
<file path=[Content_Types].xml><?xml version="1.0" encoding="utf-8"?>
<Types xmlns="http://schemas.openxmlformats.org/package/2006/content-types">
  <Default Extension="gif" ContentType="image/gif"/>
  <Default Extension="jpeg" ContentType="image/jpeg"/>
  <Default Extension="jpg" ContentType="image/pn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media/image9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0"/>
  </p:notesMasterIdLst>
  <p:handoutMasterIdLst>
    <p:handoutMasterId r:id="rId171"/>
  </p:handoutMasterIdLst>
  <p:sldIdLst>
    <p:sldId id="868" r:id="rId2"/>
    <p:sldId id="1001" r:id="rId3"/>
    <p:sldId id="997" r:id="rId4"/>
    <p:sldId id="871" r:id="rId5"/>
    <p:sldId id="885" r:id="rId6"/>
    <p:sldId id="886" r:id="rId7"/>
    <p:sldId id="1002" r:id="rId8"/>
    <p:sldId id="1004" r:id="rId9"/>
    <p:sldId id="1005" r:id="rId10"/>
    <p:sldId id="1003" r:id="rId11"/>
    <p:sldId id="1008" r:id="rId12"/>
    <p:sldId id="1009" r:id="rId13"/>
    <p:sldId id="1010" r:id="rId14"/>
    <p:sldId id="1011" r:id="rId15"/>
    <p:sldId id="1012" r:id="rId16"/>
    <p:sldId id="1014" r:id="rId17"/>
    <p:sldId id="1015" r:id="rId18"/>
    <p:sldId id="1016" r:id="rId19"/>
    <p:sldId id="1017" r:id="rId20"/>
    <p:sldId id="1018" r:id="rId21"/>
    <p:sldId id="884" r:id="rId22"/>
    <p:sldId id="1019" r:id="rId23"/>
    <p:sldId id="887" r:id="rId24"/>
    <p:sldId id="888" r:id="rId25"/>
    <p:sldId id="889" r:id="rId26"/>
    <p:sldId id="891" r:id="rId27"/>
    <p:sldId id="892" r:id="rId28"/>
    <p:sldId id="893" r:id="rId29"/>
    <p:sldId id="894" r:id="rId30"/>
    <p:sldId id="895" r:id="rId31"/>
    <p:sldId id="896" r:id="rId32"/>
    <p:sldId id="897" r:id="rId33"/>
    <p:sldId id="898" r:id="rId34"/>
    <p:sldId id="899" r:id="rId35"/>
    <p:sldId id="900" r:id="rId36"/>
    <p:sldId id="901" r:id="rId37"/>
    <p:sldId id="902" r:id="rId38"/>
    <p:sldId id="903" r:id="rId39"/>
    <p:sldId id="904" r:id="rId40"/>
    <p:sldId id="905" r:id="rId41"/>
    <p:sldId id="906" r:id="rId42"/>
    <p:sldId id="907" r:id="rId43"/>
    <p:sldId id="908" r:id="rId44"/>
    <p:sldId id="909" r:id="rId45"/>
    <p:sldId id="872" r:id="rId46"/>
    <p:sldId id="883" r:id="rId47"/>
    <p:sldId id="910" r:id="rId48"/>
    <p:sldId id="911" r:id="rId49"/>
    <p:sldId id="912" r:id="rId50"/>
    <p:sldId id="913" r:id="rId51"/>
    <p:sldId id="914" r:id="rId52"/>
    <p:sldId id="915" r:id="rId53"/>
    <p:sldId id="917" r:id="rId54"/>
    <p:sldId id="882" r:id="rId55"/>
    <p:sldId id="919" r:id="rId56"/>
    <p:sldId id="918" r:id="rId57"/>
    <p:sldId id="920" r:id="rId58"/>
    <p:sldId id="921" r:id="rId59"/>
    <p:sldId id="922" r:id="rId60"/>
    <p:sldId id="923" r:id="rId61"/>
    <p:sldId id="924" r:id="rId62"/>
    <p:sldId id="925" r:id="rId63"/>
    <p:sldId id="926" r:id="rId64"/>
    <p:sldId id="927" r:id="rId65"/>
    <p:sldId id="928" r:id="rId66"/>
    <p:sldId id="929" r:id="rId67"/>
    <p:sldId id="930" r:id="rId68"/>
    <p:sldId id="931" r:id="rId69"/>
    <p:sldId id="932" r:id="rId70"/>
    <p:sldId id="933" r:id="rId71"/>
    <p:sldId id="934" r:id="rId72"/>
    <p:sldId id="935" r:id="rId73"/>
    <p:sldId id="936" r:id="rId74"/>
    <p:sldId id="937" r:id="rId75"/>
    <p:sldId id="938" r:id="rId76"/>
    <p:sldId id="939" r:id="rId77"/>
    <p:sldId id="940" r:id="rId78"/>
    <p:sldId id="941" r:id="rId79"/>
    <p:sldId id="942" r:id="rId80"/>
    <p:sldId id="944" r:id="rId81"/>
    <p:sldId id="943" r:id="rId82"/>
    <p:sldId id="945" r:id="rId83"/>
    <p:sldId id="946" r:id="rId84"/>
    <p:sldId id="947" r:id="rId85"/>
    <p:sldId id="948" r:id="rId86"/>
    <p:sldId id="949" r:id="rId87"/>
    <p:sldId id="950" r:id="rId88"/>
    <p:sldId id="951" r:id="rId89"/>
    <p:sldId id="878" r:id="rId90"/>
    <p:sldId id="953" r:id="rId91"/>
    <p:sldId id="955" r:id="rId92"/>
    <p:sldId id="954" r:id="rId93"/>
    <p:sldId id="957" r:id="rId94"/>
    <p:sldId id="958" r:id="rId95"/>
    <p:sldId id="959" r:id="rId96"/>
    <p:sldId id="960" r:id="rId97"/>
    <p:sldId id="961" r:id="rId98"/>
    <p:sldId id="963" r:id="rId99"/>
    <p:sldId id="962" r:id="rId100"/>
    <p:sldId id="964" r:id="rId101"/>
    <p:sldId id="965" r:id="rId102"/>
    <p:sldId id="966" r:id="rId103"/>
    <p:sldId id="968" r:id="rId104"/>
    <p:sldId id="969" r:id="rId105"/>
    <p:sldId id="970" r:id="rId106"/>
    <p:sldId id="971" r:id="rId107"/>
    <p:sldId id="972" r:id="rId108"/>
    <p:sldId id="973" r:id="rId109"/>
    <p:sldId id="974" r:id="rId110"/>
    <p:sldId id="975" r:id="rId111"/>
    <p:sldId id="976" r:id="rId112"/>
    <p:sldId id="977" r:id="rId113"/>
    <p:sldId id="978" r:id="rId114"/>
    <p:sldId id="979" r:id="rId115"/>
    <p:sldId id="980" r:id="rId116"/>
    <p:sldId id="981" r:id="rId117"/>
    <p:sldId id="982" r:id="rId118"/>
    <p:sldId id="983" r:id="rId119"/>
    <p:sldId id="984" r:id="rId120"/>
    <p:sldId id="985" r:id="rId121"/>
    <p:sldId id="986" r:id="rId122"/>
    <p:sldId id="987" r:id="rId123"/>
    <p:sldId id="988" r:id="rId124"/>
    <p:sldId id="995" r:id="rId125"/>
    <p:sldId id="996" r:id="rId126"/>
    <p:sldId id="989" r:id="rId127"/>
    <p:sldId id="999" r:id="rId128"/>
    <p:sldId id="998" r:id="rId129"/>
    <p:sldId id="990" r:id="rId130"/>
    <p:sldId id="991" r:id="rId131"/>
    <p:sldId id="992" r:id="rId132"/>
    <p:sldId id="993" r:id="rId133"/>
    <p:sldId id="994" r:id="rId134"/>
    <p:sldId id="1000" r:id="rId135"/>
    <p:sldId id="952" r:id="rId136"/>
    <p:sldId id="721" r:id="rId137"/>
    <p:sldId id="619" r:id="rId138"/>
    <p:sldId id="1020" r:id="rId139"/>
    <p:sldId id="1021" r:id="rId140"/>
    <p:sldId id="1022" r:id="rId141"/>
    <p:sldId id="1023" r:id="rId142"/>
    <p:sldId id="881" r:id="rId143"/>
    <p:sldId id="873" r:id="rId144"/>
    <p:sldId id="874" r:id="rId145"/>
    <p:sldId id="876" r:id="rId146"/>
    <p:sldId id="875" r:id="rId147"/>
    <p:sldId id="877" r:id="rId148"/>
    <p:sldId id="869" r:id="rId149"/>
    <p:sldId id="870" r:id="rId150"/>
    <p:sldId id="826" r:id="rId151"/>
    <p:sldId id="867" r:id="rId152"/>
    <p:sldId id="853" r:id="rId153"/>
    <p:sldId id="854" r:id="rId154"/>
    <p:sldId id="879" r:id="rId155"/>
    <p:sldId id="880" r:id="rId156"/>
    <p:sldId id="855" r:id="rId157"/>
    <p:sldId id="857" r:id="rId158"/>
    <p:sldId id="856" r:id="rId159"/>
    <p:sldId id="858" r:id="rId160"/>
    <p:sldId id="859" r:id="rId161"/>
    <p:sldId id="860" r:id="rId162"/>
    <p:sldId id="861" r:id="rId163"/>
    <p:sldId id="862" r:id="rId164"/>
    <p:sldId id="863" r:id="rId165"/>
    <p:sldId id="864" r:id="rId166"/>
    <p:sldId id="865" r:id="rId167"/>
    <p:sldId id="866" r:id="rId168"/>
    <p:sldId id="592" r:id="rId1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868"/>
            <p14:sldId id="1001"/>
            <p14:sldId id="997"/>
            <p14:sldId id="871"/>
            <p14:sldId id="885"/>
            <p14:sldId id="886"/>
            <p14:sldId id="1002"/>
            <p14:sldId id="1004"/>
            <p14:sldId id="1005"/>
            <p14:sldId id="1003"/>
            <p14:sldId id="1008"/>
            <p14:sldId id="1009"/>
            <p14:sldId id="1010"/>
            <p14:sldId id="1011"/>
            <p14:sldId id="1012"/>
            <p14:sldId id="1014"/>
            <p14:sldId id="1015"/>
            <p14:sldId id="1016"/>
            <p14:sldId id="1017"/>
            <p14:sldId id="1018"/>
            <p14:sldId id="884"/>
            <p14:sldId id="1019"/>
            <p14:sldId id="887"/>
            <p14:sldId id="888"/>
            <p14:sldId id="889"/>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872"/>
            <p14:sldId id="883"/>
            <p14:sldId id="910"/>
            <p14:sldId id="911"/>
            <p14:sldId id="912"/>
            <p14:sldId id="913"/>
            <p14:sldId id="914"/>
            <p14:sldId id="915"/>
            <p14:sldId id="917"/>
            <p14:sldId id="882"/>
            <p14:sldId id="919"/>
            <p14:sldId id="918"/>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940"/>
            <p14:sldId id="941"/>
            <p14:sldId id="942"/>
            <p14:sldId id="944"/>
            <p14:sldId id="943"/>
            <p14:sldId id="945"/>
            <p14:sldId id="946"/>
            <p14:sldId id="947"/>
            <p14:sldId id="948"/>
            <p14:sldId id="949"/>
            <p14:sldId id="950"/>
            <p14:sldId id="951"/>
            <p14:sldId id="878"/>
            <p14:sldId id="953"/>
            <p14:sldId id="955"/>
            <p14:sldId id="954"/>
            <p14:sldId id="957"/>
            <p14:sldId id="958"/>
            <p14:sldId id="959"/>
            <p14:sldId id="960"/>
            <p14:sldId id="961"/>
            <p14:sldId id="963"/>
            <p14:sldId id="962"/>
            <p14:sldId id="964"/>
            <p14:sldId id="965"/>
            <p14:sldId id="966"/>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986"/>
            <p14:sldId id="987"/>
            <p14:sldId id="988"/>
            <p14:sldId id="995"/>
            <p14:sldId id="996"/>
            <p14:sldId id="989"/>
            <p14:sldId id="999"/>
            <p14:sldId id="998"/>
            <p14:sldId id="990"/>
            <p14:sldId id="991"/>
            <p14:sldId id="992"/>
            <p14:sldId id="993"/>
            <p14:sldId id="994"/>
            <p14:sldId id="1000"/>
            <p14:sldId id="952"/>
            <p14:sldId id="721"/>
            <p14:sldId id="619"/>
            <p14:sldId id="1020"/>
            <p14:sldId id="1021"/>
            <p14:sldId id="1022"/>
            <p14:sldId id="1023"/>
            <p14:sldId id="881"/>
            <p14:sldId id="873"/>
            <p14:sldId id="874"/>
            <p14:sldId id="876"/>
            <p14:sldId id="875"/>
            <p14:sldId id="877"/>
            <p14:sldId id="869"/>
            <p14:sldId id="870"/>
            <p14:sldId id="826"/>
            <p14:sldId id="867"/>
            <p14:sldId id="853"/>
            <p14:sldId id="854"/>
            <p14:sldId id="879"/>
            <p14:sldId id="880"/>
            <p14:sldId id="855"/>
            <p14:sldId id="857"/>
            <p14:sldId id="856"/>
            <p14:sldId id="858"/>
            <p14:sldId id="859"/>
            <p14:sldId id="860"/>
            <p14:sldId id="861"/>
            <p14:sldId id="862"/>
            <p14:sldId id="863"/>
            <p14:sldId id="864"/>
            <p14:sldId id="865"/>
            <p14:sldId id="866"/>
          </p14:sldIdLst>
        </p14:section>
        <p14:section name="Micado-Optimizer-Test" id="{A6070C13-4E6C-4DB2-B14E-35A00B10BF4F}">
          <p14:sldIdLst>
            <p14:sldId id="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7A93B"/>
    <a:srgbClr val="FF9115"/>
    <a:srgbClr val="00CCFF"/>
    <a:srgbClr val="67A83A"/>
    <a:srgbClr val="009644"/>
    <a:srgbClr val="FC964A"/>
    <a:srgbClr val="FDAC48"/>
    <a:srgbClr val="D6A300"/>
    <a:srgbClr val="E6AF00"/>
    <a:srgbClr val="AA0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249" autoAdjust="0"/>
  </p:normalViewPr>
  <p:slideViewPr>
    <p:cSldViewPr snapToGrid="0">
      <p:cViewPr varScale="1">
        <p:scale>
          <a:sx n="72" d="100"/>
          <a:sy n="72" d="100"/>
        </p:scale>
        <p:origin x="65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4/14/2022</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4/14/2022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a:t>
            </a:fld>
            <a:endParaRPr lang="hu-HU" dirty="0"/>
          </a:p>
        </p:txBody>
      </p:sp>
    </p:spTree>
    <p:extLst>
      <p:ext uri="{BB962C8B-B14F-4D97-AF65-F5344CB8AC3E}">
        <p14:creationId xmlns:p14="http://schemas.microsoft.com/office/powerpoint/2010/main" val="79379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12796512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100</a:t>
            </a:fld>
            <a:endParaRPr lang="hu-HU" dirty="0"/>
          </a:p>
        </p:txBody>
      </p:sp>
    </p:spTree>
    <p:extLst>
      <p:ext uri="{BB962C8B-B14F-4D97-AF65-F5344CB8AC3E}">
        <p14:creationId xmlns:p14="http://schemas.microsoft.com/office/powerpoint/2010/main" val="17515209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101</a:t>
            </a:fld>
            <a:endParaRPr lang="hu-HU" dirty="0"/>
          </a:p>
        </p:txBody>
      </p:sp>
    </p:spTree>
    <p:extLst>
      <p:ext uri="{BB962C8B-B14F-4D97-AF65-F5344CB8AC3E}">
        <p14:creationId xmlns:p14="http://schemas.microsoft.com/office/powerpoint/2010/main" val="3376453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102</a:t>
            </a:fld>
            <a:endParaRPr lang="hu-HU" dirty="0"/>
          </a:p>
        </p:txBody>
      </p:sp>
    </p:spTree>
    <p:extLst>
      <p:ext uri="{BB962C8B-B14F-4D97-AF65-F5344CB8AC3E}">
        <p14:creationId xmlns:p14="http://schemas.microsoft.com/office/powerpoint/2010/main" val="24643516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103</a:t>
            </a:fld>
            <a:endParaRPr lang="hu-HU" dirty="0"/>
          </a:p>
        </p:txBody>
      </p:sp>
    </p:spTree>
    <p:extLst>
      <p:ext uri="{BB962C8B-B14F-4D97-AF65-F5344CB8AC3E}">
        <p14:creationId xmlns:p14="http://schemas.microsoft.com/office/powerpoint/2010/main" val="19575924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104</a:t>
            </a:fld>
            <a:endParaRPr lang="hu-HU" dirty="0"/>
          </a:p>
        </p:txBody>
      </p:sp>
    </p:spTree>
    <p:extLst>
      <p:ext uri="{BB962C8B-B14F-4D97-AF65-F5344CB8AC3E}">
        <p14:creationId xmlns:p14="http://schemas.microsoft.com/office/powerpoint/2010/main" val="36176607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105</a:t>
            </a:fld>
            <a:endParaRPr lang="hu-HU" dirty="0"/>
          </a:p>
        </p:txBody>
      </p:sp>
    </p:spTree>
    <p:extLst>
      <p:ext uri="{BB962C8B-B14F-4D97-AF65-F5344CB8AC3E}">
        <p14:creationId xmlns:p14="http://schemas.microsoft.com/office/powerpoint/2010/main" val="40585059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106</a:t>
            </a:fld>
            <a:endParaRPr lang="hu-HU" dirty="0"/>
          </a:p>
        </p:txBody>
      </p:sp>
    </p:spTree>
    <p:extLst>
      <p:ext uri="{BB962C8B-B14F-4D97-AF65-F5344CB8AC3E}">
        <p14:creationId xmlns:p14="http://schemas.microsoft.com/office/powerpoint/2010/main" val="21779609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107</a:t>
            </a:fld>
            <a:endParaRPr lang="hu-HU" dirty="0"/>
          </a:p>
        </p:txBody>
      </p:sp>
    </p:spTree>
    <p:extLst>
      <p:ext uri="{BB962C8B-B14F-4D97-AF65-F5344CB8AC3E}">
        <p14:creationId xmlns:p14="http://schemas.microsoft.com/office/powerpoint/2010/main" val="35513077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108</a:t>
            </a:fld>
            <a:endParaRPr lang="hu-HU" dirty="0"/>
          </a:p>
        </p:txBody>
      </p:sp>
    </p:spTree>
    <p:extLst>
      <p:ext uri="{BB962C8B-B14F-4D97-AF65-F5344CB8AC3E}">
        <p14:creationId xmlns:p14="http://schemas.microsoft.com/office/powerpoint/2010/main" val="39213837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109</a:t>
            </a:fld>
            <a:endParaRPr lang="hu-HU" dirty="0"/>
          </a:p>
        </p:txBody>
      </p:sp>
    </p:spTree>
    <p:extLst>
      <p:ext uri="{BB962C8B-B14F-4D97-AF65-F5344CB8AC3E}">
        <p14:creationId xmlns:p14="http://schemas.microsoft.com/office/powerpoint/2010/main" val="2103066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24746895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110</a:t>
            </a:fld>
            <a:endParaRPr lang="hu-HU" dirty="0"/>
          </a:p>
        </p:txBody>
      </p:sp>
    </p:spTree>
    <p:extLst>
      <p:ext uri="{BB962C8B-B14F-4D97-AF65-F5344CB8AC3E}">
        <p14:creationId xmlns:p14="http://schemas.microsoft.com/office/powerpoint/2010/main" val="17139540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111</a:t>
            </a:fld>
            <a:endParaRPr lang="hu-HU" dirty="0"/>
          </a:p>
        </p:txBody>
      </p:sp>
    </p:spTree>
    <p:extLst>
      <p:ext uri="{BB962C8B-B14F-4D97-AF65-F5344CB8AC3E}">
        <p14:creationId xmlns:p14="http://schemas.microsoft.com/office/powerpoint/2010/main" val="36195746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112</a:t>
            </a:fld>
            <a:endParaRPr lang="hu-HU" dirty="0"/>
          </a:p>
        </p:txBody>
      </p:sp>
    </p:spTree>
    <p:extLst>
      <p:ext uri="{BB962C8B-B14F-4D97-AF65-F5344CB8AC3E}">
        <p14:creationId xmlns:p14="http://schemas.microsoft.com/office/powerpoint/2010/main" val="171785146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113</a:t>
            </a:fld>
            <a:endParaRPr lang="hu-HU" dirty="0"/>
          </a:p>
        </p:txBody>
      </p:sp>
    </p:spTree>
    <p:extLst>
      <p:ext uri="{BB962C8B-B14F-4D97-AF65-F5344CB8AC3E}">
        <p14:creationId xmlns:p14="http://schemas.microsoft.com/office/powerpoint/2010/main" val="21209850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114</a:t>
            </a:fld>
            <a:endParaRPr lang="hu-HU" dirty="0"/>
          </a:p>
        </p:txBody>
      </p:sp>
    </p:spTree>
    <p:extLst>
      <p:ext uri="{BB962C8B-B14F-4D97-AF65-F5344CB8AC3E}">
        <p14:creationId xmlns:p14="http://schemas.microsoft.com/office/powerpoint/2010/main" val="29217112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115</a:t>
            </a:fld>
            <a:endParaRPr lang="hu-HU" dirty="0"/>
          </a:p>
        </p:txBody>
      </p:sp>
    </p:spTree>
    <p:extLst>
      <p:ext uri="{BB962C8B-B14F-4D97-AF65-F5344CB8AC3E}">
        <p14:creationId xmlns:p14="http://schemas.microsoft.com/office/powerpoint/2010/main" val="19757237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116</a:t>
            </a:fld>
            <a:endParaRPr lang="hu-HU" dirty="0"/>
          </a:p>
        </p:txBody>
      </p:sp>
    </p:spTree>
    <p:extLst>
      <p:ext uri="{BB962C8B-B14F-4D97-AF65-F5344CB8AC3E}">
        <p14:creationId xmlns:p14="http://schemas.microsoft.com/office/powerpoint/2010/main" val="154057553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117</a:t>
            </a:fld>
            <a:endParaRPr lang="hu-HU" dirty="0"/>
          </a:p>
        </p:txBody>
      </p:sp>
    </p:spTree>
    <p:extLst>
      <p:ext uri="{BB962C8B-B14F-4D97-AF65-F5344CB8AC3E}">
        <p14:creationId xmlns:p14="http://schemas.microsoft.com/office/powerpoint/2010/main" val="27418949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118</a:t>
            </a:fld>
            <a:endParaRPr lang="hu-HU" dirty="0"/>
          </a:p>
        </p:txBody>
      </p:sp>
    </p:spTree>
    <p:extLst>
      <p:ext uri="{BB962C8B-B14F-4D97-AF65-F5344CB8AC3E}">
        <p14:creationId xmlns:p14="http://schemas.microsoft.com/office/powerpoint/2010/main" val="19731052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119</a:t>
            </a:fld>
            <a:endParaRPr lang="hu-HU" dirty="0"/>
          </a:p>
        </p:txBody>
      </p:sp>
    </p:spTree>
    <p:extLst>
      <p:ext uri="{BB962C8B-B14F-4D97-AF65-F5344CB8AC3E}">
        <p14:creationId xmlns:p14="http://schemas.microsoft.com/office/powerpoint/2010/main" val="2649064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37040589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120</a:t>
            </a:fld>
            <a:endParaRPr lang="hu-HU" dirty="0"/>
          </a:p>
        </p:txBody>
      </p:sp>
    </p:spTree>
    <p:extLst>
      <p:ext uri="{BB962C8B-B14F-4D97-AF65-F5344CB8AC3E}">
        <p14:creationId xmlns:p14="http://schemas.microsoft.com/office/powerpoint/2010/main" val="40767259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121</a:t>
            </a:fld>
            <a:endParaRPr lang="hu-HU" dirty="0"/>
          </a:p>
        </p:txBody>
      </p:sp>
    </p:spTree>
    <p:extLst>
      <p:ext uri="{BB962C8B-B14F-4D97-AF65-F5344CB8AC3E}">
        <p14:creationId xmlns:p14="http://schemas.microsoft.com/office/powerpoint/2010/main" val="41649133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122</a:t>
            </a:fld>
            <a:endParaRPr lang="hu-HU" dirty="0"/>
          </a:p>
        </p:txBody>
      </p:sp>
    </p:spTree>
    <p:extLst>
      <p:ext uri="{BB962C8B-B14F-4D97-AF65-F5344CB8AC3E}">
        <p14:creationId xmlns:p14="http://schemas.microsoft.com/office/powerpoint/2010/main" val="11567166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123</a:t>
            </a:fld>
            <a:endParaRPr lang="hu-HU" dirty="0"/>
          </a:p>
        </p:txBody>
      </p:sp>
    </p:spTree>
    <p:extLst>
      <p:ext uri="{BB962C8B-B14F-4D97-AF65-F5344CB8AC3E}">
        <p14:creationId xmlns:p14="http://schemas.microsoft.com/office/powerpoint/2010/main" val="13411605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124</a:t>
            </a:fld>
            <a:endParaRPr lang="hu-HU" dirty="0"/>
          </a:p>
        </p:txBody>
      </p:sp>
    </p:spTree>
    <p:extLst>
      <p:ext uri="{BB962C8B-B14F-4D97-AF65-F5344CB8AC3E}">
        <p14:creationId xmlns:p14="http://schemas.microsoft.com/office/powerpoint/2010/main" val="27889100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125</a:t>
            </a:fld>
            <a:endParaRPr lang="hu-HU" dirty="0"/>
          </a:p>
        </p:txBody>
      </p:sp>
    </p:spTree>
    <p:extLst>
      <p:ext uri="{BB962C8B-B14F-4D97-AF65-F5344CB8AC3E}">
        <p14:creationId xmlns:p14="http://schemas.microsoft.com/office/powerpoint/2010/main" val="21069347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126</a:t>
            </a:fld>
            <a:endParaRPr lang="hu-HU" dirty="0"/>
          </a:p>
        </p:txBody>
      </p:sp>
    </p:spTree>
    <p:extLst>
      <p:ext uri="{BB962C8B-B14F-4D97-AF65-F5344CB8AC3E}">
        <p14:creationId xmlns:p14="http://schemas.microsoft.com/office/powerpoint/2010/main" val="249480300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127</a:t>
            </a:fld>
            <a:endParaRPr lang="hu-HU" dirty="0"/>
          </a:p>
        </p:txBody>
      </p:sp>
    </p:spTree>
    <p:extLst>
      <p:ext uri="{BB962C8B-B14F-4D97-AF65-F5344CB8AC3E}">
        <p14:creationId xmlns:p14="http://schemas.microsoft.com/office/powerpoint/2010/main" val="37726893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128</a:t>
            </a:fld>
            <a:endParaRPr lang="hu-HU" dirty="0"/>
          </a:p>
        </p:txBody>
      </p:sp>
    </p:spTree>
    <p:extLst>
      <p:ext uri="{BB962C8B-B14F-4D97-AF65-F5344CB8AC3E}">
        <p14:creationId xmlns:p14="http://schemas.microsoft.com/office/powerpoint/2010/main" val="41158075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129</a:t>
            </a:fld>
            <a:endParaRPr lang="hu-HU" dirty="0"/>
          </a:p>
        </p:txBody>
      </p:sp>
    </p:spTree>
    <p:extLst>
      <p:ext uri="{BB962C8B-B14F-4D97-AF65-F5344CB8AC3E}">
        <p14:creationId xmlns:p14="http://schemas.microsoft.com/office/powerpoint/2010/main" val="1643014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92862157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130</a:t>
            </a:fld>
            <a:endParaRPr lang="hu-HU" dirty="0"/>
          </a:p>
        </p:txBody>
      </p:sp>
    </p:spTree>
    <p:extLst>
      <p:ext uri="{BB962C8B-B14F-4D97-AF65-F5344CB8AC3E}">
        <p14:creationId xmlns:p14="http://schemas.microsoft.com/office/powerpoint/2010/main" val="23789359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131</a:t>
            </a:fld>
            <a:endParaRPr lang="hu-HU" dirty="0"/>
          </a:p>
        </p:txBody>
      </p:sp>
    </p:spTree>
    <p:extLst>
      <p:ext uri="{BB962C8B-B14F-4D97-AF65-F5344CB8AC3E}">
        <p14:creationId xmlns:p14="http://schemas.microsoft.com/office/powerpoint/2010/main" val="33363277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132</a:t>
            </a:fld>
            <a:endParaRPr lang="hu-HU" dirty="0"/>
          </a:p>
        </p:txBody>
      </p:sp>
    </p:spTree>
    <p:extLst>
      <p:ext uri="{BB962C8B-B14F-4D97-AF65-F5344CB8AC3E}">
        <p14:creationId xmlns:p14="http://schemas.microsoft.com/office/powerpoint/2010/main" val="39138026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133</a:t>
            </a:fld>
            <a:endParaRPr lang="hu-HU" dirty="0"/>
          </a:p>
        </p:txBody>
      </p:sp>
    </p:spTree>
    <p:extLst>
      <p:ext uri="{BB962C8B-B14F-4D97-AF65-F5344CB8AC3E}">
        <p14:creationId xmlns:p14="http://schemas.microsoft.com/office/powerpoint/2010/main" val="220086114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134</a:t>
            </a:fld>
            <a:endParaRPr lang="hu-HU" dirty="0"/>
          </a:p>
        </p:txBody>
      </p:sp>
    </p:spTree>
    <p:extLst>
      <p:ext uri="{BB962C8B-B14F-4D97-AF65-F5344CB8AC3E}">
        <p14:creationId xmlns:p14="http://schemas.microsoft.com/office/powerpoint/2010/main" val="37975987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135</a:t>
            </a:fld>
            <a:endParaRPr lang="hu-HU" dirty="0"/>
          </a:p>
        </p:txBody>
      </p:sp>
    </p:spTree>
    <p:extLst>
      <p:ext uri="{BB962C8B-B14F-4D97-AF65-F5344CB8AC3E}">
        <p14:creationId xmlns:p14="http://schemas.microsoft.com/office/powerpoint/2010/main" val="70881556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136</a:t>
            </a:fld>
            <a:endParaRPr lang="hu-HU" dirty="0"/>
          </a:p>
        </p:txBody>
      </p:sp>
    </p:spTree>
    <p:extLst>
      <p:ext uri="{BB962C8B-B14F-4D97-AF65-F5344CB8AC3E}">
        <p14:creationId xmlns:p14="http://schemas.microsoft.com/office/powerpoint/2010/main" val="393453581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137</a:t>
            </a:fld>
            <a:endParaRPr lang="hu-HU" dirty="0"/>
          </a:p>
        </p:txBody>
      </p:sp>
    </p:spTree>
    <p:extLst>
      <p:ext uri="{BB962C8B-B14F-4D97-AF65-F5344CB8AC3E}">
        <p14:creationId xmlns:p14="http://schemas.microsoft.com/office/powerpoint/2010/main" val="324058607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138</a:t>
            </a:fld>
            <a:endParaRPr lang="hu-HU" dirty="0"/>
          </a:p>
        </p:txBody>
      </p:sp>
    </p:spTree>
    <p:extLst>
      <p:ext uri="{BB962C8B-B14F-4D97-AF65-F5344CB8AC3E}">
        <p14:creationId xmlns:p14="http://schemas.microsoft.com/office/powerpoint/2010/main" val="322892538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139</a:t>
            </a:fld>
            <a:endParaRPr lang="hu-HU" dirty="0"/>
          </a:p>
        </p:txBody>
      </p:sp>
    </p:spTree>
    <p:extLst>
      <p:ext uri="{BB962C8B-B14F-4D97-AF65-F5344CB8AC3E}">
        <p14:creationId xmlns:p14="http://schemas.microsoft.com/office/powerpoint/2010/main" val="1934551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38399133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140</a:t>
            </a:fld>
            <a:endParaRPr lang="hu-HU" dirty="0"/>
          </a:p>
        </p:txBody>
      </p:sp>
    </p:spTree>
    <p:extLst>
      <p:ext uri="{BB962C8B-B14F-4D97-AF65-F5344CB8AC3E}">
        <p14:creationId xmlns:p14="http://schemas.microsoft.com/office/powerpoint/2010/main" val="341562350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141</a:t>
            </a:fld>
            <a:endParaRPr lang="hu-HU" dirty="0"/>
          </a:p>
        </p:txBody>
      </p:sp>
    </p:spTree>
    <p:extLst>
      <p:ext uri="{BB962C8B-B14F-4D97-AF65-F5344CB8AC3E}">
        <p14:creationId xmlns:p14="http://schemas.microsoft.com/office/powerpoint/2010/main" val="313214526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142</a:t>
            </a:fld>
            <a:endParaRPr lang="hu-HU" dirty="0"/>
          </a:p>
        </p:txBody>
      </p:sp>
    </p:spTree>
    <p:extLst>
      <p:ext uri="{BB962C8B-B14F-4D97-AF65-F5344CB8AC3E}">
        <p14:creationId xmlns:p14="http://schemas.microsoft.com/office/powerpoint/2010/main" val="9716361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143</a:t>
            </a:fld>
            <a:endParaRPr lang="hu-HU" dirty="0"/>
          </a:p>
        </p:txBody>
      </p:sp>
    </p:spTree>
    <p:extLst>
      <p:ext uri="{BB962C8B-B14F-4D97-AF65-F5344CB8AC3E}">
        <p14:creationId xmlns:p14="http://schemas.microsoft.com/office/powerpoint/2010/main" val="164764117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144</a:t>
            </a:fld>
            <a:endParaRPr lang="hu-HU" dirty="0"/>
          </a:p>
        </p:txBody>
      </p:sp>
    </p:spTree>
    <p:extLst>
      <p:ext uri="{BB962C8B-B14F-4D97-AF65-F5344CB8AC3E}">
        <p14:creationId xmlns:p14="http://schemas.microsoft.com/office/powerpoint/2010/main" val="369700253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145</a:t>
            </a:fld>
            <a:endParaRPr lang="hu-HU" dirty="0"/>
          </a:p>
        </p:txBody>
      </p:sp>
    </p:spTree>
    <p:extLst>
      <p:ext uri="{BB962C8B-B14F-4D97-AF65-F5344CB8AC3E}">
        <p14:creationId xmlns:p14="http://schemas.microsoft.com/office/powerpoint/2010/main" val="25331737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146</a:t>
            </a:fld>
            <a:endParaRPr lang="hu-HU" dirty="0"/>
          </a:p>
        </p:txBody>
      </p:sp>
    </p:spTree>
    <p:extLst>
      <p:ext uri="{BB962C8B-B14F-4D97-AF65-F5344CB8AC3E}">
        <p14:creationId xmlns:p14="http://schemas.microsoft.com/office/powerpoint/2010/main" val="41506202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147</a:t>
            </a:fld>
            <a:endParaRPr lang="hu-HU" dirty="0"/>
          </a:p>
        </p:txBody>
      </p:sp>
    </p:spTree>
    <p:extLst>
      <p:ext uri="{BB962C8B-B14F-4D97-AF65-F5344CB8AC3E}">
        <p14:creationId xmlns:p14="http://schemas.microsoft.com/office/powerpoint/2010/main" val="217099347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148</a:t>
            </a:fld>
            <a:endParaRPr lang="hu-HU" dirty="0"/>
          </a:p>
        </p:txBody>
      </p:sp>
    </p:spTree>
    <p:extLst>
      <p:ext uri="{BB962C8B-B14F-4D97-AF65-F5344CB8AC3E}">
        <p14:creationId xmlns:p14="http://schemas.microsoft.com/office/powerpoint/2010/main" val="400331156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149</a:t>
            </a:fld>
            <a:endParaRPr lang="hu-HU" dirty="0"/>
          </a:p>
        </p:txBody>
      </p:sp>
    </p:spTree>
    <p:extLst>
      <p:ext uri="{BB962C8B-B14F-4D97-AF65-F5344CB8AC3E}">
        <p14:creationId xmlns:p14="http://schemas.microsoft.com/office/powerpoint/2010/main" val="2887280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245384276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150</a:t>
            </a:fld>
            <a:endParaRPr lang="hu-HU" dirty="0"/>
          </a:p>
        </p:txBody>
      </p:sp>
    </p:spTree>
    <p:extLst>
      <p:ext uri="{BB962C8B-B14F-4D97-AF65-F5344CB8AC3E}">
        <p14:creationId xmlns:p14="http://schemas.microsoft.com/office/powerpoint/2010/main" val="24282090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151</a:t>
            </a:fld>
            <a:endParaRPr lang="hu-HU" dirty="0"/>
          </a:p>
        </p:txBody>
      </p:sp>
    </p:spTree>
    <p:extLst>
      <p:ext uri="{BB962C8B-B14F-4D97-AF65-F5344CB8AC3E}">
        <p14:creationId xmlns:p14="http://schemas.microsoft.com/office/powerpoint/2010/main" val="75355523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152</a:t>
            </a:fld>
            <a:endParaRPr lang="hu-HU" dirty="0"/>
          </a:p>
        </p:txBody>
      </p:sp>
    </p:spTree>
    <p:extLst>
      <p:ext uri="{BB962C8B-B14F-4D97-AF65-F5344CB8AC3E}">
        <p14:creationId xmlns:p14="http://schemas.microsoft.com/office/powerpoint/2010/main" val="27097030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153</a:t>
            </a:fld>
            <a:endParaRPr lang="hu-HU" dirty="0"/>
          </a:p>
        </p:txBody>
      </p:sp>
    </p:spTree>
    <p:extLst>
      <p:ext uri="{BB962C8B-B14F-4D97-AF65-F5344CB8AC3E}">
        <p14:creationId xmlns:p14="http://schemas.microsoft.com/office/powerpoint/2010/main" val="257869487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154</a:t>
            </a:fld>
            <a:endParaRPr lang="hu-HU" dirty="0"/>
          </a:p>
        </p:txBody>
      </p:sp>
    </p:spTree>
    <p:extLst>
      <p:ext uri="{BB962C8B-B14F-4D97-AF65-F5344CB8AC3E}">
        <p14:creationId xmlns:p14="http://schemas.microsoft.com/office/powerpoint/2010/main" val="110266236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155</a:t>
            </a:fld>
            <a:endParaRPr lang="hu-HU" dirty="0"/>
          </a:p>
        </p:txBody>
      </p:sp>
    </p:spTree>
    <p:extLst>
      <p:ext uri="{BB962C8B-B14F-4D97-AF65-F5344CB8AC3E}">
        <p14:creationId xmlns:p14="http://schemas.microsoft.com/office/powerpoint/2010/main" val="205392444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156</a:t>
            </a:fld>
            <a:endParaRPr lang="hu-HU" dirty="0"/>
          </a:p>
        </p:txBody>
      </p:sp>
    </p:spTree>
    <p:extLst>
      <p:ext uri="{BB962C8B-B14F-4D97-AF65-F5344CB8AC3E}">
        <p14:creationId xmlns:p14="http://schemas.microsoft.com/office/powerpoint/2010/main" val="412537440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157</a:t>
            </a:fld>
            <a:endParaRPr lang="hu-HU" dirty="0"/>
          </a:p>
        </p:txBody>
      </p:sp>
    </p:spTree>
    <p:extLst>
      <p:ext uri="{BB962C8B-B14F-4D97-AF65-F5344CB8AC3E}">
        <p14:creationId xmlns:p14="http://schemas.microsoft.com/office/powerpoint/2010/main" val="362298835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158</a:t>
            </a:fld>
            <a:endParaRPr lang="hu-HU" dirty="0"/>
          </a:p>
        </p:txBody>
      </p:sp>
    </p:spTree>
    <p:extLst>
      <p:ext uri="{BB962C8B-B14F-4D97-AF65-F5344CB8AC3E}">
        <p14:creationId xmlns:p14="http://schemas.microsoft.com/office/powerpoint/2010/main" val="67582695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159</a:t>
            </a:fld>
            <a:endParaRPr lang="hu-HU" dirty="0"/>
          </a:p>
        </p:txBody>
      </p:sp>
    </p:spTree>
    <p:extLst>
      <p:ext uri="{BB962C8B-B14F-4D97-AF65-F5344CB8AC3E}">
        <p14:creationId xmlns:p14="http://schemas.microsoft.com/office/powerpoint/2010/main" val="1659332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48403729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160</a:t>
            </a:fld>
            <a:endParaRPr lang="hu-HU" dirty="0"/>
          </a:p>
        </p:txBody>
      </p:sp>
    </p:spTree>
    <p:extLst>
      <p:ext uri="{BB962C8B-B14F-4D97-AF65-F5344CB8AC3E}">
        <p14:creationId xmlns:p14="http://schemas.microsoft.com/office/powerpoint/2010/main" val="98217183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161</a:t>
            </a:fld>
            <a:endParaRPr lang="hu-HU" dirty="0"/>
          </a:p>
        </p:txBody>
      </p:sp>
    </p:spTree>
    <p:extLst>
      <p:ext uri="{BB962C8B-B14F-4D97-AF65-F5344CB8AC3E}">
        <p14:creationId xmlns:p14="http://schemas.microsoft.com/office/powerpoint/2010/main" val="300103938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162</a:t>
            </a:fld>
            <a:endParaRPr lang="hu-HU" dirty="0"/>
          </a:p>
        </p:txBody>
      </p:sp>
    </p:spTree>
    <p:extLst>
      <p:ext uri="{BB962C8B-B14F-4D97-AF65-F5344CB8AC3E}">
        <p14:creationId xmlns:p14="http://schemas.microsoft.com/office/powerpoint/2010/main" val="386760238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163</a:t>
            </a:fld>
            <a:endParaRPr lang="hu-HU" dirty="0"/>
          </a:p>
        </p:txBody>
      </p:sp>
    </p:spTree>
    <p:extLst>
      <p:ext uri="{BB962C8B-B14F-4D97-AF65-F5344CB8AC3E}">
        <p14:creationId xmlns:p14="http://schemas.microsoft.com/office/powerpoint/2010/main" val="2413802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164</a:t>
            </a:fld>
            <a:endParaRPr lang="hu-HU" dirty="0"/>
          </a:p>
        </p:txBody>
      </p:sp>
    </p:spTree>
    <p:extLst>
      <p:ext uri="{BB962C8B-B14F-4D97-AF65-F5344CB8AC3E}">
        <p14:creationId xmlns:p14="http://schemas.microsoft.com/office/powerpoint/2010/main" val="39323323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165</a:t>
            </a:fld>
            <a:endParaRPr lang="hu-HU" dirty="0"/>
          </a:p>
        </p:txBody>
      </p:sp>
    </p:spTree>
    <p:extLst>
      <p:ext uri="{BB962C8B-B14F-4D97-AF65-F5344CB8AC3E}">
        <p14:creationId xmlns:p14="http://schemas.microsoft.com/office/powerpoint/2010/main" val="248651350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166</a:t>
            </a:fld>
            <a:endParaRPr lang="hu-HU" dirty="0"/>
          </a:p>
        </p:txBody>
      </p:sp>
    </p:spTree>
    <p:extLst>
      <p:ext uri="{BB962C8B-B14F-4D97-AF65-F5344CB8AC3E}">
        <p14:creationId xmlns:p14="http://schemas.microsoft.com/office/powerpoint/2010/main" val="14925756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167</a:t>
            </a:fld>
            <a:endParaRPr lang="hu-HU" dirty="0"/>
          </a:p>
        </p:txBody>
      </p:sp>
    </p:spTree>
    <p:extLst>
      <p:ext uri="{BB962C8B-B14F-4D97-AF65-F5344CB8AC3E}">
        <p14:creationId xmlns:p14="http://schemas.microsoft.com/office/powerpoint/2010/main" val="1612428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1882646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22878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3983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4160056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2792254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3117795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511088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2959073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3864982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238912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56738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701503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1634583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3231494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445397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533747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1962236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32</a:t>
            </a:fld>
            <a:endParaRPr lang="hu-HU" dirty="0"/>
          </a:p>
        </p:txBody>
      </p:sp>
    </p:spTree>
    <p:extLst>
      <p:ext uri="{BB962C8B-B14F-4D97-AF65-F5344CB8AC3E}">
        <p14:creationId xmlns:p14="http://schemas.microsoft.com/office/powerpoint/2010/main" val="2285212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327129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299413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803970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2907874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2872218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38</a:t>
            </a:fld>
            <a:endParaRPr lang="hu-HU" dirty="0"/>
          </a:p>
        </p:txBody>
      </p:sp>
    </p:spTree>
    <p:extLst>
      <p:ext uri="{BB962C8B-B14F-4D97-AF65-F5344CB8AC3E}">
        <p14:creationId xmlns:p14="http://schemas.microsoft.com/office/powerpoint/2010/main" val="179717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39</a:t>
            </a:fld>
            <a:endParaRPr lang="hu-HU" dirty="0"/>
          </a:p>
        </p:txBody>
      </p:sp>
    </p:spTree>
    <p:extLst>
      <p:ext uri="{BB962C8B-B14F-4D97-AF65-F5344CB8AC3E}">
        <p14:creationId xmlns:p14="http://schemas.microsoft.com/office/powerpoint/2010/main" val="3951437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468468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40</a:t>
            </a:fld>
            <a:endParaRPr lang="hu-HU" dirty="0"/>
          </a:p>
        </p:txBody>
      </p:sp>
    </p:spTree>
    <p:extLst>
      <p:ext uri="{BB962C8B-B14F-4D97-AF65-F5344CB8AC3E}">
        <p14:creationId xmlns:p14="http://schemas.microsoft.com/office/powerpoint/2010/main" val="1121540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41</a:t>
            </a:fld>
            <a:endParaRPr lang="hu-HU" dirty="0"/>
          </a:p>
        </p:txBody>
      </p:sp>
    </p:spTree>
    <p:extLst>
      <p:ext uri="{BB962C8B-B14F-4D97-AF65-F5344CB8AC3E}">
        <p14:creationId xmlns:p14="http://schemas.microsoft.com/office/powerpoint/2010/main" val="1066755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42</a:t>
            </a:fld>
            <a:endParaRPr lang="hu-HU" dirty="0"/>
          </a:p>
        </p:txBody>
      </p:sp>
    </p:spTree>
    <p:extLst>
      <p:ext uri="{BB962C8B-B14F-4D97-AF65-F5344CB8AC3E}">
        <p14:creationId xmlns:p14="http://schemas.microsoft.com/office/powerpoint/2010/main" val="422403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43</a:t>
            </a:fld>
            <a:endParaRPr lang="hu-HU" dirty="0"/>
          </a:p>
        </p:txBody>
      </p:sp>
    </p:spTree>
    <p:extLst>
      <p:ext uri="{BB962C8B-B14F-4D97-AF65-F5344CB8AC3E}">
        <p14:creationId xmlns:p14="http://schemas.microsoft.com/office/powerpoint/2010/main" val="2973246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44</a:t>
            </a:fld>
            <a:endParaRPr lang="hu-HU" dirty="0"/>
          </a:p>
        </p:txBody>
      </p:sp>
    </p:spTree>
    <p:extLst>
      <p:ext uri="{BB962C8B-B14F-4D97-AF65-F5344CB8AC3E}">
        <p14:creationId xmlns:p14="http://schemas.microsoft.com/office/powerpoint/2010/main" val="2296637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34207261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3148551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33377930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2894949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2949663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26680763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2015963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2486801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17804426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5406421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1085502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145410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1919215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27001305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1831128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3775121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448669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998391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25871230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7617586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3354857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18016523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42899331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1672769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202718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19195283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69</a:t>
            </a:fld>
            <a:endParaRPr lang="hu-HU" dirty="0"/>
          </a:p>
        </p:txBody>
      </p:sp>
    </p:spTree>
    <p:extLst>
      <p:ext uri="{BB962C8B-B14F-4D97-AF65-F5344CB8AC3E}">
        <p14:creationId xmlns:p14="http://schemas.microsoft.com/office/powerpoint/2010/main" val="3125626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35491400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70</a:t>
            </a:fld>
            <a:endParaRPr lang="hu-HU" dirty="0"/>
          </a:p>
        </p:txBody>
      </p:sp>
    </p:spTree>
    <p:extLst>
      <p:ext uri="{BB962C8B-B14F-4D97-AF65-F5344CB8AC3E}">
        <p14:creationId xmlns:p14="http://schemas.microsoft.com/office/powerpoint/2010/main" val="36280369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71</a:t>
            </a:fld>
            <a:endParaRPr lang="hu-HU" dirty="0"/>
          </a:p>
        </p:txBody>
      </p:sp>
    </p:spTree>
    <p:extLst>
      <p:ext uri="{BB962C8B-B14F-4D97-AF65-F5344CB8AC3E}">
        <p14:creationId xmlns:p14="http://schemas.microsoft.com/office/powerpoint/2010/main" val="14479873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72</a:t>
            </a:fld>
            <a:endParaRPr lang="hu-HU" dirty="0"/>
          </a:p>
        </p:txBody>
      </p:sp>
    </p:spTree>
    <p:extLst>
      <p:ext uri="{BB962C8B-B14F-4D97-AF65-F5344CB8AC3E}">
        <p14:creationId xmlns:p14="http://schemas.microsoft.com/office/powerpoint/2010/main" val="35568459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73</a:t>
            </a:fld>
            <a:endParaRPr lang="hu-HU" dirty="0"/>
          </a:p>
        </p:txBody>
      </p:sp>
    </p:spTree>
    <p:extLst>
      <p:ext uri="{BB962C8B-B14F-4D97-AF65-F5344CB8AC3E}">
        <p14:creationId xmlns:p14="http://schemas.microsoft.com/office/powerpoint/2010/main" val="6744421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74</a:t>
            </a:fld>
            <a:endParaRPr lang="hu-HU" dirty="0"/>
          </a:p>
        </p:txBody>
      </p:sp>
    </p:spTree>
    <p:extLst>
      <p:ext uri="{BB962C8B-B14F-4D97-AF65-F5344CB8AC3E}">
        <p14:creationId xmlns:p14="http://schemas.microsoft.com/office/powerpoint/2010/main" val="31868953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75</a:t>
            </a:fld>
            <a:endParaRPr lang="hu-HU" dirty="0"/>
          </a:p>
        </p:txBody>
      </p:sp>
    </p:spTree>
    <p:extLst>
      <p:ext uri="{BB962C8B-B14F-4D97-AF65-F5344CB8AC3E}">
        <p14:creationId xmlns:p14="http://schemas.microsoft.com/office/powerpoint/2010/main" val="13382549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76</a:t>
            </a:fld>
            <a:endParaRPr lang="hu-HU" dirty="0"/>
          </a:p>
        </p:txBody>
      </p:sp>
    </p:spTree>
    <p:extLst>
      <p:ext uri="{BB962C8B-B14F-4D97-AF65-F5344CB8AC3E}">
        <p14:creationId xmlns:p14="http://schemas.microsoft.com/office/powerpoint/2010/main" val="15733806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77</a:t>
            </a:fld>
            <a:endParaRPr lang="hu-HU" dirty="0"/>
          </a:p>
        </p:txBody>
      </p:sp>
    </p:spTree>
    <p:extLst>
      <p:ext uri="{BB962C8B-B14F-4D97-AF65-F5344CB8AC3E}">
        <p14:creationId xmlns:p14="http://schemas.microsoft.com/office/powerpoint/2010/main" val="27716487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78</a:t>
            </a:fld>
            <a:endParaRPr lang="hu-HU" dirty="0"/>
          </a:p>
        </p:txBody>
      </p:sp>
    </p:spTree>
    <p:extLst>
      <p:ext uri="{BB962C8B-B14F-4D97-AF65-F5344CB8AC3E}">
        <p14:creationId xmlns:p14="http://schemas.microsoft.com/office/powerpoint/2010/main" val="33239824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79</a:t>
            </a:fld>
            <a:endParaRPr lang="hu-HU" dirty="0"/>
          </a:p>
        </p:txBody>
      </p:sp>
    </p:spTree>
    <p:extLst>
      <p:ext uri="{BB962C8B-B14F-4D97-AF65-F5344CB8AC3E}">
        <p14:creationId xmlns:p14="http://schemas.microsoft.com/office/powerpoint/2010/main" val="1388944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42441869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80</a:t>
            </a:fld>
            <a:endParaRPr lang="hu-HU" dirty="0"/>
          </a:p>
        </p:txBody>
      </p:sp>
    </p:spTree>
    <p:extLst>
      <p:ext uri="{BB962C8B-B14F-4D97-AF65-F5344CB8AC3E}">
        <p14:creationId xmlns:p14="http://schemas.microsoft.com/office/powerpoint/2010/main" val="19877406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81</a:t>
            </a:fld>
            <a:endParaRPr lang="hu-HU" dirty="0"/>
          </a:p>
        </p:txBody>
      </p:sp>
    </p:spTree>
    <p:extLst>
      <p:ext uri="{BB962C8B-B14F-4D97-AF65-F5344CB8AC3E}">
        <p14:creationId xmlns:p14="http://schemas.microsoft.com/office/powerpoint/2010/main" val="27706083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82</a:t>
            </a:fld>
            <a:endParaRPr lang="hu-HU" dirty="0"/>
          </a:p>
        </p:txBody>
      </p:sp>
    </p:spTree>
    <p:extLst>
      <p:ext uri="{BB962C8B-B14F-4D97-AF65-F5344CB8AC3E}">
        <p14:creationId xmlns:p14="http://schemas.microsoft.com/office/powerpoint/2010/main" val="37257314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83</a:t>
            </a:fld>
            <a:endParaRPr lang="hu-HU" dirty="0"/>
          </a:p>
        </p:txBody>
      </p:sp>
    </p:spTree>
    <p:extLst>
      <p:ext uri="{BB962C8B-B14F-4D97-AF65-F5344CB8AC3E}">
        <p14:creationId xmlns:p14="http://schemas.microsoft.com/office/powerpoint/2010/main" val="15908872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84</a:t>
            </a:fld>
            <a:endParaRPr lang="hu-HU" dirty="0"/>
          </a:p>
        </p:txBody>
      </p:sp>
    </p:spTree>
    <p:extLst>
      <p:ext uri="{BB962C8B-B14F-4D97-AF65-F5344CB8AC3E}">
        <p14:creationId xmlns:p14="http://schemas.microsoft.com/office/powerpoint/2010/main" val="15755576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85</a:t>
            </a:fld>
            <a:endParaRPr lang="hu-HU" dirty="0"/>
          </a:p>
        </p:txBody>
      </p:sp>
    </p:spTree>
    <p:extLst>
      <p:ext uri="{BB962C8B-B14F-4D97-AF65-F5344CB8AC3E}">
        <p14:creationId xmlns:p14="http://schemas.microsoft.com/office/powerpoint/2010/main" val="16907914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86</a:t>
            </a:fld>
            <a:endParaRPr lang="hu-HU" dirty="0"/>
          </a:p>
        </p:txBody>
      </p:sp>
    </p:spTree>
    <p:extLst>
      <p:ext uri="{BB962C8B-B14F-4D97-AF65-F5344CB8AC3E}">
        <p14:creationId xmlns:p14="http://schemas.microsoft.com/office/powerpoint/2010/main" val="16110506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87</a:t>
            </a:fld>
            <a:endParaRPr lang="hu-HU" dirty="0"/>
          </a:p>
        </p:txBody>
      </p:sp>
    </p:spTree>
    <p:extLst>
      <p:ext uri="{BB962C8B-B14F-4D97-AF65-F5344CB8AC3E}">
        <p14:creationId xmlns:p14="http://schemas.microsoft.com/office/powerpoint/2010/main" val="9385570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88</a:t>
            </a:fld>
            <a:endParaRPr lang="hu-HU" dirty="0"/>
          </a:p>
        </p:txBody>
      </p:sp>
    </p:spTree>
    <p:extLst>
      <p:ext uri="{BB962C8B-B14F-4D97-AF65-F5344CB8AC3E}">
        <p14:creationId xmlns:p14="http://schemas.microsoft.com/office/powerpoint/2010/main" val="21142563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89</a:t>
            </a:fld>
            <a:endParaRPr lang="hu-HU" dirty="0"/>
          </a:p>
        </p:txBody>
      </p:sp>
    </p:spTree>
    <p:extLst>
      <p:ext uri="{BB962C8B-B14F-4D97-AF65-F5344CB8AC3E}">
        <p14:creationId xmlns:p14="http://schemas.microsoft.com/office/powerpoint/2010/main" val="1451356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34080476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90</a:t>
            </a:fld>
            <a:endParaRPr lang="hu-HU" dirty="0"/>
          </a:p>
        </p:txBody>
      </p:sp>
    </p:spTree>
    <p:extLst>
      <p:ext uri="{BB962C8B-B14F-4D97-AF65-F5344CB8AC3E}">
        <p14:creationId xmlns:p14="http://schemas.microsoft.com/office/powerpoint/2010/main" val="38760608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91</a:t>
            </a:fld>
            <a:endParaRPr lang="hu-HU" dirty="0"/>
          </a:p>
        </p:txBody>
      </p:sp>
    </p:spTree>
    <p:extLst>
      <p:ext uri="{BB962C8B-B14F-4D97-AF65-F5344CB8AC3E}">
        <p14:creationId xmlns:p14="http://schemas.microsoft.com/office/powerpoint/2010/main" val="35303091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92</a:t>
            </a:fld>
            <a:endParaRPr lang="hu-HU" dirty="0"/>
          </a:p>
        </p:txBody>
      </p:sp>
    </p:spTree>
    <p:extLst>
      <p:ext uri="{BB962C8B-B14F-4D97-AF65-F5344CB8AC3E}">
        <p14:creationId xmlns:p14="http://schemas.microsoft.com/office/powerpoint/2010/main" val="34921312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93</a:t>
            </a:fld>
            <a:endParaRPr lang="hu-HU" dirty="0"/>
          </a:p>
        </p:txBody>
      </p:sp>
    </p:spTree>
    <p:extLst>
      <p:ext uri="{BB962C8B-B14F-4D97-AF65-F5344CB8AC3E}">
        <p14:creationId xmlns:p14="http://schemas.microsoft.com/office/powerpoint/2010/main" val="15537079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94</a:t>
            </a:fld>
            <a:endParaRPr lang="hu-HU" dirty="0"/>
          </a:p>
        </p:txBody>
      </p:sp>
    </p:spTree>
    <p:extLst>
      <p:ext uri="{BB962C8B-B14F-4D97-AF65-F5344CB8AC3E}">
        <p14:creationId xmlns:p14="http://schemas.microsoft.com/office/powerpoint/2010/main" val="9587506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95</a:t>
            </a:fld>
            <a:endParaRPr lang="hu-HU" dirty="0"/>
          </a:p>
        </p:txBody>
      </p:sp>
    </p:spTree>
    <p:extLst>
      <p:ext uri="{BB962C8B-B14F-4D97-AF65-F5344CB8AC3E}">
        <p14:creationId xmlns:p14="http://schemas.microsoft.com/office/powerpoint/2010/main" val="30120144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96</a:t>
            </a:fld>
            <a:endParaRPr lang="hu-HU" dirty="0"/>
          </a:p>
        </p:txBody>
      </p:sp>
    </p:spTree>
    <p:extLst>
      <p:ext uri="{BB962C8B-B14F-4D97-AF65-F5344CB8AC3E}">
        <p14:creationId xmlns:p14="http://schemas.microsoft.com/office/powerpoint/2010/main" val="29288314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97</a:t>
            </a:fld>
            <a:endParaRPr lang="hu-HU" dirty="0"/>
          </a:p>
        </p:txBody>
      </p:sp>
    </p:spTree>
    <p:extLst>
      <p:ext uri="{BB962C8B-B14F-4D97-AF65-F5344CB8AC3E}">
        <p14:creationId xmlns:p14="http://schemas.microsoft.com/office/powerpoint/2010/main" val="35114565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98</a:t>
            </a:fld>
            <a:endParaRPr lang="hu-HU" dirty="0"/>
          </a:p>
        </p:txBody>
      </p:sp>
    </p:spTree>
    <p:extLst>
      <p:ext uri="{BB962C8B-B14F-4D97-AF65-F5344CB8AC3E}">
        <p14:creationId xmlns:p14="http://schemas.microsoft.com/office/powerpoint/2010/main" val="24502018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99</a:t>
            </a:fld>
            <a:endParaRPr lang="hu-HU" dirty="0"/>
          </a:p>
        </p:txBody>
      </p:sp>
    </p:spTree>
    <p:extLst>
      <p:ext uri="{BB962C8B-B14F-4D97-AF65-F5344CB8AC3E}">
        <p14:creationId xmlns:p14="http://schemas.microsoft.com/office/powerpoint/2010/main" val="500748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4/14/2022</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4/14/2022</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4/14/2022</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4/14/2022</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4/14/2022</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4/14/2022</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4/14/2022</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www.youtube.com/watch?v=i6Mi2_QM3rA"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8.png"/><Relationship Id="rId5" Type="http://schemas.openxmlformats.org/officeDocument/2006/relationships/image" Target="../media/image14.png"/><Relationship Id="rId10" Type="http://schemas.openxmlformats.org/officeDocument/2006/relationships/image" Target="../media/image7.svg"/><Relationship Id="rId4" Type="http://schemas.openxmlformats.org/officeDocument/2006/relationships/image" Target="../media/image13.svg"/><Relationship Id="rId9" Type="http://schemas.openxmlformats.org/officeDocument/2006/relationships/image" Target="../media/image6.png"/><Relationship Id="rId14" Type="http://schemas.openxmlformats.org/officeDocument/2006/relationships/image" Target="../media/image11.svg"/></Relationships>
</file>

<file path=ppt/slides/_rels/slide1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8.png"/><Relationship Id="rId5" Type="http://schemas.openxmlformats.org/officeDocument/2006/relationships/image" Target="../media/image14.png"/><Relationship Id="rId10" Type="http://schemas.openxmlformats.org/officeDocument/2006/relationships/image" Target="../media/image7.svg"/><Relationship Id="rId4" Type="http://schemas.openxmlformats.org/officeDocument/2006/relationships/image" Target="../media/image13.svg"/><Relationship Id="rId9" Type="http://schemas.openxmlformats.org/officeDocument/2006/relationships/image" Target="../media/image6.png"/><Relationship Id="rId14" Type="http://schemas.openxmlformats.org/officeDocument/2006/relationships/image" Target="../media/image11.svg"/></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8.png"/><Relationship Id="rId5" Type="http://schemas.openxmlformats.org/officeDocument/2006/relationships/image" Target="../media/image14.png"/><Relationship Id="rId10" Type="http://schemas.openxmlformats.org/officeDocument/2006/relationships/image" Target="../media/image7.svg"/><Relationship Id="rId4" Type="http://schemas.openxmlformats.org/officeDocument/2006/relationships/image" Target="../media/image13.svg"/><Relationship Id="rId9" Type="http://schemas.openxmlformats.org/officeDocument/2006/relationships/image" Target="../media/image6.png"/><Relationship Id="rId14" Type="http://schemas.openxmlformats.org/officeDocument/2006/relationships/image" Target="../media/image11.svg"/></Relationships>
</file>

<file path=ppt/slides/_rels/slide130.xml.rels><?xml version="1.0" encoding="UTF-8" standalone="yes"?>
<Relationships xmlns="http://schemas.openxmlformats.org/package/2006/relationships"><Relationship Id="rId3" Type="http://schemas.openxmlformats.org/officeDocument/2006/relationships/hyperlink" Target="https://www.youtube.com/watch?v=Rb2a6lSQSas&amp;ab_channel=GregKahn" TargetMode="External"/><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hyperlink" Target="https://www.youtube.com/watch?v=vgiW0HlQWVE&amp;ab_channel=GregKahn"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hyperlink" Target="https://www.youtube.com/watch?v=AP5FgKjFpvQ&amp;ab_channel=GregKahn"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www.youtube.com/watch?v=AP5FgKjFpvQ&amp;ab_channel=GregKahn" TargetMode="External"/><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gif"/><Relationship Id="rId4" Type="http://schemas.openxmlformats.org/officeDocument/2006/relationships/image" Target="../media/image59.png"/><Relationship Id="rId9" Type="http://schemas.openxmlformats.org/officeDocument/2006/relationships/image" Target="../media/image64.png"/></Relationships>
</file>

<file path=ppt/slides/_rels/slide13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8.png"/><Relationship Id="rId5" Type="http://schemas.openxmlformats.org/officeDocument/2006/relationships/image" Target="../media/image14.png"/><Relationship Id="rId10" Type="http://schemas.openxmlformats.org/officeDocument/2006/relationships/image" Target="../media/image7.svg"/><Relationship Id="rId4" Type="http://schemas.openxmlformats.org/officeDocument/2006/relationships/image" Target="../media/image13.svg"/><Relationship Id="rId9" Type="http://schemas.openxmlformats.org/officeDocument/2006/relationships/image" Target="../media/image6.png"/><Relationship Id="rId14" Type="http://schemas.openxmlformats.org/officeDocument/2006/relationships/image" Target="../media/image11.svg"/></Relationships>
</file>

<file path=ppt/slides/_rels/slide1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hyperlink" Target="https://www.researchgate.net/publication/2457050_Neural_Control_Theory_an_Overview" TargetMode="External"/><Relationship Id="rId3" Type="http://schemas.openxmlformats.org/officeDocument/2006/relationships/image" Target="../media/image2.png"/><Relationship Id="rId7" Type="http://schemas.openxmlformats.org/officeDocument/2006/relationships/hyperlink" Target="https://web.stanford.edu/class/ee373b/NNselflearningcontrolsystems.pdf" TargetMode="External"/><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hyperlink" Target="https://en.wikipedia.org/wiki/Machine_learning_control" TargetMode="External"/><Relationship Id="rId5" Type="http://schemas.openxmlformats.org/officeDocument/2006/relationships/hyperlink" Target="https://ieeexplore.ieee.org/document/537106" TargetMode="External"/><Relationship Id="rId10" Type="http://schemas.openxmlformats.org/officeDocument/2006/relationships/hyperlink" Target="https://scholar.google.hu/scholar?q=control+theory+neural+network&amp;hl=hu&amp;as_sdt=0&amp;as_vis=1&amp;oi=scholart" TargetMode="External"/><Relationship Id="rId4" Type="http://schemas.microsoft.com/office/2007/relationships/hdphoto" Target="../media/hdphoto1.wdp"/><Relationship Id="rId9" Type="http://schemas.openxmlformats.org/officeDocument/2006/relationships/hyperlink" Target="https://www.amazon.com/Neural-Networks-Robotic-Control-Applications/dp/0131198920"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8.png"/><Relationship Id="rId5" Type="http://schemas.openxmlformats.org/officeDocument/2006/relationships/image" Target="../media/image14.png"/><Relationship Id="rId10" Type="http://schemas.openxmlformats.org/officeDocument/2006/relationships/image" Target="../media/image7.svg"/><Relationship Id="rId4" Type="http://schemas.openxmlformats.org/officeDocument/2006/relationships/image" Target="../media/image13.svg"/><Relationship Id="rId9" Type="http://schemas.openxmlformats.org/officeDocument/2006/relationships/image" Target="../media/image6.png"/><Relationship Id="rId14" Type="http://schemas.openxmlformats.org/officeDocument/2006/relationships/image" Target="../media/image11.svg"/></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microsoft.com/office/2007/relationships/hdphoto" Target="../media/hdphoto1.wdp"/></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5.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6.xml"/><Relationship Id="rId1" Type="http://schemas.openxmlformats.org/officeDocument/2006/relationships/slideLayout" Target="../slideLayouts/slideLayout7.xml"/><Relationship Id="rId5" Type="http://schemas.openxmlformats.org/officeDocument/2006/relationships/image" Target="../media/image80.png"/><Relationship Id="rId4" Type="http://schemas.microsoft.com/office/2007/relationships/hdphoto" Target="../media/hdphoto1.wdp"/></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7.xml"/><Relationship Id="rId1" Type="http://schemas.openxmlformats.org/officeDocument/2006/relationships/slideLayout" Target="../slideLayouts/slideLayout7.xml"/><Relationship Id="rId5" Type="http://schemas.openxmlformats.org/officeDocument/2006/relationships/image" Target="../media/image84.png"/><Relationship Id="rId4" Type="http://schemas.microsoft.com/office/2007/relationships/hdphoto" Target="../media/hdphoto1.wdp"/></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1.wdp"/></Relationships>
</file>

<file path=ppt/slides/_rels/slide15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png"/><Relationship Id="rId7" Type="http://schemas.openxmlformats.org/officeDocument/2006/relationships/image" Target="../media/image89.png"/><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0.xml"/><Relationship Id="rId1" Type="http://schemas.openxmlformats.org/officeDocument/2006/relationships/slideLayout" Target="../slideLayouts/slideLayout7.xml"/><Relationship Id="rId5" Type="http://schemas.openxmlformats.org/officeDocument/2006/relationships/image" Target="../media/image90.png"/><Relationship Id="rId4" Type="http://schemas.microsoft.com/office/2007/relationships/hdphoto" Target="../media/hdphoto1.wdp"/></Relationships>
</file>

<file path=ppt/slides/_rels/slide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2.png"/><Relationship Id="rId2" Type="http://schemas.openxmlformats.org/officeDocument/2006/relationships/notesSlide" Target="../notesSlides/notesSlide162.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3.png"/><Relationship Id="rId4" Type="http://schemas.microsoft.com/office/2007/relationships/hdphoto" Target="../media/hdphoto1.wdp"/></Relationships>
</file>

<file path=ppt/slides/_rels/slide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microsoft.com/office/2007/relationships/hdphoto" Target="../media/hdphoto1.wdp"/></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5.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7.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8.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4.png"/><Relationship Id="rId2" Type="http://schemas.openxmlformats.org/officeDocument/2006/relationships/image" Target="../media/image95.jpg"/><Relationship Id="rId1" Type="http://schemas.openxmlformats.org/officeDocument/2006/relationships/slideLayout" Target="../slideLayouts/slideLayout8.xml"/><Relationship Id="rId6" Type="http://schemas.openxmlformats.org/officeDocument/2006/relationships/image" Target="../media/image99.svg"/><Relationship Id="rId11" Type="http://schemas.openxmlformats.org/officeDocument/2006/relationships/image" Target="../media/image103.svg"/><Relationship Id="rId5" Type="http://schemas.openxmlformats.org/officeDocument/2006/relationships/image" Target="../media/image98.png"/><Relationship Id="rId10" Type="http://schemas.openxmlformats.org/officeDocument/2006/relationships/image" Target="../media/image102.png"/><Relationship Id="rId4" Type="http://schemas.openxmlformats.org/officeDocument/2006/relationships/image" Target="../media/image97.svg"/><Relationship Id="rId9" Type="http://schemas.openxmlformats.org/officeDocument/2006/relationships/hyperlink" Target="http://www.sztaki.hu/"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notesSlide" Target="../notesSlides/notesSlide20.xml"/><Relationship Id="rId16"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8.png"/><Relationship Id="rId5" Type="http://schemas.openxmlformats.org/officeDocument/2006/relationships/image" Target="../media/image14.png"/><Relationship Id="rId15" Type="http://schemas.openxmlformats.org/officeDocument/2006/relationships/image" Target="../media/image19.png"/><Relationship Id="rId10" Type="http://schemas.openxmlformats.org/officeDocument/2006/relationships/image" Target="../media/image7.svg"/><Relationship Id="rId4" Type="http://schemas.openxmlformats.org/officeDocument/2006/relationships/image" Target="../media/image13.svg"/><Relationship Id="rId9" Type="http://schemas.openxmlformats.org/officeDocument/2006/relationships/image" Target="../media/image6.png"/><Relationship Id="rId14" Type="http://schemas.openxmlformats.org/officeDocument/2006/relationships/image" Target="../media/image11.svg"/></Relationships>
</file>

<file path=ppt/slides/_rels/slide21.xml.rels><?xml version="1.0" encoding="UTF-8" standalone="yes"?>
<Relationships xmlns="http://schemas.openxmlformats.org/package/2006/relationships"><Relationship Id="rId3" Type="http://schemas.openxmlformats.org/officeDocument/2006/relationships/hyperlink" Target="http://incompleteideas.net/book/bookdraft2017nov5.pd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minimizingregret.wordpress.com/2019/04/15/reinforcement-learning-without-reward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www.youtube.com/watch?v=Lt-KLtkDlh8&amp;ab_channel=tribots" TargetMode="External"/><Relationship Id="rId13" Type="http://schemas.openxmlformats.org/officeDocument/2006/relationships/hyperlink" Target="https://youtu.be/YEK8KzcYQsA" TargetMode="External"/><Relationship Id="rId3" Type="http://schemas.openxmlformats.org/officeDocument/2006/relationships/hyperlink" Target="https://www.youtube.com/watch?v=Rb2a6lSQSas&amp;ab_channel=GregKahn" TargetMode="External"/><Relationship Id="rId7" Type="http://schemas.openxmlformats.org/officeDocument/2006/relationships/hyperlink" Target="https://www.youtube.com/watch?v=JpNAhKT7yY4&amp;ab_channel=MaksK" TargetMode="External"/><Relationship Id="rId12" Type="http://schemas.openxmlformats.org/officeDocument/2006/relationships/hyperlink" Target="https://youtu.be/fV5zDZ8zlaw"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youtu.be/MSOG8tUFRfo?t=489" TargetMode="External"/><Relationship Id="rId11" Type="http://schemas.openxmlformats.org/officeDocument/2006/relationships/hyperlink" Target="https://www.youtube.com/watch?v=ki9BZeugVxc" TargetMode="External"/><Relationship Id="rId5" Type="http://schemas.openxmlformats.org/officeDocument/2006/relationships/hyperlink" Target="https://youtu.be/3RpYykEz1q8?t=139" TargetMode="External"/><Relationship Id="rId10" Type="http://schemas.openxmlformats.org/officeDocument/2006/relationships/hyperlink" Target="https://www.google.com/search?q=youtube+double+inverted+pendulum" TargetMode="External"/><Relationship Id="rId4" Type="http://schemas.openxmlformats.org/officeDocument/2006/relationships/hyperlink" Target="https://www.youtube.com/watch?v=vgiW0HlQWVE&amp;ab_channel=GregKahn" TargetMode="External"/><Relationship Id="rId9" Type="http://schemas.openxmlformats.org/officeDocument/2006/relationships/hyperlink" Target="https://www.youtube.com/watch?v=5Q14EjnOJZc"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7.svg"/><Relationship Id="rId2" Type="http://schemas.openxmlformats.org/officeDocument/2006/relationships/notesSlide" Target="../notesSlides/notesSlide9.xml"/><Relationship Id="rId16" Type="http://schemas.openxmlformats.org/officeDocument/2006/relationships/image" Target="../media/image11.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6.png"/><Relationship Id="rId5" Type="http://schemas.openxmlformats.org/officeDocument/2006/relationships/image" Target="../media/image14.png"/><Relationship Id="rId15" Type="http://schemas.openxmlformats.org/officeDocument/2006/relationships/image" Target="../media/image10.png"/><Relationship Id="rId10" Type="http://schemas.openxmlformats.org/officeDocument/2006/relationships/image" Target="../media/image5.svg"/><Relationship Id="rId4" Type="http://schemas.openxmlformats.org/officeDocument/2006/relationships/image" Target="../media/image13.svg"/><Relationship Id="rId9" Type="http://schemas.openxmlformats.org/officeDocument/2006/relationships/image" Target="../media/image4.png"/><Relationship Id="rId14" Type="http://schemas.openxmlformats.org/officeDocument/2006/relationships/image" Target="../media/image9.svg"/></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microsoft.com/office/2007/relationships/hdphoto" Target="../media/hdphoto1.wdp"/></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An </a:t>
            </a:r>
            <a:r>
              <a:rPr lang="hu-HU" dirty="0" err="1">
                <a:solidFill>
                  <a:schemeClr val="bg1"/>
                </a:solidFill>
                <a:latin typeface="Arial" panose="020B0604020202020204" pitchFamily="34" charset="0"/>
                <a:cs typeface="Arial" panose="020B0604020202020204" pitchFamily="34" charset="0"/>
              </a:rPr>
              <a:t>Adaptiv</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Resource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Controll</a:t>
            </a:r>
            <a:r>
              <a:rPr lang="hu-HU" dirty="0">
                <a:solidFill>
                  <a:schemeClr val="bg1"/>
                </a:solidFill>
                <a:latin typeface="Arial" panose="020B0604020202020204" pitchFamily="34" charset="0"/>
                <a:cs typeface="Arial" panose="020B0604020202020204" pitchFamily="34" charset="0"/>
              </a:rPr>
              <a:t> System – </a:t>
            </a:r>
            <a:r>
              <a:rPr lang="hu-HU" dirty="0" err="1">
                <a:solidFill>
                  <a:schemeClr val="bg1"/>
                </a:solidFill>
                <a:latin typeface="Arial" panose="020B0604020202020204" pitchFamily="34" charset="0"/>
                <a:cs typeface="Arial" panose="020B0604020202020204" pitchFamily="34" charset="0"/>
              </a:rPr>
              <a:t>Theory</a:t>
            </a:r>
            <a:r>
              <a:rPr lang="hu-HU" dirty="0">
                <a:solidFill>
                  <a:schemeClr val="bg1"/>
                </a:solidFill>
                <a:latin typeface="Arial" panose="020B0604020202020204" pitchFamily="34" charset="0"/>
                <a:cs typeface="Arial" panose="020B0604020202020204" pitchFamily="34" charset="0"/>
              </a:rPr>
              <a:t> and </a:t>
            </a:r>
            <a:r>
              <a:rPr lang="hu-HU" dirty="0" err="1">
                <a:solidFill>
                  <a:schemeClr val="bg1"/>
                </a:solidFill>
                <a:latin typeface="Arial" panose="020B0604020202020204" pitchFamily="34" charset="0"/>
                <a:cs typeface="Arial" panose="020B0604020202020204" pitchFamily="34" charset="0"/>
              </a:rPr>
              <a:t>Practice</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dirty="0">
                <a:solidFill>
                  <a:schemeClr val="bg1"/>
                </a:solidFill>
                <a:latin typeface="Arial" panose="020B0604020202020204" pitchFamily="34" charset="0"/>
                <a:cs typeface="Arial" panose="020B0604020202020204" pitchFamily="34" charset="0"/>
              </a:rPr>
              <a:t>Vagy</a:t>
            </a:r>
          </a:p>
          <a:p>
            <a:pPr algn="l">
              <a:lnSpc>
                <a:spcPct val="100000"/>
              </a:lnSpc>
            </a:pPr>
            <a:r>
              <a:rPr lang="hu-HU" dirty="0" err="1">
                <a:solidFill>
                  <a:schemeClr val="bg1"/>
                </a:solidFill>
                <a:latin typeface="Arial" panose="020B0604020202020204" pitchFamily="34" charset="0"/>
                <a:cs typeface="Arial" panose="020B0604020202020204" pitchFamily="34" charset="0"/>
              </a:rPr>
              <a:t>Neuráis</a:t>
            </a:r>
            <a:r>
              <a:rPr lang="hu-HU" dirty="0">
                <a:solidFill>
                  <a:schemeClr val="bg1"/>
                </a:solidFill>
                <a:latin typeface="Arial" panose="020B0604020202020204" pitchFamily="34" charset="0"/>
                <a:cs typeface="Arial" panose="020B0604020202020204" pitchFamily="34" charset="0"/>
              </a:rPr>
              <a:t> Hálón alapuló adaptív szabályozás elmélet – Elméletben és gyakorlatban</a:t>
            </a:r>
          </a:p>
        </p:txBody>
      </p:sp>
      <p:sp>
        <p:nvSpPr>
          <p:cNvPr id="5" name="Szöveg helye 14">
            <a:extLst>
              <a:ext uri="{FF2B5EF4-FFF2-40B4-BE49-F238E27FC236}">
                <a16:creationId xmlns:a16="http://schemas.microsoft.com/office/drawing/2014/main" id="{811D0489-8A5A-45CE-8B42-F3B53182DC64}"/>
              </a:ext>
            </a:extLst>
          </p:cNvPr>
          <p:cNvSpPr txBox="1">
            <a:spLocks/>
          </p:cNvSpPr>
          <p:nvPr/>
        </p:nvSpPr>
        <p:spPr>
          <a:xfrm>
            <a:off x="7977809" y="768626"/>
            <a:ext cx="3672946" cy="532264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bg1"/>
                </a:solidFill>
                <a:latin typeface="Arial" panose="020B0604020202020204" pitchFamily="34" charset="0"/>
                <a:cs typeface="Arial" panose="020B0604020202020204" pitchFamily="34" charset="0"/>
              </a:rPr>
              <a:t>Keywords</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dirty="0">
                <a:solidFill>
                  <a:schemeClr val="bg1"/>
                </a:solidFill>
                <a:latin typeface="Arial" panose="020B0604020202020204" pitchFamily="34" charset="0"/>
                <a:cs typeface="Arial" panose="020B0604020202020204" pitchFamily="34" charset="0"/>
              </a:rPr>
              <a:t>Irányítás elmélet, Szabályozás elmélet, Vezérlés elmélet, </a:t>
            </a:r>
            <a:r>
              <a:rPr lang="en-US" dirty="0">
                <a:solidFill>
                  <a:schemeClr val="bg1"/>
                </a:solidFill>
                <a:latin typeface="Arial" panose="020B0604020202020204" pitchFamily="34" charset="0"/>
                <a:cs typeface="Arial" panose="020B0604020202020204" pitchFamily="34" charset="0"/>
              </a:rPr>
              <a:t>dynamical system and optimal control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Artificial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Network, </a:t>
            </a:r>
            <a:r>
              <a:rPr lang="hu-HU" dirty="0" err="1">
                <a:solidFill>
                  <a:schemeClr val="bg1"/>
                </a:solidFill>
                <a:latin typeface="Arial" panose="020B0604020202020204" pitchFamily="34" charset="0"/>
                <a:cs typeface="Arial" panose="020B0604020202020204" pitchFamily="34" charset="0"/>
              </a:rPr>
              <a:t>time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variant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system</a:t>
            </a:r>
            <a:r>
              <a:rPr lang="hu-HU" dirty="0">
                <a:solidFill>
                  <a:schemeClr val="bg1"/>
                </a:solidFill>
                <a:latin typeface="Arial" panose="020B0604020202020204" pitchFamily="34" charset="0"/>
                <a:cs typeface="Arial" panose="020B0604020202020204" pitchFamily="34" charset="0"/>
              </a:rPr>
              <a:t>, Non-</a:t>
            </a:r>
            <a:r>
              <a:rPr lang="hu-HU" dirty="0" err="1">
                <a:solidFill>
                  <a:schemeClr val="bg1"/>
                </a:solidFill>
                <a:latin typeface="Arial" panose="020B0604020202020204" pitchFamily="34" charset="0"/>
                <a:cs typeface="Arial" panose="020B0604020202020204" pitchFamily="34" charset="0"/>
              </a:rPr>
              <a:t>linear</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system</a:t>
            </a:r>
            <a:br>
              <a:rPr lang="hu-HU" dirty="0">
                <a:solidFill>
                  <a:schemeClr val="bg1"/>
                </a:solidFill>
                <a:latin typeface="Arial" panose="020B0604020202020204" pitchFamily="34" charset="0"/>
                <a:cs typeface="Arial" panose="020B0604020202020204" pitchFamily="34" charset="0"/>
              </a:rPr>
            </a:br>
            <a:r>
              <a:rPr lang="hu-HU" dirty="0" err="1">
                <a:solidFill>
                  <a:schemeClr val="bg1"/>
                </a:solidFill>
                <a:latin typeface="Arial" panose="020B0604020202020204" pitchFamily="34" charset="0"/>
                <a:cs typeface="Arial" panose="020B0604020202020204" pitchFamily="34" charset="0"/>
              </a:rPr>
              <a:t>Reward</a:t>
            </a:r>
            <a:r>
              <a:rPr lang="hu-HU" dirty="0">
                <a:solidFill>
                  <a:schemeClr val="bg1"/>
                </a:solidFill>
                <a:latin typeface="Arial" panose="020B0604020202020204" pitchFamily="34" charset="0"/>
                <a:cs typeface="Arial" panose="020B0604020202020204" pitchFamily="34" charset="0"/>
              </a:rPr>
              <a:t>-free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off</a:t>
            </a:r>
            <a:r>
              <a:rPr lang="hu-HU" dirty="0">
                <a:solidFill>
                  <a:schemeClr val="bg1"/>
                </a:solidFill>
                <a:latin typeface="Arial" panose="020B0604020202020204" pitchFamily="34" charset="0"/>
                <a:cs typeface="Arial" panose="020B0604020202020204" pitchFamily="34" charset="0"/>
              </a:rPr>
              <a:t>-policy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self-adaptive</a:t>
            </a:r>
            <a:endParaRPr lang="hu-HU" dirty="0">
              <a:solidFill>
                <a:schemeClr val="bg1"/>
              </a:solidFill>
              <a:latin typeface="Arial" panose="020B0604020202020204" pitchFamily="34" charset="0"/>
              <a:cs typeface="Arial" panose="020B0604020202020204" pitchFamily="34" charset="0"/>
            </a:endParaRPr>
          </a:p>
        </p:txBody>
      </p:sp>
      <p:sp>
        <p:nvSpPr>
          <p:cNvPr id="6" name="Szöveg helye 14">
            <a:extLst>
              <a:ext uri="{FF2B5EF4-FFF2-40B4-BE49-F238E27FC236}">
                <a16:creationId xmlns:a16="http://schemas.microsoft.com/office/drawing/2014/main" id="{041D5146-BC5C-4728-8F8C-72624539BEC2}"/>
              </a:ext>
            </a:extLst>
          </p:cNvPr>
          <p:cNvSpPr txBox="1">
            <a:spLocks/>
          </p:cNvSpPr>
          <p:nvPr/>
        </p:nvSpPr>
        <p:spPr>
          <a:xfrm>
            <a:off x="848140" y="481340"/>
            <a:ext cx="6652590" cy="23811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err="1">
                <a:solidFill>
                  <a:schemeClr val="bg1"/>
                </a:solidFill>
                <a:latin typeface="Georgia" panose="02040502050405020303" pitchFamily="18" charset="0"/>
                <a:cs typeface="Arial" panose="020B0604020202020204" pitchFamily="34" charset="0"/>
              </a:rPr>
              <a:t>Machine</a:t>
            </a:r>
            <a:r>
              <a:rPr lang="hu-HU" sz="3600" dirty="0">
                <a:solidFill>
                  <a:schemeClr val="bg1"/>
                </a:solidFill>
                <a:latin typeface="Georgia" panose="02040502050405020303" pitchFamily="18" charset="0"/>
                <a:cs typeface="Arial" panose="020B0604020202020204" pitchFamily="34" charset="0"/>
              </a:rPr>
              <a:t> </a:t>
            </a:r>
            <a:r>
              <a:rPr lang="hu-HU" sz="3600" dirty="0" err="1">
                <a:solidFill>
                  <a:schemeClr val="bg1"/>
                </a:solidFill>
                <a:latin typeface="Georgia" panose="02040502050405020303" pitchFamily="18" charset="0"/>
                <a:cs typeface="Arial" panose="020B0604020202020204" pitchFamily="34" charset="0"/>
              </a:rPr>
              <a:t>Learning</a:t>
            </a:r>
            <a:r>
              <a:rPr lang="hu-HU" sz="3600" dirty="0">
                <a:solidFill>
                  <a:schemeClr val="bg1"/>
                </a:solidFill>
                <a:latin typeface="Georgia" panose="02040502050405020303" pitchFamily="18" charset="0"/>
                <a:cs typeface="Arial" panose="020B0604020202020204" pitchFamily="34" charset="0"/>
              </a:rPr>
              <a:t> </a:t>
            </a:r>
            <a:r>
              <a:rPr lang="hu-HU" sz="3600" dirty="0" err="1">
                <a:solidFill>
                  <a:schemeClr val="bg1"/>
                </a:solidFill>
                <a:latin typeface="Georgia" panose="02040502050405020303" pitchFamily="18" charset="0"/>
                <a:cs typeface="Arial" panose="020B0604020202020204" pitchFamily="34" charset="0"/>
              </a:rPr>
              <a:t>based</a:t>
            </a:r>
            <a:br>
              <a:rPr lang="hu-HU" sz="3600" dirty="0">
                <a:solidFill>
                  <a:schemeClr val="bg1"/>
                </a:solidFill>
                <a:latin typeface="Georgia" panose="02040502050405020303" pitchFamily="18" charset="0"/>
                <a:cs typeface="Arial" panose="020B0604020202020204" pitchFamily="34" charset="0"/>
              </a:rPr>
            </a:br>
            <a:r>
              <a:rPr lang="hu-HU" sz="3600" dirty="0" err="1">
                <a:solidFill>
                  <a:schemeClr val="bg1"/>
                </a:solidFill>
                <a:latin typeface="Georgia" panose="02040502050405020303" pitchFamily="18" charset="0"/>
                <a:cs typeface="Arial" panose="020B0604020202020204" pitchFamily="34" charset="0"/>
              </a:rPr>
              <a:t>Resource</a:t>
            </a:r>
            <a:r>
              <a:rPr lang="hu-HU" sz="3600" dirty="0">
                <a:solidFill>
                  <a:schemeClr val="bg1"/>
                </a:solidFill>
                <a:latin typeface="Georgia" panose="02040502050405020303" pitchFamily="18" charset="0"/>
                <a:cs typeface="Arial" panose="020B0604020202020204" pitchFamily="34" charset="0"/>
              </a:rPr>
              <a:t> management and</a:t>
            </a:r>
            <a:br>
              <a:rPr lang="hu-HU" sz="3600" dirty="0">
                <a:solidFill>
                  <a:schemeClr val="bg1"/>
                </a:solidFill>
                <a:latin typeface="Georgia" panose="02040502050405020303" pitchFamily="18" charset="0"/>
                <a:cs typeface="Arial" panose="020B0604020202020204" pitchFamily="34" charset="0"/>
              </a:rPr>
            </a:br>
            <a:r>
              <a:rPr lang="hu-HU" sz="3600" dirty="0" err="1">
                <a:solidFill>
                  <a:schemeClr val="bg1"/>
                </a:solidFill>
                <a:latin typeface="Georgia" panose="02040502050405020303" pitchFamily="18" charset="0"/>
                <a:cs typeface="Arial" panose="020B0604020202020204" pitchFamily="34" charset="0"/>
              </a:rPr>
              <a:t>optimization</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An </a:t>
            </a:r>
            <a:r>
              <a:rPr lang="hu-HU" dirty="0" err="1">
                <a:solidFill>
                  <a:schemeClr val="bg1"/>
                </a:solidFill>
                <a:latin typeface="Arial" panose="020B0604020202020204" pitchFamily="34" charset="0"/>
                <a:cs typeface="Arial" panose="020B0604020202020204" pitchFamily="34" charset="0"/>
              </a:rPr>
              <a:t>Adaptiv</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Resource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Controll</a:t>
            </a:r>
            <a:r>
              <a:rPr lang="hu-HU" dirty="0">
                <a:solidFill>
                  <a:schemeClr val="bg1"/>
                </a:solidFill>
                <a:latin typeface="Arial" panose="020B0604020202020204" pitchFamily="34" charset="0"/>
                <a:cs typeface="Arial" panose="020B0604020202020204" pitchFamily="34" charset="0"/>
              </a:rPr>
              <a:t> System – </a:t>
            </a:r>
            <a:r>
              <a:rPr lang="hu-HU" dirty="0" err="1">
                <a:solidFill>
                  <a:schemeClr val="bg1"/>
                </a:solidFill>
                <a:latin typeface="Arial" panose="020B0604020202020204" pitchFamily="34" charset="0"/>
                <a:cs typeface="Arial" panose="020B0604020202020204" pitchFamily="34" charset="0"/>
              </a:rPr>
              <a:t>Theory</a:t>
            </a:r>
            <a:r>
              <a:rPr lang="hu-HU" dirty="0">
                <a:solidFill>
                  <a:schemeClr val="bg1"/>
                </a:solidFill>
                <a:latin typeface="Arial" panose="020B0604020202020204" pitchFamily="34" charset="0"/>
                <a:cs typeface="Arial" panose="020B0604020202020204" pitchFamily="34" charset="0"/>
              </a:rPr>
              <a:t> and </a:t>
            </a:r>
            <a:r>
              <a:rPr lang="hu-HU" dirty="0" err="1">
                <a:solidFill>
                  <a:schemeClr val="bg1"/>
                </a:solidFill>
                <a:latin typeface="Arial" panose="020B0604020202020204" pitchFamily="34" charset="0"/>
                <a:cs typeface="Arial" panose="020B0604020202020204" pitchFamily="34" charset="0"/>
              </a:rPr>
              <a:t>Practice</a:t>
            </a:r>
            <a:r>
              <a:rPr lang="hu-HU"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8064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3.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7" name="Kép 6">
            <a:extLst>
              <a:ext uri="{FF2B5EF4-FFF2-40B4-BE49-F238E27FC236}">
                <a16:creationId xmlns:a16="http://schemas.microsoft.com/office/drawing/2014/main" id="{D6398B2A-5683-487B-9A91-4495FD523D55}"/>
              </a:ext>
            </a:extLst>
          </p:cNvPr>
          <p:cNvPicPr>
            <a:picLocks noChangeAspect="1"/>
          </p:cNvPicPr>
          <p:nvPr/>
        </p:nvPicPr>
        <p:blipFill>
          <a:blip r:embed="rId3"/>
          <a:stretch>
            <a:fillRect/>
          </a:stretch>
        </p:blipFill>
        <p:spPr>
          <a:xfrm>
            <a:off x="1824037" y="1433512"/>
            <a:ext cx="8543925" cy="3990975"/>
          </a:xfrm>
          <a:prstGeom prst="rect">
            <a:avLst/>
          </a:prstGeom>
        </p:spPr>
      </p:pic>
      <p:sp>
        <p:nvSpPr>
          <p:cNvPr id="19" name="Szöveg helye 14">
            <a:extLst>
              <a:ext uri="{FF2B5EF4-FFF2-40B4-BE49-F238E27FC236}">
                <a16:creationId xmlns:a16="http://schemas.microsoft.com/office/drawing/2014/main" id="{528CCB60-3B04-42E3-8BBA-63FFC456A5AC}"/>
              </a:ext>
            </a:extLst>
          </p:cNvPr>
          <p:cNvSpPr txBox="1">
            <a:spLocks/>
          </p:cNvSpPr>
          <p:nvPr/>
        </p:nvSpPr>
        <p:spPr>
          <a:xfrm>
            <a:off x="541246" y="5801659"/>
            <a:ext cx="10497815"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800" dirty="0">
                <a:solidFill>
                  <a:schemeClr val="tx1"/>
                </a:solidFill>
                <a:latin typeface="Georgia" panose="02040502050405020303" pitchFamily="18" charset="0"/>
                <a:cs typeface="Arial" panose="020B0604020202020204" pitchFamily="34" charset="0"/>
              </a:rPr>
              <a:t>Innen vettem az ábra ötletét: </a:t>
            </a:r>
            <a:r>
              <a:rPr lang="en-GB" sz="1800" dirty="0">
                <a:solidFill>
                  <a:schemeClr val="tx1"/>
                </a:solidFill>
                <a:latin typeface="Georgia" panose="02040502050405020303" pitchFamily="18" charset="0"/>
                <a:cs typeface="Arial" panose="020B0604020202020204" pitchFamily="34" charset="0"/>
              </a:rPr>
              <a:t>MIT 6.S191 (2019): Deep Reinforcement</a:t>
            </a:r>
            <a:r>
              <a:rPr lang="hu-HU" sz="1800" dirty="0">
                <a:solidFill>
                  <a:schemeClr val="tx1"/>
                </a:solidFill>
                <a:latin typeface="Georgia" panose="02040502050405020303" pitchFamily="18" charset="0"/>
                <a:cs typeface="Arial" panose="020B0604020202020204" pitchFamily="34" charset="0"/>
              </a:rPr>
              <a:t> </a:t>
            </a:r>
            <a:r>
              <a:rPr lang="hu-HU" sz="1800" dirty="0" err="1">
                <a:solidFill>
                  <a:schemeClr val="tx1"/>
                </a:solidFill>
                <a:latin typeface="Georgia" panose="02040502050405020303" pitchFamily="18" charset="0"/>
                <a:cs typeface="Arial" panose="020B0604020202020204" pitchFamily="34" charset="0"/>
              </a:rPr>
              <a:t>Learning</a:t>
            </a:r>
            <a:endParaRPr lang="hu-HU" sz="1800" dirty="0">
              <a:solidFill>
                <a:schemeClr val="tx1"/>
              </a:solidFill>
              <a:latin typeface="Georgia" panose="02040502050405020303" pitchFamily="18" charset="0"/>
              <a:cs typeface="Arial" panose="020B0604020202020204" pitchFamily="34" charset="0"/>
            </a:endParaRPr>
          </a:p>
          <a:p>
            <a:pPr algn="l">
              <a:lnSpc>
                <a:spcPct val="100000"/>
              </a:lnSpc>
            </a:pPr>
            <a:r>
              <a:rPr lang="hu-HU" sz="1800" dirty="0">
                <a:solidFill>
                  <a:schemeClr val="tx1"/>
                </a:solidFill>
                <a:latin typeface="Georgia" panose="02040502050405020303" pitchFamily="18" charset="0"/>
                <a:cs typeface="Calibri Light" panose="020F0302020204030204" pitchFamily="34" charset="0"/>
                <a:hlinkClick r:id="rId4"/>
              </a:rPr>
              <a:t>https://www.youtube.com/watch?v=i6Mi2_QM3rA</a:t>
            </a:r>
            <a:endParaRPr lang="hu-HU" sz="1800" dirty="0">
              <a:solidFill>
                <a:schemeClr val="tx1"/>
              </a:solidFill>
              <a:latin typeface="Georgia" panose="02040502050405020303" pitchFamily="18" charset="0"/>
              <a:cs typeface="Calibri Light" panose="020F0302020204030204" pitchFamily="34" charset="0"/>
            </a:endParaRPr>
          </a:p>
          <a:p>
            <a:pPr algn="l">
              <a:lnSpc>
                <a:spcPct val="100000"/>
              </a:lnSpc>
            </a:pPr>
            <a:endParaRPr lang="hu-HU" sz="1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16928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Tehát a rendszer úgy néz ki, hogy</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Azt, hogy mi a „korda” (nem a </a:t>
            </a:r>
            <a:r>
              <a:rPr lang="hu-HU" sz="2000" dirty="0" err="1">
                <a:solidFill>
                  <a:schemeClr val="tx1"/>
                </a:solidFill>
                <a:latin typeface="Georgia" panose="02040502050405020303" pitchFamily="18" charset="0"/>
                <a:cs typeface="Calibri Light" panose="020F0302020204030204" pitchFamily="34" charset="0"/>
              </a:rPr>
              <a:t>gyuri</a:t>
            </a:r>
            <a:r>
              <a:rPr lang="hu-HU" sz="2000" dirty="0">
                <a:solidFill>
                  <a:schemeClr val="tx1"/>
                </a:solidFill>
                <a:latin typeface="Georgia" panose="02040502050405020303" pitchFamily="18" charset="0"/>
                <a:cs typeface="Calibri Light" panose="020F0302020204030204" pitchFamily="34" charset="0"/>
              </a:rPr>
              <a:t>) azt mi határozzuk meg.</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Ezek az értékek szintén statikusak, sem idővel, sem bármi másnak a függvényében nem változnak meg.</a:t>
            </a:r>
          </a:p>
        </p:txBody>
      </p:sp>
      <p:pic>
        <p:nvPicPr>
          <p:cNvPr id="15" name="Kép 14">
            <a:extLst>
              <a:ext uri="{FF2B5EF4-FFF2-40B4-BE49-F238E27FC236}">
                <a16:creationId xmlns:a16="http://schemas.microsoft.com/office/drawing/2014/main" id="{6A1F737F-ED21-4E1B-91E0-5EA5762EA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6633"/>
            <a:ext cx="12192000" cy="3745735"/>
          </a:xfrm>
          <a:prstGeom prst="rect">
            <a:avLst/>
          </a:prstGeom>
        </p:spPr>
      </p:pic>
      <p:grpSp>
        <p:nvGrpSpPr>
          <p:cNvPr id="12" name="Csoportba foglalás 11">
            <a:extLst>
              <a:ext uri="{FF2B5EF4-FFF2-40B4-BE49-F238E27FC236}">
                <a16:creationId xmlns:a16="http://schemas.microsoft.com/office/drawing/2014/main" id="{E383401E-3CFD-421B-BB17-DA3579EE4A12}"/>
              </a:ext>
            </a:extLst>
          </p:cNvPr>
          <p:cNvGrpSpPr/>
          <p:nvPr/>
        </p:nvGrpSpPr>
        <p:grpSpPr>
          <a:xfrm>
            <a:off x="437322" y="2087147"/>
            <a:ext cx="10999304" cy="942559"/>
            <a:chOff x="437322" y="2087147"/>
            <a:chExt cx="10999304" cy="942559"/>
          </a:xfrm>
        </p:grpSpPr>
        <p:cxnSp>
          <p:nvCxnSpPr>
            <p:cNvPr id="4" name="Egyenes összekötő 3">
              <a:extLst>
                <a:ext uri="{FF2B5EF4-FFF2-40B4-BE49-F238E27FC236}">
                  <a16:creationId xmlns:a16="http://schemas.microsoft.com/office/drawing/2014/main" id="{61388416-7B2E-4F87-994E-0246DABDF9D2}"/>
                </a:ext>
              </a:extLst>
            </p:cNvPr>
            <p:cNvCxnSpPr/>
            <p:nvPr/>
          </p:nvCxnSpPr>
          <p:spPr>
            <a:xfrm>
              <a:off x="437322" y="2875325"/>
              <a:ext cx="10999304" cy="0"/>
            </a:xfrm>
            <a:prstGeom prst="line">
              <a:avLst/>
            </a:prstGeom>
            <a:ln>
              <a:solidFill>
                <a:srgbClr val="67A93B"/>
              </a:solidFill>
              <a:prstDash val="dash"/>
            </a:ln>
          </p:spPr>
          <p:style>
            <a:lnRef idx="1">
              <a:schemeClr val="accent1"/>
            </a:lnRef>
            <a:fillRef idx="0">
              <a:schemeClr val="accent1"/>
            </a:fillRef>
            <a:effectRef idx="0">
              <a:schemeClr val="accent1"/>
            </a:effectRef>
            <a:fontRef idx="minor">
              <a:schemeClr val="tx1"/>
            </a:fontRef>
          </p:style>
        </p:cxnSp>
        <p:sp>
          <p:nvSpPr>
            <p:cNvPr id="11" name="Szöveg helye 14">
              <a:extLst>
                <a:ext uri="{FF2B5EF4-FFF2-40B4-BE49-F238E27FC236}">
                  <a16:creationId xmlns:a16="http://schemas.microsoft.com/office/drawing/2014/main" id="{2213AEF6-86E8-43F2-8ED5-FD2364BF46FC}"/>
                </a:ext>
              </a:extLst>
            </p:cNvPr>
            <p:cNvSpPr txBox="1">
              <a:spLocks/>
            </p:cNvSpPr>
            <p:nvPr/>
          </p:nvSpPr>
          <p:spPr>
            <a:xfrm>
              <a:off x="6215270" y="2087147"/>
              <a:ext cx="3458817"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Felső korda</a:t>
              </a:r>
              <a:endParaRPr lang="hu-HU" sz="4800" dirty="0">
                <a:solidFill>
                  <a:schemeClr val="tx1"/>
                </a:solidFill>
                <a:latin typeface="Georgia" panose="02040502050405020303" pitchFamily="18" charset="0"/>
                <a:cs typeface="Calibri Light" panose="020F0302020204030204" pitchFamily="34" charset="0"/>
              </a:endParaRPr>
            </a:p>
          </p:txBody>
        </p:sp>
      </p:grpSp>
      <p:grpSp>
        <p:nvGrpSpPr>
          <p:cNvPr id="13" name="Csoportba foglalás 12">
            <a:extLst>
              <a:ext uri="{FF2B5EF4-FFF2-40B4-BE49-F238E27FC236}">
                <a16:creationId xmlns:a16="http://schemas.microsoft.com/office/drawing/2014/main" id="{7092D47B-2AD9-4BD4-AA24-779722F3B41F}"/>
              </a:ext>
            </a:extLst>
          </p:cNvPr>
          <p:cNvGrpSpPr/>
          <p:nvPr/>
        </p:nvGrpSpPr>
        <p:grpSpPr>
          <a:xfrm>
            <a:off x="437322" y="3534625"/>
            <a:ext cx="10999304" cy="942559"/>
            <a:chOff x="437322" y="4012302"/>
            <a:chExt cx="10999304" cy="942559"/>
          </a:xfrm>
        </p:grpSpPr>
        <p:cxnSp>
          <p:nvCxnSpPr>
            <p:cNvPr id="17" name="Egyenes összekötő 16">
              <a:extLst>
                <a:ext uri="{FF2B5EF4-FFF2-40B4-BE49-F238E27FC236}">
                  <a16:creationId xmlns:a16="http://schemas.microsoft.com/office/drawing/2014/main" id="{45B376DB-EA61-49B9-86CC-8AF3EB41AE93}"/>
                </a:ext>
              </a:extLst>
            </p:cNvPr>
            <p:cNvCxnSpPr/>
            <p:nvPr/>
          </p:nvCxnSpPr>
          <p:spPr>
            <a:xfrm>
              <a:off x="437322" y="4827760"/>
              <a:ext cx="10999304" cy="0"/>
            </a:xfrm>
            <a:prstGeom prst="line">
              <a:avLst/>
            </a:prstGeom>
            <a:ln w="12700">
              <a:solidFill>
                <a:srgbClr val="67A93B"/>
              </a:solidFill>
              <a:prstDash val="dash"/>
            </a:ln>
          </p:spPr>
          <p:style>
            <a:lnRef idx="1">
              <a:schemeClr val="accent1"/>
            </a:lnRef>
            <a:fillRef idx="0">
              <a:schemeClr val="accent1"/>
            </a:fillRef>
            <a:effectRef idx="0">
              <a:schemeClr val="accent1"/>
            </a:effectRef>
            <a:fontRef idx="minor">
              <a:schemeClr val="tx1"/>
            </a:fontRef>
          </p:style>
        </p:cxnSp>
        <p:sp>
          <p:nvSpPr>
            <p:cNvPr id="18" name="Szöveg helye 14">
              <a:extLst>
                <a:ext uri="{FF2B5EF4-FFF2-40B4-BE49-F238E27FC236}">
                  <a16:creationId xmlns:a16="http://schemas.microsoft.com/office/drawing/2014/main" id="{B9967B4B-93F7-47E4-B126-66CAE26B3595}"/>
                </a:ext>
              </a:extLst>
            </p:cNvPr>
            <p:cNvSpPr txBox="1">
              <a:spLocks/>
            </p:cNvSpPr>
            <p:nvPr/>
          </p:nvSpPr>
          <p:spPr>
            <a:xfrm>
              <a:off x="6215270" y="4012302"/>
              <a:ext cx="3458817"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Alsó korda</a:t>
              </a:r>
              <a:endParaRPr lang="hu-HU" sz="4800" dirty="0">
                <a:solidFill>
                  <a:schemeClr val="tx1"/>
                </a:solidFill>
                <a:latin typeface="Georgia" panose="02040502050405020303" pitchFamily="18" charset="0"/>
                <a:cs typeface="Calibri Light" panose="020F0302020204030204" pitchFamily="34" charset="0"/>
              </a:endParaRPr>
            </a:p>
          </p:txBody>
        </p:sp>
      </p:grpSp>
      <p:sp>
        <p:nvSpPr>
          <p:cNvPr id="21" name="Szöveg helye 14">
            <a:extLst>
              <a:ext uri="{FF2B5EF4-FFF2-40B4-BE49-F238E27FC236}">
                <a16:creationId xmlns:a16="http://schemas.microsoft.com/office/drawing/2014/main" id="{0258E202-5B3E-4C50-8767-E87C80117834}"/>
              </a:ext>
            </a:extLst>
          </p:cNvPr>
          <p:cNvSpPr txBox="1">
            <a:spLocks/>
          </p:cNvSpPr>
          <p:nvPr/>
        </p:nvSpPr>
        <p:spPr>
          <a:xfrm>
            <a:off x="541247" y="4536195"/>
            <a:ext cx="4958802"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Georgia" panose="02040502050405020303" pitchFamily="18" charset="0"/>
                <a:cs typeface="Arial" panose="020B0604020202020204" pitchFamily="34" charset="0"/>
              </a:rPr>
              <a:t>Kordáék</a:t>
            </a:r>
            <a:r>
              <a:rPr lang="hu-HU" sz="2400" dirty="0">
                <a:solidFill>
                  <a:schemeClr val="tx1"/>
                </a:solidFill>
                <a:latin typeface="Georgia" panose="02040502050405020303" pitchFamily="18" charset="0"/>
                <a:cs typeface="Arial" panose="020B0604020202020204" pitchFamily="34" charset="0"/>
              </a:rPr>
              <a:t> lehetnének máshol is, lejjebb, feljebb, az alsó 0 alatt is, bár az azt jelentené, hogy csak felfelé tudunk skálázni.</a:t>
            </a:r>
            <a:endParaRPr lang="hu-HU" sz="24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128628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accel="50000" decel="50000" fill="hold" nodeType="withEffect">
                                  <p:stCondLst>
                                    <p:cond delay="0"/>
                                  </p:stCondLst>
                                  <p:childTnLst>
                                    <p:animMotion origin="layout" path="M 1.04167E-6 2.22222E-6 L 1.04167E-6 0.25 " pathEditMode="relative" rAng="0" ptsTypes="AA">
                                      <p:cBhvr>
                                        <p:cTn id="14" dur="2000" fill="hold"/>
                                        <p:tgtEl>
                                          <p:spTgt spid="13"/>
                                        </p:tgtEl>
                                        <p:attrNameLst>
                                          <p:attrName>ppt_x</p:attrName>
                                          <p:attrName>ppt_y</p:attrName>
                                        </p:attrNameLst>
                                      </p:cBhvr>
                                      <p:rCtr x="0" y="1250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path" presetSubtype="0" accel="50000" decel="50000" fill="hold" nodeType="withEffect">
                                  <p:stCondLst>
                                    <p:cond delay="0"/>
                                  </p:stCondLst>
                                  <p:childTnLst>
                                    <p:animMotion origin="layout" path="M 0 0 L 0 0.25 E" pathEditMode="relative" ptsTypes="">
                                      <p:cBhvr>
                                        <p:cTn id="21" dur="2000" fill="hold"/>
                                        <p:tgtEl>
                                          <p:spTgt spid="12"/>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Az első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Most hogy meghatároztunk mindent a rendszerben nézzük meg, hogy alakult volna egy futás.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Korda Gyuriék itt egy elég szűk tartományba kerültek. Felső Korda Gyuri 50, alsó Gyuri 20.</a:t>
            </a:r>
          </a:p>
        </p:txBody>
      </p:sp>
      <p:pic>
        <p:nvPicPr>
          <p:cNvPr id="15" name="Kép 14">
            <a:extLst>
              <a:ext uri="{FF2B5EF4-FFF2-40B4-BE49-F238E27FC236}">
                <a16:creationId xmlns:a16="http://schemas.microsoft.com/office/drawing/2014/main" id="{6A1F737F-ED21-4E1B-91E0-5EA5762EA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6633"/>
            <a:ext cx="12192000" cy="3745735"/>
          </a:xfrm>
          <a:prstGeom prst="rect">
            <a:avLst/>
          </a:prstGeom>
        </p:spPr>
      </p:pic>
      <p:sp>
        <p:nvSpPr>
          <p:cNvPr id="3" name="Téglalap 2">
            <a:extLst>
              <a:ext uri="{FF2B5EF4-FFF2-40B4-BE49-F238E27FC236}">
                <a16:creationId xmlns:a16="http://schemas.microsoft.com/office/drawing/2014/main" id="{B88BAB66-2DA7-4F38-913D-9AA3F37B2323}"/>
              </a:ext>
            </a:extLst>
          </p:cNvPr>
          <p:cNvSpPr/>
          <p:nvPr/>
        </p:nvSpPr>
        <p:spPr>
          <a:xfrm>
            <a:off x="423080" y="6296026"/>
            <a:ext cx="11692719" cy="104774"/>
          </a:xfrm>
          <a:prstGeom prst="rect">
            <a:avLst/>
          </a:prstGeom>
          <a:solidFill>
            <a:srgbClr val="67A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652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Az első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Most hogy meghatároztunk mindent a rendszerben nézzük meg, hogy alakult volna egy futás.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Korda Gyuriék itt egy elég szűk tartományba kerültek. Felső Korda Gyuri 50, alsó Gyuri 20.</a:t>
            </a:r>
          </a:p>
        </p:txBody>
      </p:sp>
      <p:sp>
        <p:nvSpPr>
          <p:cNvPr id="7" name="Szöveg helye 14">
            <a:extLst>
              <a:ext uri="{FF2B5EF4-FFF2-40B4-BE49-F238E27FC236}">
                <a16:creationId xmlns:a16="http://schemas.microsoft.com/office/drawing/2014/main" id="{F9243B1C-6415-4205-8552-38F342C69F1C}"/>
              </a:ext>
            </a:extLst>
          </p:cNvPr>
          <p:cNvSpPr txBox="1">
            <a:spLocks/>
          </p:cNvSpPr>
          <p:nvPr/>
        </p:nvSpPr>
        <p:spPr>
          <a:xfrm>
            <a:off x="541246" y="3282880"/>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Ti mit gondoltok gyerekek?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4284DFA0-4377-4059-9AD1-A90B249D5C03}"/>
              </a:ext>
            </a:extLst>
          </p:cNvPr>
          <p:cNvSpPr txBox="1">
            <a:spLocks/>
          </p:cNvSpPr>
          <p:nvPr/>
        </p:nvSpPr>
        <p:spPr>
          <a:xfrm>
            <a:off x="541247" y="4225439"/>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Calibri Light" panose="020F0302020204030204" pitchFamily="34" charset="0"/>
              </a:rPr>
              <a:t>Vajon sikerült a teszt?</a:t>
            </a:r>
          </a:p>
        </p:txBody>
      </p:sp>
    </p:spTree>
    <p:extLst>
      <p:ext uri="{BB962C8B-B14F-4D97-AF65-F5344CB8AC3E}">
        <p14:creationId xmlns:p14="http://schemas.microsoft.com/office/powerpoint/2010/main" val="25857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Ezek egyelőre prototípus képek de nem baj, mert a program állítja elő ezeket.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Igen tudom kicsit máskép néznek ki mint a korábbiak de nem baj, vegyük át őket.</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6" name="Szöveg helye 14">
            <a:extLst>
              <a:ext uri="{FF2B5EF4-FFF2-40B4-BE49-F238E27FC236}">
                <a16:creationId xmlns:a16="http://schemas.microsoft.com/office/drawing/2014/main" id="{CF5EAE1D-5F5E-43FA-94F9-CE2D3877A5A3}"/>
              </a:ext>
            </a:extLst>
          </p:cNvPr>
          <p:cNvSpPr txBox="1">
            <a:spLocks/>
          </p:cNvSpPr>
          <p:nvPr/>
        </p:nvSpPr>
        <p:spPr>
          <a:xfrm>
            <a:off x="541247" y="3432794"/>
            <a:ext cx="10988144" cy="1096138"/>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Georgia" panose="02040502050405020303" pitchFamily="18" charset="0"/>
                <a:cs typeface="Calibri Light" panose="020F0302020204030204" pitchFamily="34" charset="0"/>
              </a:rPr>
              <a:t>Kordáékat</a:t>
            </a:r>
            <a:r>
              <a:rPr lang="hu-HU" sz="2000" dirty="0">
                <a:solidFill>
                  <a:schemeClr val="tx1"/>
                </a:solidFill>
                <a:latin typeface="Georgia" panose="02040502050405020303" pitchFamily="18" charset="0"/>
                <a:cs typeface="Calibri Light" panose="020F0302020204030204" pitchFamily="34" charset="0"/>
              </a:rPr>
              <a:t> gondolom mindenki elsőre kiszúrta ezen a képen?</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Igen ők azok, alsó korda és felső korda, szaggatott 0.5-ös fekete vonallal.</a:t>
            </a:r>
          </a:p>
        </p:txBody>
      </p:sp>
    </p:spTree>
    <p:extLst>
      <p:ext uri="{BB962C8B-B14F-4D97-AF65-F5344CB8AC3E}">
        <p14:creationId xmlns:p14="http://schemas.microsoft.com/office/powerpoint/2010/main" val="291046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Ezek egyelőre prototípus képek de nem baj, mert a program állítja elő ezeket.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Igen tudom kicsit máskép néznek ki mint a korábbiak de nem baj, vegyük át őket.</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6" name="Szöveg helye 14">
            <a:extLst>
              <a:ext uri="{FF2B5EF4-FFF2-40B4-BE49-F238E27FC236}">
                <a16:creationId xmlns:a16="http://schemas.microsoft.com/office/drawing/2014/main" id="{CF5EAE1D-5F5E-43FA-94F9-CE2D3877A5A3}"/>
              </a:ext>
            </a:extLst>
          </p:cNvPr>
          <p:cNvSpPr txBox="1">
            <a:spLocks/>
          </p:cNvSpPr>
          <p:nvPr/>
        </p:nvSpPr>
        <p:spPr>
          <a:xfrm>
            <a:off x="541247" y="3432794"/>
            <a:ext cx="10988144" cy="1096138"/>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Na de mi a tosz ez a sok fűrészvonal, hova tűnt az előbbi </a:t>
            </a:r>
            <a:r>
              <a:rPr lang="hu-HU" sz="2000" dirty="0" err="1">
                <a:solidFill>
                  <a:schemeClr val="tx1"/>
                </a:solidFill>
                <a:latin typeface="Georgia" panose="02040502050405020303" pitchFamily="18" charset="0"/>
                <a:cs typeface="Calibri Light" panose="020F0302020204030204" pitchFamily="34" charset="0"/>
              </a:rPr>
              <a:t>pupu</a:t>
            </a:r>
            <a:r>
              <a:rPr lang="hu-HU" sz="2000" dirty="0">
                <a:solidFill>
                  <a:schemeClr val="tx1"/>
                </a:solidFill>
                <a:latin typeface="Georgia" panose="02040502050405020303" pitchFamily="18" charset="0"/>
                <a:cs typeface="Calibri Light" panose="020F0302020204030204" pitchFamily="34" charset="0"/>
              </a:rPr>
              <a:t> teve és mi az a kókadt </a:t>
            </a:r>
            <a:r>
              <a:rPr lang="hu-HU" sz="2000" dirty="0" err="1">
                <a:solidFill>
                  <a:schemeClr val="tx1"/>
                </a:solidFill>
                <a:latin typeface="Georgia" panose="02040502050405020303" pitchFamily="18" charset="0"/>
                <a:cs typeface="Calibri Light" panose="020F0302020204030204" pitchFamily="34" charset="0"/>
              </a:rPr>
              <a:t>parabóla</a:t>
            </a:r>
            <a:r>
              <a:rPr lang="hu-HU" sz="2000" dirty="0">
                <a:solidFill>
                  <a:schemeClr val="tx1"/>
                </a:solidFill>
                <a:latin typeface="Georgia" panose="02040502050405020303" pitchFamily="18" charset="0"/>
                <a:cs typeface="Calibri Light" panose="020F0302020204030204" pitchFamily="34" charset="0"/>
              </a:rPr>
              <a:t> 300 és 400 között?</a:t>
            </a:r>
          </a:p>
        </p:txBody>
      </p:sp>
    </p:spTree>
    <p:extLst>
      <p:ext uri="{BB962C8B-B14F-4D97-AF65-F5344CB8AC3E}">
        <p14:creationId xmlns:p14="http://schemas.microsoft.com/office/powerpoint/2010/main" val="240668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Ezek egyelőre prototípus képek de nem baj, mert a program állítja elő ezeket.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Igen tudom kicsit máskép néznek ki mint a korábbiak de nem baj, vegyük át őket.</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11" name="Szöveg helye 14">
            <a:extLst>
              <a:ext uri="{FF2B5EF4-FFF2-40B4-BE49-F238E27FC236}">
                <a16:creationId xmlns:a16="http://schemas.microsoft.com/office/drawing/2014/main" id="{08634BAA-430F-4E97-A1FA-54FF6A8A7BE6}"/>
              </a:ext>
            </a:extLst>
          </p:cNvPr>
          <p:cNvSpPr txBox="1">
            <a:spLocks/>
          </p:cNvSpPr>
          <p:nvPr/>
        </p:nvSpPr>
        <p:spPr>
          <a:xfrm>
            <a:off x="541247" y="5923479"/>
            <a:ext cx="10988144"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zöld lépcső ami föl, meg le megy a képen és az elején még két dupla W-t is formál a virtuális gépek száma. Értéküket a jobb oldali tengely skálájáról </a:t>
            </a:r>
            <a:r>
              <a:rPr lang="hu-HU" sz="2000" dirty="0" err="1">
                <a:solidFill>
                  <a:schemeClr val="tx1"/>
                </a:solidFill>
                <a:latin typeface="Georgia" panose="02040502050405020303" pitchFamily="18" charset="0"/>
                <a:cs typeface="Calibri Light" panose="020F0302020204030204" pitchFamily="34" charset="0"/>
              </a:rPr>
              <a:t>olavashatjátok</a:t>
            </a:r>
            <a:r>
              <a:rPr lang="hu-HU" sz="2000" dirty="0">
                <a:solidFill>
                  <a:schemeClr val="tx1"/>
                </a:solidFill>
                <a:latin typeface="Georgia" panose="02040502050405020303" pitchFamily="18" charset="0"/>
                <a:cs typeface="Calibri Light" panose="020F0302020204030204" pitchFamily="34" charset="0"/>
              </a:rPr>
              <a:t> le.</a:t>
            </a:r>
          </a:p>
        </p:txBody>
      </p:sp>
    </p:spTree>
    <p:extLst>
      <p:ext uri="{BB962C8B-B14F-4D97-AF65-F5344CB8AC3E}">
        <p14:creationId xmlns:p14="http://schemas.microsoft.com/office/powerpoint/2010/main" val="234958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a:off x="1383633" y="2466474"/>
            <a:ext cx="10262936"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1476572" y="3600581"/>
            <a:ext cx="10169997"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Elindul az egész biz-basz. Az elején 4 erőforrással. Azért néggyel, mert a 4 a Görög mitológiában .. [hagyjuk]. Kicsi megmozgatom őket [-1, -1, +1, +1], háromszor.</a:t>
            </a:r>
          </a:p>
        </p:txBody>
      </p:sp>
      <p:sp>
        <p:nvSpPr>
          <p:cNvPr id="12" name="Szöveg helye 14">
            <a:extLst>
              <a:ext uri="{FF2B5EF4-FFF2-40B4-BE49-F238E27FC236}">
                <a16:creationId xmlns:a16="http://schemas.microsoft.com/office/drawing/2014/main" id="{41E8073D-4EFA-4213-A114-2402C622FB40}"/>
              </a:ext>
            </a:extLst>
          </p:cNvPr>
          <p:cNvSpPr txBox="1">
            <a:spLocks/>
          </p:cNvSpPr>
          <p:nvPr/>
        </p:nvSpPr>
        <p:spPr>
          <a:xfrm>
            <a:off x="1476572" y="4473327"/>
            <a:ext cx="10169997"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Hogy miért?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Csak.</a:t>
            </a:r>
          </a:p>
        </p:txBody>
      </p:sp>
    </p:spTree>
    <p:extLst>
      <p:ext uri="{BB962C8B-B14F-4D97-AF65-F5344CB8AC3E}">
        <p14:creationId xmlns:p14="http://schemas.microsoft.com/office/powerpoint/2010/main" val="319202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a:off x="1913021" y="2466474"/>
            <a:ext cx="9733548"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2899611" y="3600581"/>
            <a:ext cx="8746958"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Megy tovább a biz-basz, a háttérben emelkedik a terhelés, nem változik a VM szám. A terhelés miatt nő a kiszolgálási idő is meg a metrikák is.</a:t>
            </a:r>
          </a:p>
        </p:txBody>
      </p:sp>
      <p:sp>
        <p:nvSpPr>
          <p:cNvPr id="12" name="Szöveg helye 14">
            <a:extLst>
              <a:ext uri="{FF2B5EF4-FFF2-40B4-BE49-F238E27FC236}">
                <a16:creationId xmlns:a16="http://schemas.microsoft.com/office/drawing/2014/main" id="{41E8073D-4EFA-4213-A114-2402C622FB40}"/>
              </a:ext>
            </a:extLst>
          </p:cNvPr>
          <p:cNvSpPr txBox="1">
            <a:spLocks/>
          </p:cNvSpPr>
          <p:nvPr/>
        </p:nvSpPr>
        <p:spPr>
          <a:xfrm>
            <a:off x="2899611" y="4473327"/>
            <a:ext cx="8746958"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Hogy miért?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Csak.</a:t>
            </a:r>
          </a:p>
        </p:txBody>
      </p:sp>
    </p:spTree>
    <p:extLst>
      <p:ext uri="{BB962C8B-B14F-4D97-AF65-F5344CB8AC3E}">
        <p14:creationId xmlns:p14="http://schemas.microsoft.com/office/powerpoint/2010/main" val="317688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a:off x="2959767" y="2466474"/>
            <a:ext cx="8686801"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4247147" y="3600581"/>
            <a:ext cx="739942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Egyszer csak nagyobb lesz a válaszidő mint Felső Korda </a:t>
            </a:r>
            <a:r>
              <a:rPr lang="hu-HU" sz="2000" dirty="0" err="1">
                <a:solidFill>
                  <a:schemeClr val="tx1"/>
                </a:solidFill>
                <a:latin typeface="Georgia" panose="02040502050405020303" pitchFamily="18" charset="0"/>
                <a:cs typeface="Calibri Light" panose="020F0302020204030204" pitchFamily="34" charset="0"/>
              </a:rPr>
              <a:t>Gyur</a:t>
            </a:r>
            <a:r>
              <a:rPr lang="hu-HU" sz="2000" dirty="0">
                <a:solidFill>
                  <a:schemeClr val="tx1"/>
                </a:solidFill>
                <a:latin typeface="Georgia" panose="02040502050405020303" pitchFamily="18" charset="0"/>
                <a:cs typeface="Calibri Light" panose="020F0302020204030204" pitchFamily="34" charset="0"/>
              </a:rPr>
              <a:t>.</a:t>
            </a:r>
          </a:p>
          <a:p>
            <a:pPr algn="l">
              <a:lnSpc>
                <a:spcPct val="100000"/>
              </a:lnSpc>
            </a:pPr>
            <a:r>
              <a:rPr lang="hu-HU" sz="2000" dirty="0" err="1">
                <a:solidFill>
                  <a:schemeClr val="tx1"/>
                </a:solidFill>
                <a:latin typeface="Georgia" panose="02040502050405020303" pitchFamily="18" charset="0"/>
                <a:cs typeface="Calibri Light" panose="020F0302020204030204" pitchFamily="34" charset="0"/>
              </a:rPr>
              <a:t>Húúha</a:t>
            </a:r>
            <a:r>
              <a:rPr lang="hu-HU" sz="2000" dirty="0">
                <a:solidFill>
                  <a:schemeClr val="tx1"/>
                </a:solidFill>
                <a:latin typeface="Georgia" panose="02040502050405020303" pitchFamily="18" charset="0"/>
                <a:cs typeface="Calibri Light" panose="020F0302020204030204" pitchFamily="34" charset="0"/>
              </a:rPr>
              <a:t>, Most mi lesz?</a:t>
            </a:r>
          </a:p>
        </p:txBody>
      </p:sp>
      <p:sp>
        <p:nvSpPr>
          <p:cNvPr id="12" name="Szöveg helye 14">
            <a:extLst>
              <a:ext uri="{FF2B5EF4-FFF2-40B4-BE49-F238E27FC236}">
                <a16:creationId xmlns:a16="http://schemas.microsoft.com/office/drawing/2014/main" id="{41E8073D-4EFA-4213-A114-2402C622FB40}"/>
              </a:ext>
            </a:extLst>
          </p:cNvPr>
          <p:cNvSpPr txBox="1">
            <a:spLocks/>
          </p:cNvSpPr>
          <p:nvPr/>
        </p:nvSpPr>
        <p:spPr>
          <a:xfrm>
            <a:off x="4247145" y="4473327"/>
            <a:ext cx="739942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Semmi.</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Beindul az a mechanizmus amit már 618-szor kifejtettem.</a:t>
            </a:r>
          </a:p>
        </p:txBody>
      </p:sp>
    </p:spTree>
    <p:extLst>
      <p:ext uri="{BB962C8B-B14F-4D97-AF65-F5344CB8AC3E}">
        <p14:creationId xmlns:p14="http://schemas.microsoft.com/office/powerpoint/2010/main" val="178710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a:off x="2959767" y="2466474"/>
            <a:ext cx="8686801"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4247147" y="3600581"/>
            <a:ext cx="739942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ugye két lépésben történik, (LR, NN) ahogy már elmondtam.</a:t>
            </a:r>
          </a:p>
        </p:txBody>
      </p:sp>
      <p:sp>
        <p:nvSpPr>
          <p:cNvPr id="12" name="Szöveg helye 14">
            <a:extLst>
              <a:ext uri="{FF2B5EF4-FFF2-40B4-BE49-F238E27FC236}">
                <a16:creationId xmlns:a16="http://schemas.microsoft.com/office/drawing/2014/main" id="{41E8073D-4EFA-4213-A114-2402C622FB40}"/>
              </a:ext>
            </a:extLst>
          </p:cNvPr>
          <p:cNvSpPr txBox="1">
            <a:spLocks/>
          </p:cNvSpPr>
          <p:nvPr/>
        </p:nvSpPr>
        <p:spPr>
          <a:xfrm>
            <a:off x="4247145" y="4473327"/>
            <a:ext cx="739942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Végül azt választjuk amivel Felső Korda Gyuri alá tudnánk </a:t>
            </a:r>
            <a:r>
              <a:rPr lang="hu-HU" sz="2000" dirty="0" err="1">
                <a:solidFill>
                  <a:schemeClr val="tx1"/>
                </a:solidFill>
                <a:latin typeface="Georgia" panose="02040502050405020303" pitchFamily="18" charset="0"/>
                <a:cs typeface="Calibri Light" panose="020F0302020204030204" pitchFamily="34" charset="0"/>
              </a:rPr>
              <a:t>izmozni</a:t>
            </a:r>
            <a:r>
              <a:rPr lang="hu-HU" sz="2000" dirty="0">
                <a:solidFill>
                  <a:schemeClr val="tx1"/>
                </a:solidFill>
                <a:latin typeface="Georgia" panose="02040502050405020303" pitchFamily="18" charset="0"/>
                <a:cs typeface="Calibri Light" panose="020F0302020204030204" pitchFamily="34" charset="0"/>
              </a:rPr>
              <a:t> a várakozási, vagy kiszolgálási időt.</a:t>
            </a:r>
          </a:p>
        </p:txBody>
      </p:sp>
      <p:sp>
        <p:nvSpPr>
          <p:cNvPr id="11" name="Szöveg helye 14">
            <a:extLst>
              <a:ext uri="{FF2B5EF4-FFF2-40B4-BE49-F238E27FC236}">
                <a16:creationId xmlns:a16="http://schemas.microsoft.com/office/drawing/2014/main" id="{88F9E2F2-87AB-4117-8634-4466510C0A7A}"/>
              </a:ext>
            </a:extLst>
          </p:cNvPr>
          <p:cNvSpPr txBox="1">
            <a:spLocks/>
          </p:cNvSpPr>
          <p:nvPr/>
        </p:nvSpPr>
        <p:spPr>
          <a:xfrm>
            <a:off x="4247147" y="2593618"/>
            <a:ext cx="739942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Vagyis. A minden lehetséges Actionre kiszámoljuk, hogy hová jutnának vele a metrikák, azok alapján pedig mi lenne a várakozási idő.</a:t>
            </a:r>
          </a:p>
        </p:txBody>
      </p:sp>
    </p:spTree>
    <p:extLst>
      <p:ext uri="{BB962C8B-B14F-4D97-AF65-F5344CB8AC3E}">
        <p14:creationId xmlns:p14="http://schemas.microsoft.com/office/powerpoint/2010/main" val="370454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lyamatábra: Összegzés 25">
            <a:extLst>
              <a:ext uri="{FF2B5EF4-FFF2-40B4-BE49-F238E27FC236}">
                <a16:creationId xmlns:a16="http://schemas.microsoft.com/office/drawing/2014/main" id="{5C80C640-00BA-4FDA-97E6-48E1FE7B2D06}"/>
              </a:ext>
            </a:extLst>
          </p:cNvPr>
          <p:cNvSpPr/>
          <p:nvPr/>
        </p:nvSpPr>
        <p:spPr>
          <a:xfrm>
            <a:off x="3492062" y="292894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9" name="Ábra 28" descr="Idegsejt körvonalas">
            <a:extLst>
              <a:ext uri="{FF2B5EF4-FFF2-40B4-BE49-F238E27FC236}">
                <a16:creationId xmlns:a16="http://schemas.microsoft.com/office/drawing/2014/main" id="{BA5FB539-2A40-467E-A2EF-B2136BB36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93412">
            <a:off x="3621293" y="3008501"/>
            <a:ext cx="831273" cy="831273"/>
          </a:xfrm>
          <a:prstGeom prst="rect">
            <a:avLst/>
          </a:prstGeom>
        </p:spPr>
      </p:pic>
      <p:pic>
        <p:nvPicPr>
          <p:cNvPr id="20" name="Ábra 19" descr="Sziklamászási lehetőség körvonalas">
            <a:extLst>
              <a:ext uri="{FF2B5EF4-FFF2-40B4-BE49-F238E27FC236}">
                <a16:creationId xmlns:a16="http://schemas.microsoft.com/office/drawing/2014/main" id="{F81B0F27-8357-45BB-83D1-D0F1F72761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0463628" y="2960444"/>
            <a:ext cx="567771" cy="567771"/>
          </a:xfrm>
          <a:prstGeom prst="rect">
            <a:avLst/>
          </a:prstGeom>
        </p:spPr>
      </p:pic>
      <p:sp>
        <p:nvSpPr>
          <p:cNvPr id="46" name="Szöveg helye 14">
            <a:extLst>
              <a:ext uri="{FF2B5EF4-FFF2-40B4-BE49-F238E27FC236}">
                <a16:creationId xmlns:a16="http://schemas.microsoft.com/office/drawing/2014/main" id="{8C193169-5BEA-4815-AD3C-B3F390173F76}"/>
              </a:ext>
            </a:extLst>
          </p:cNvPr>
          <p:cNvSpPr txBox="1">
            <a:spLocks/>
          </p:cNvSpPr>
          <p:nvPr/>
        </p:nvSpPr>
        <p:spPr>
          <a:xfrm rot="16200000">
            <a:off x="-811484" y="18601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Agent</a:t>
            </a:r>
            <a:endParaRPr lang="hu-HU" sz="3200" dirty="0">
              <a:solidFill>
                <a:schemeClr val="tx1"/>
              </a:solidFill>
              <a:latin typeface="Georgia" panose="02040502050405020303" pitchFamily="18" charset="0"/>
              <a:cs typeface="Calibri Light" panose="020F0302020204030204" pitchFamily="34" charset="0"/>
            </a:endParaRPr>
          </a:p>
        </p:txBody>
      </p:sp>
      <p:sp>
        <p:nvSpPr>
          <p:cNvPr id="2" name="Folyamatábra: Összegzés 1">
            <a:extLst>
              <a:ext uri="{FF2B5EF4-FFF2-40B4-BE49-F238E27FC236}">
                <a16:creationId xmlns:a16="http://schemas.microsoft.com/office/drawing/2014/main" id="{A5F6C936-89D6-4D8F-BEC7-59065489203E}"/>
              </a:ext>
            </a:extLst>
          </p:cNvPr>
          <p:cNvSpPr/>
          <p:nvPr/>
        </p:nvSpPr>
        <p:spPr>
          <a:xfrm>
            <a:off x="6675641" y="2975147"/>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7" name="Egyenes összekötő nyíllal 16">
            <a:extLst>
              <a:ext uri="{FF2B5EF4-FFF2-40B4-BE49-F238E27FC236}">
                <a16:creationId xmlns:a16="http://schemas.microsoft.com/office/drawing/2014/main" id="{958F8D7E-CF70-4091-BB5A-E6F638863250}"/>
              </a:ext>
            </a:extLst>
          </p:cNvPr>
          <p:cNvCxnSpPr>
            <a:cxnSpLocks/>
            <a:stCxn id="26" idx="6"/>
            <a:endCxn id="25" idx="1"/>
          </p:cNvCxnSpPr>
          <p:nvPr/>
        </p:nvCxnSpPr>
        <p:spPr>
          <a:xfrm>
            <a:off x="4525732" y="3445777"/>
            <a:ext cx="2149909" cy="1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zöveg helye 14">
            <a:extLst>
              <a:ext uri="{FF2B5EF4-FFF2-40B4-BE49-F238E27FC236}">
                <a16:creationId xmlns:a16="http://schemas.microsoft.com/office/drawing/2014/main" id="{9C4CF37B-49B9-4E28-9FB0-592B5AC57620}"/>
              </a:ext>
            </a:extLst>
          </p:cNvPr>
          <p:cNvSpPr txBox="1">
            <a:spLocks/>
          </p:cNvSpPr>
          <p:nvPr/>
        </p:nvSpPr>
        <p:spPr>
          <a:xfrm rot="5400000">
            <a:off x="10128535" y="1860136"/>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Environment</a:t>
            </a:r>
            <a:endParaRPr lang="hu-HU" sz="3200" dirty="0">
              <a:solidFill>
                <a:schemeClr val="tx1"/>
              </a:solidFill>
              <a:latin typeface="Georgia" panose="02040502050405020303" pitchFamily="18" charset="0"/>
              <a:cs typeface="Calibri Light" panose="020F0302020204030204" pitchFamily="34" charset="0"/>
            </a:endParaRPr>
          </a:p>
        </p:txBody>
      </p:sp>
      <p:grpSp>
        <p:nvGrpSpPr>
          <p:cNvPr id="33" name="Csoportba foglalás 32">
            <a:extLst>
              <a:ext uri="{FF2B5EF4-FFF2-40B4-BE49-F238E27FC236}">
                <a16:creationId xmlns:a16="http://schemas.microsoft.com/office/drawing/2014/main" id="{BC1E8863-59A2-4170-B7FF-82CA2BB612B5}"/>
              </a:ext>
            </a:extLst>
          </p:cNvPr>
          <p:cNvGrpSpPr/>
          <p:nvPr/>
        </p:nvGrpSpPr>
        <p:grpSpPr>
          <a:xfrm>
            <a:off x="10462593" y="1636681"/>
            <a:ext cx="1033670" cy="1033670"/>
            <a:chOff x="10621617" y="1967981"/>
            <a:chExt cx="1033670" cy="1033670"/>
          </a:xfrm>
        </p:grpSpPr>
        <p:sp>
          <p:nvSpPr>
            <p:cNvPr id="18" name="Folyamatábra: Összegzés 17">
              <a:extLst>
                <a:ext uri="{FF2B5EF4-FFF2-40B4-BE49-F238E27FC236}">
                  <a16:creationId xmlns:a16="http://schemas.microsoft.com/office/drawing/2014/main" id="{BDDFE8D2-6B7F-4907-A464-F6DC215EBA54}"/>
                </a:ext>
              </a:extLst>
            </p:cNvPr>
            <p:cNvSpPr/>
            <p:nvPr/>
          </p:nvSpPr>
          <p:spPr>
            <a:xfrm>
              <a:off x="10621617" y="1967981"/>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Ábra 9" descr="Lombhullató fa körvonalas">
              <a:extLst>
                <a:ext uri="{FF2B5EF4-FFF2-40B4-BE49-F238E27FC236}">
                  <a16:creationId xmlns:a16="http://schemas.microsoft.com/office/drawing/2014/main" id="{6F3969F5-E7A9-4C08-88F0-F3677A9842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01131" y="2023805"/>
              <a:ext cx="914400" cy="914400"/>
            </a:xfrm>
            <a:prstGeom prst="rect">
              <a:avLst/>
            </a:prstGeom>
          </p:spPr>
        </p:pic>
      </p:grpSp>
      <p:pic>
        <p:nvPicPr>
          <p:cNvPr id="25" name="Ábra 24" descr="Bejárás körvonalas">
            <a:extLst>
              <a:ext uri="{FF2B5EF4-FFF2-40B4-BE49-F238E27FC236}">
                <a16:creationId xmlns:a16="http://schemas.microsoft.com/office/drawing/2014/main" id="{933A44A5-4FCE-4D29-92A8-D2A1A17151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5641" y="3004936"/>
            <a:ext cx="914400" cy="914400"/>
          </a:xfrm>
          <a:prstGeom prst="rect">
            <a:avLst/>
          </a:prstGeom>
        </p:spPr>
      </p:pic>
      <p:sp>
        <p:nvSpPr>
          <p:cNvPr id="39" name="Folyamatábra: Összegzés 38">
            <a:extLst>
              <a:ext uri="{FF2B5EF4-FFF2-40B4-BE49-F238E27FC236}">
                <a16:creationId xmlns:a16="http://schemas.microsoft.com/office/drawing/2014/main" id="{40429B9F-8630-4875-AC6A-D06CB446F8F5}"/>
              </a:ext>
            </a:extLst>
          </p:cNvPr>
          <p:cNvSpPr/>
          <p:nvPr/>
        </p:nvSpPr>
        <p:spPr>
          <a:xfrm>
            <a:off x="5677054" y="48396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1" name="Ábra 30" descr="Kutatás körvonalas">
            <a:extLst>
              <a:ext uri="{FF2B5EF4-FFF2-40B4-BE49-F238E27FC236}">
                <a16:creationId xmlns:a16="http://schemas.microsoft.com/office/drawing/2014/main" id="{E16028F1-0270-416E-A61E-FE7A9D6043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64552" y="576653"/>
            <a:ext cx="914400" cy="914400"/>
          </a:xfrm>
          <a:prstGeom prst="rect">
            <a:avLst/>
          </a:prstGeom>
        </p:spPr>
      </p:pic>
      <p:sp>
        <p:nvSpPr>
          <p:cNvPr id="41" name="Folyamatábra: Összegzés 40">
            <a:extLst>
              <a:ext uri="{FF2B5EF4-FFF2-40B4-BE49-F238E27FC236}">
                <a16:creationId xmlns:a16="http://schemas.microsoft.com/office/drawing/2014/main" id="{D0C8934F-F737-43A9-AC54-E8E7DE3A9ED5}"/>
              </a:ext>
            </a:extLst>
          </p:cNvPr>
          <p:cNvSpPr/>
          <p:nvPr/>
        </p:nvSpPr>
        <p:spPr>
          <a:xfrm>
            <a:off x="742735" y="166600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 name="Ábra 11" descr="Férfi nyomozó egyszínű kitöltéssel">
            <a:extLst>
              <a:ext uri="{FF2B5EF4-FFF2-40B4-BE49-F238E27FC236}">
                <a16:creationId xmlns:a16="http://schemas.microsoft.com/office/drawing/2014/main" id="{0DA00A6C-CE54-47E2-A36B-9AF911BB8E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170" y="1744707"/>
            <a:ext cx="914400" cy="914400"/>
          </a:xfrm>
          <a:prstGeom prst="rect">
            <a:avLst/>
          </a:prstGeom>
        </p:spPr>
      </p:pic>
      <p:sp>
        <p:nvSpPr>
          <p:cNvPr id="42" name="Szöveg helye 14">
            <a:extLst>
              <a:ext uri="{FF2B5EF4-FFF2-40B4-BE49-F238E27FC236}">
                <a16:creationId xmlns:a16="http://schemas.microsoft.com/office/drawing/2014/main" id="{4119500B-15A4-41E6-AC5F-70EADBBCB228}"/>
              </a:ext>
            </a:extLst>
          </p:cNvPr>
          <p:cNvSpPr txBox="1">
            <a:spLocks/>
          </p:cNvSpPr>
          <p:nvPr/>
        </p:nvSpPr>
        <p:spPr>
          <a:xfrm>
            <a:off x="6089225" y="3651284"/>
            <a:ext cx="2014331" cy="48995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a:solidFill>
                  <a:schemeClr val="tx1"/>
                </a:solidFill>
                <a:latin typeface="Georgia" panose="02040502050405020303" pitchFamily="18" charset="0"/>
                <a:cs typeface="Arial" panose="020B0604020202020204" pitchFamily="34" charset="0"/>
              </a:rPr>
              <a:t>Action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3" name="Szöveg helye 14">
            <a:extLst>
              <a:ext uri="{FF2B5EF4-FFF2-40B4-BE49-F238E27FC236}">
                <a16:creationId xmlns:a16="http://schemas.microsoft.com/office/drawing/2014/main" id="{2EFF2FE4-80DA-4DA5-B4C6-9BD68A7E9F09}"/>
              </a:ext>
            </a:extLst>
          </p:cNvPr>
          <p:cNvSpPr txBox="1">
            <a:spLocks/>
          </p:cNvSpPr>
          <p:nvPr/>
        </p:nvSpPr>
        <p:spPr>
          <a:xfrm>
            <a:off x="4802034" y="1506615"/>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err="1">
                <a:solidFill>
                  <a:schemeClr val="tx1"/>
                </a:solidFill>
                <a:latin typeface="Georgia" panose="02040502050405020303" pitchFamily="18" charset="0"/>
                <a:cs typeface="Arial" panose="020B0604020202020204" pitchFamily="34" charset="0"/>
              </a:rPr>
              <a:t>State</a:t>
            </a:r>
            <a:r>
              <a:rPr lang="hu-HU" sz="1800" dirty="0">
                <a:solidFill>
                  <a:schemeClr val="tx1"/>
                </a:solidFill>
                <a:latin typeface="Georgia" panose="02040502050405020303" pitchFamily="18" charset="0"/>
                <a:cs typeface="Arial" panose="020B0604020202020204" pitchFamily="34" charset="0"/>
              </a:rPr>
              <a:t> </a:t>
            </a:r>
            <a:r>
              <a:rPr lang="hu-HU" sz="1800" dirty="0" err="1">
                <a:solidFill>
                  <a:schemeClr val="tx1"/>
                </a:solidFill>
                <a:latin typeface="Georgia" panose="02040502050405020303" pitchFamily="18" charset="0"/>
                <a:cs typeface="Arial" panose="020B0604020202020204" pitchFamily="34" charset="0"/>
              </a:rPr>
              <a:t>changes</a:t>
            </a:r>
            <a:r>
              <a:rPr lang="hu-HU" sz="1800" dirty="0">
                <a:solidFill>
                  <a:schemeClr val="tx1"/>
                </a:solidFill>
                <a:latin typeface="Georgia" panose="02040502050405020303" pitchFamily="18" charset="0"/>
                <a:cs typeface="Arial" panose="020B0604020202020204" pitchFamily="34" charset="0"/>
              </a:rPr>
              <a:t>: </a:t>
            </a:r>
            <a:r>
              <a:rPr lang="hu-HU" sz="1800" i="1" dirty="0">
                <a:solidFill>
                  <a:schemeClr val="tx1"/>
                </a:solidFill>
                <a:latin typeface="Georgia" panose="02040502050405020303" pitchFamily="18" charset="0"/>
                <a:cs typeface="Arial" panose="020B0604020202020204" pitchFamily="34" charset="0"/>
              </a:rPr>
              <a:t>St+</a:t>
            </a:r>
            <a:r>
              <a:rPr lang="hu-HU" sz="1800" dirty="0">
                <a:solidFill>
                  <a:schemeClr val="tx1"/>
                </a:solidFill>
                <a:latin typeface="Georgia" panose="02040502050405020303" pitchFamily="18" charset="0"/>
                <a:cs typeface="Arial" panose="020B0604020202020204" pitchFamily="34" charset="0"/>
              </a:rPr>
              <a:t>1</a:t>
            </a:r>
            <a:endParaRPr lang="hu-HU" sz="1800" dirty="0">
              <a:solidFill>
                <a:schemeClr val="tx1"/>
              </a:solidFill>
              <a:latin typeface="Georgia" panose="02040502050405020303" pitchFamily="18" charset="0"/>
              <a:cs typeface="Calibri Light" panose="020F0302020204030204" pitchFamily="34" charset="0"/>
            </a:endParaRPr>
          </a:p>
        </p:txBody>
      </p:sp>
      <p:sp>
        <p:nvSpPr>
          <p:cNvPr id="44" name="Szöveg helye 14">
            <a:extLst>
              <a:ext uri="{FF2B5EF4-FFF2-40B4-BE49-F238E27FC236}">
                <a16:creationId xmlns:a16="http://schemas.microsoft.com/office/drawing/2014/main" id="{B720B021-7988-488D-B794-18D67F1703EF}"/>
              </a:ext>
            </a:extLst>
          </p:cNvPr>
          <p:cNvSpPr txBox="1">
            <a:spLocks/>
          </p:cNvSpPr>
          <p:nvPr/>
        </p:nvSpPr>
        <p:spPr>
          <a:xfrm>
            <a:off x="4829897" y="477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Observation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5" name="Szöveg helye 14">
            <a:extLst>
              <a:ext uri="{FF2B5EF4-FFF2-40B4-BE49-F238E27FC236}">
                <a16:creationId xmlns:a16="http://schemas.microsoft.com/office/drawing/2014/main" id="{4130044C-F066-4A66-8452-ADFCC207AC52}"/>
              </a:ext>
            </a:extLst>
          </p:cNvPr>
          <p:cNvSpPr txBox="1">
            <a:spLocks/>
          </p:cNvSpPr>
          <p:nvPr/>
        </p:nvSpPr>
        <p:spPr>
          <a:xfrm>
            <a:off x="5709736" y="4123587"/>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a:solidFill>
                  <a:schemeClr val="tx1"/>
                </a:solidFill>
                <a:latin typeface="Georgia" panose="02040502050405020303" pitchFamily="18" charset="0"/>
                <a:cs typeface="Arial" panose="020B0604020202020204" pitchFamily="34" charset="0"/>
              </a:rPr>
              <a:t>Action: </a:t>
            </a:r>
            <a:r>
              <a:rPr lang="hu-HU" sz="1800" i="1" dirty="0" err="1">
                <a:solidFill>
                  <a:schemeClr val="tx1"/>
                </a:solidFill>
                <a:latin typeface="Georgia" panose="02040502050405020303" pitchFamily="18" charset="0"/>
                <a:cs typeface="Arial" panose="020B0604020202020204" pitchFamily="34" charset="0"/>
              </a:rPr>
              <a:t>at</a:t>
            </a:r>
            <a:endParaRPr lang="hu-HU" sz="1800" dirty="0">
              <a:solidFill>
                <a:schemeClr val="tx1"/>
              </a:solidFill>
              <a:latin typeface="Georgia" panose="02040502050405020303" pitchFamily="18" charset="0"/>
              <a:cs typeface="Calibri Light" panose="020F0302020204030204" pitchFamily="34" charset="0"/>
            </a:endParaRPr>
          </a:p>
        </p:txBody>
      </p:sp>
      <p:sp>
        <p:nvSpPr>
          <p:cNvPr id="47" name="Szöveg helye 14">
            <a:extLst>
              <a:ext uri="{FF2B5EF4-FFF2-40B4-BE49-F238E27FC236}">
                <a16:creationId xmlns:a16="http://schemas.microsoft.com/office/drawing/2014/main" id="{2B7E2ACC-57F6-4E1F-8744-AEEEC56F344A}"/>
              </a:ext>
            </a:extLst>
          </p:cNvPr>
          <p:cNvSpPr txBox="1">
            <a:spLocks/>
          </p:cNvSpPr>
          <p:nvPr/>
        </p:nvSpPr>
        <p:spPr>
          <a:xfrm>
            <a:off x="3210324" y="2062447"/>
            <a:ext cx="5967129"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b="1"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a </a:t>
            </a:r>
            <a:r>
              <a:rPr lang="hu-HU" sz="2000" dirty="0" err="1">
                <a:solidFill>
                  <a:schemeClr val="tx1"/>
                </a:solidFill>
                <a:latin typeface="Georgia" panose="02040502050405020303" pitchFamily="18" charset="0"/>
                <a:cs typeface="Arial" panose="020B0604020202020204" pitchFamily="34" charset="0"/>
              </a:rPr>
              <a:t>situation</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which</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the</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agent</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perceives</a:t>
            </a:r>
            <a:endParaRPr lang="hu-HU" sz="2000" dirty="0">
              <a:solidFill>
                <a:schemeClr val="tx1"/>
              </a:solidFill>
              <a:latin typeface="Georgia" panose="02040502050405020303" pitchFamily="18" charset="0"/>
              <a:cs typeface="Calibri Light" panose="020F0302020204030204" pitchFamily="34" charset="0"/>
            </a:endParaRPr>
          </a:p>
        </p:txBody>
      </p:sp>
      <p:cxnSp>
        <p:nvCxnSpPr>
          <p:cNvPr id="48" name="Összekötő: szögletes 47">
            <a:extLst>
              <a:ext uri="{FF2B5EF4-FFF2-40B4-BE49-F238E27FC236}">
                <a16:creationId xmlns:a16="http://schemas.microsoft.com/office/drawing/2014/main" id="{8347D902-F0A7-43E4-821C-F0B9DDDF6E3E}"/>
              </a:ext>
            </a:extLst>
          </p:cNvPr>
          <p:cNvCxnSpPr>
            <a:cxnSpLocks/>
            <a:stCxn id="2" idx="6"/>
            <a:endCxn id="18" idx="4"/>
          </p:cNvCxnSpPr>
          <p:nvPr/>
        </p:nvCxnSpPr>
        <p:spPr>
          <a:xfrm flipV="1">
            <a:off x="7709311" y="2670351"/>
            <a:ext cx="3270117" cy="82163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Összekötő: szögletes 50">
            <a:extLst>
              <a:ext uri="{FF2B5EF4-FFF2-40B4-BE49-F238E27FC236}">
                <a16:creationId xmlns:a16="http://schemas.microsoft.com/office/drawing/2014/main" id="{5C51DCFD-ED93-441B-BA8C-5E874661FA1C}"/>
              </a:ext>
            </a:extLst>
          </p:cNvPr>
          <p:cNvCxnSpPr>
            <a:cxnSpLocks/>
            <a:stCxn id="18" idx="0"/>
            <a:endCxn id="39" idx="6"/>
          </p:cNvCxnSpPr>
          <p:nvPr/>
        </p:nvCxnSpPr>
        <p:spPr>
          <a:xfrm rot="16200000" flipV="1">
            <a:off x="8527136" y="-815611"/>
            <a:ext cx="635880" cy="4268704"/>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Összekötő: szögletes 53">
            <a:extLst>
              <a:ext uri="{FF2B5EF4-FFF2-40B4-BE49-F238E27FC236}">
                <a16:creationId xmlns:a16="http://schemas.microsoft.com/office/drawing/2014/main" id="{F7B73393-5D7B-47B4-BB55-3F6E963B58AD}"/>
              </a:ext>
            </a:extLst>
          </p:cNvPr>
          <p:cNvCxnSpPr>
            <a:cxnSpLocks/>
            <a:stCxn id="39" idx="2"/>
            <a:endCxn id="41" idx="0"/>
          </p:cNvCxnSpPr>
          <p:nvPr/>
        </p:nvCxnSpPr>
        <p:spPr>
          <a:xfrm rot="10800000" flipV="1">
            <a:off x="1259570" y="1000800"/>
            <a:ext cx="4417484" cy="66520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Összekötő: szögletes 56">
            <a:extLst>
              <a:ext uri="{FF2B5EF4-FFF2-40B4-BE49-F238E27FC236}">
                <a16:creationId xmlns:a16="http://schemas.microsoft.com/office/drawing/2014/main" id="{880B9CD7-3A43-48C0-A68E-F164070E0F93}"/>
              </a:ext>
            </a:extLst>
          </p:cNvPr>
          <p:cNvCxnSpPr>
            <a:cxnSpLocks/>
            <a:stCxn id="41" idx="4"/>
            <a:endCxn id="26" idx="2"/>
          </p:cNvCxnSpPr>
          <p:nvPr/>
        </p:nvCxnSpPr>
        <p:spPr>
          <a:xfrm rot="16200000" flipH="1">
            <a:off x="2002764" y="1956478"/>
            <a:ext cx="746105" cy="2232492"/>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Szöveg helye 14">
            <a:extLst>
              <a:ext uri="{FF2B5EF4-FFF2-40B4-BE49-F238E27FC236}">
                <a16:creationId xmlns:a16="http://schemas.microsoft.com/office/drawing/2014/main" id="{81ED738C-D992-4844-BBBA-3EEF1A0B1C7C}"/>
              </a:ext>
            </a:extLst>
          </p:cNvPr>
          <p:cNvSpPr txBox="1">
            <a:spLocks/>
          </p:cNvSpPr>
          <p:nvPr/>
        </p:nvSpPr>
        <p:spPr>
          <a:xfrm>
            <a:off x="847093" y="4873722"/>
            <a:ext cx="10497815" cy="157023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Fenti ábra segítségével azt szeretném bemutatni, hogy</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Amit</a:t>
            </a:r>
            <a:br>
              <a:rPr lang="hu-HU" sz="20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eddig csináltunk az eddig is  </a:t>
            </a:r>
            <a:r>
              <a:rPr lang="hu-HU" sz="2000" dirty="0" err="1">
                <a:solidFill>
                  <a:schemeClr val="tx1"/>
                </a:solidFill>
                <a:latin typeface="Georgia" panose="02040502050405020303" pitchFamily="18" charset="0"/>
                <a:cs typeface="Arial" panose="020B0604020202020204" pitchFamily="34" charset="0"/>
              </a:rPr>
              <a:t>Reinforcement</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Learning</a:t>
            </a:r>
            <a:r>
              <a:rPr lang="hu-HU" sz="2000" dirty="0">
                <a:solidFill>
                  <a:schemeClr val="tx1"/>
                </a:solidFill>
                <a:latin typeface="Georgia" panose="02040502050405020303" pitchFamily="18" charset="0"/>
                <a:cs typeface="Arial" panose="020B0604020202020204" pitchFamily="34" charset="0"/>
              </a:rPr>
              <a:t>, méghozzá a következő módon, de ebben Gábor megerősítését vagy kijavítását kérem, hogy ez valóban így van-e.</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357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a:off x="2959767" y="2466474"/>
            <a:ext cx="8686801"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4247147" y="3600581"/>
            <a:ext cx="739942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Ennek hatására megváltozott a metrikák értéke.</a:t>
            </a:r>
          </a:p>
        </p:txBody>
      </p:sp>
      <p:sp>
        <p:nvSpPr>
          <p:cNvPr id="12" name="Szöveg helye 14">
            <a:extLst>
              <a:ext uri="{FF2B5EF4-FFF2-40B4-BE49-F238E27FC236}">
                <a16:creationId xmlns:a16="http://schemas.microsoft.com/office/drawing/2014/main" id="{41E8073D-4EFA-4213-A114-2402C622FB40}"/>
              </a:ext>
            </a:extLst>
          </p:cNvPr>
          <p:cNvSpPr txBox="1">
            <a:spLocks/>
          </p:cNvSpPr>
          <p:nvPr/>
        </p:nvSpPr>
        <p:spPr>
          <a:xfrm>
            <a:off x="4247145" y="4473327"/>
            <a:ext cx="739942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Ennek hatására megváltozott a kiszolgálási idő.</a:t>
            </a:r>
          </a:p>
        </p:txBody>
      </p:sp>
      <p:sp>
        <p:nvSpPr>
          <p:cNvPr id="11" name="Szöveg helye 14">
            <a:extLst>
              <a:ext uri="{FF2B5EF4-FFF2-40B4-BE49-F238E27FC236}">
                <a16:creationId xmlns:a16="http://schemas.microsoft.com/office/drawing/2014/main" id="{88F9E2F2-87AB-4117-8634-4466510C0A7A}"/>
              </a:ext>
            </a:extLst>
          </p:cNvPr>
          <p:cNvSpPr txBox="1">
            <a:spLocks/>
          </p:cNvSpPr>
          <p:nvPr/>
        </p:nvSpPr>
        <p:spPr>
          <a:xfrm>
            <a:off x="4247147" y="2593618"/>
            <a:ext cx="739942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Megemelkedett a VM szám (zöld vonal lépet egyet fel)</a:t>
            </a:r>
          </a:p>
        </p:txBody>
      </p:sp>
    </p:spTree>
    <p:extLst>
      <p:ext uri="{BB962C8B-B14F-4D97-AF65-F5344CB8AC3E}">
        <p14:creationId xmlns:p14="http://schemas.microsoft.com/office/powerpoint/2010/main" val="411574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a:off x="2959767" y="2466474"/>
            <a:ext cx="8686801"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4247147" y="3600581"/>
            <a:ext cx="739942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Ugye értitek, hogy ez egy olyan szimuláció, ahol minden teljesen determinisztikus az által, hogy a kiszolgálási idő egy előre meghatározott képlet alapján áll elő a metrikákból.</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metrikák pedig egy előre meghatározott képlet alapján állnak elő a virtuális gépek számából és a terhelésből.</a:t>
            </a:r>
          </a:p>
        </p:txBody>
      </p:sp>
      <p:sp>
        <p:nvSpPr>
          <p:cNvPr id="11" name="Szöveg helye 14">
            <a:extLst>
              <a:ext uri="{FF2B5EF4-FFF2-40B4-BE49-F238E27FC236}">
                <a16:creationId xmlns:a16="http://schemas.microsoft.com/office/drawing/2014/main" id="{88F9E2F2-87AB-4117-8634-4466510C0A7A}"/>
              </a:ext>
            </a:extLst>
          </p:cNvPr>
          <p:cNvSpPr txBox="1">
            <a:spLocks/>
          </p:cNvSpPr>
          <p:nvPr/>
        </p:nvSpPr>
        <p:spPr>
          <a:xfrm>
            <a:off x="4247147" y="2593618"/>
            <a:ext cx="739942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Ugye értitek?</a:t>
            </a:r>
          </a:p>
        </p:txBody>
      </p:sp>
    </p:spTree>
    <p:extLst>
      <p:ext uri="{BB962C8B-B14F-4D97-AF65-F5344CB8AC3E}">
        <p14:creationId xmlns:p14="http://schemas.microsoft.com/office/powerpoint/2010/main" val="31007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a:off x="4018547" y="2466474"/>
            <a:ext cx="7628021"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4247147" y="3600581"/>
            <a:ext cx="739942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Ha olyan okos lennék, hogy mögé tenném a terhelés alakulását is akkor látható lenne, hogy az folyamatosan egy szinusz görbe szerint emelkedett.</a:t>
            </a:r>
          </a:p>
        </p:txBody>
      </p:sp>
      <p:sp>
        <p:nvSpPr>
          <p:cNvPr id="11" name="Szöveg helye 14">
            <a:extLst>
              <a:ext uri="{FF2B5EF4-FFF2-40B4-BE49-F238E27FC236}">
                <a16:creationId xmlns:a16="http://schemas.microsoft.com/office/drawing/2014/main" id="{88F9E2F2-87AB-4117-8634-4466510C0A7A}"/>
              </a:ext>
            </a:extLst>
          </p:cNvPr>
          <p:cNvSpPr txBox="1">
            <a:spLocks/>
          </p:cNvSpPr>
          <p:nvPr/>
        </p:nvSpPr>
        <p:spPr>
          <a:xfrm>
            <a:off x="4247147" y="2593618"/>
            <a:ext cx="739942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Még további </a:t>
            </a:r>
            <a:r>
              <a:rPr lang="hu-HU" sz="2000" dirty="0" err="1">
                <a:solidFill>
                  <a:schemeClr val="tx1"/>
                </a:solidFill>
                <a:latin typeface="Georgia" panose="02040502050405020303" pitchFamily="18" charset="0"/>
                <a:cs typeface="Calibri Light" panose="020F0302020204030204" pitchFamily="34" charset="0"/>
              </a:rPr>
              <a:t>izmozások</a:t>
            </a:r>
            <a:r>
              <a:rPr lang="hu-HU" sz="2000" dirty="0">
                <a:solidFill>
                  <a:schemeClr val="tx1"/>
                </a:solidFill>
                <a:latin typeface="Georgia" panose="02040502050405020303" pitchFamily="18" charset="0"/>
                <a:cs typeface="Calibri Light" panose="020F0302020204030204" pitchFamily="34" charset="0"/>
              </a:rPr>
              <a:t> történtek.</a:t>
            </a:r>
          </a:p>
        </p:txBody>
      </p:sp>
    </p:spTree>
    <p:extLst>
      <p:ext uri="{BB962C8B-B14F-4D97-AF65-F5344CB8AC3E}">
        <p14:creationId xmlns:p14="http://schemas.microsoft.com/office/powerpoint/2010/main" val="251419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Kép 11">
            <a:extLst>
              <a:ext uri="{FF2B5EF4-FFF2-40B4-BE49-F238E27FC236}">
                <a16:creationId xmlns:a16="http://schemas.microsoft.com/office/drawing/2014/main" id="{0E70FDBF-55B9-4D8F-904B-265C940C2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9" y="2336609"/>
            <a:ext cx="12192000" cy="3745735"/>
          </a:xfrm>
          <a:prstGeom prst="rect">
            <a:avLst/>
          </a:prstGeom>
        </p:spPr>
      </p:pic>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sp>
        <p:nvSpPr>
          <p:cNvPr id="11" name="Szöveg helye 14">
            <a:extLst>
              <a:ext uri="{FF2B5EF4-FFF2-40B4-BE49-F238E27FC236}">
                <a16:creationId xmlns:a16="http://schemas.microsoft.com/office/drawing/2014/main" id="{88F9E2F2-87AB-4117-8634-4466510C0A7A}"/>
              </a:ext>
            </a:extLst>
          </p:cNvPr>
          <p:cNvSpPr txBox="1">
            <a:spLocks/>
          </p:cNvSpPr>
          <p:nvPr/>
        </p:nvSpPr>
        <p:spPr>
          <a:xfrm>
            <a:off x="5690937" y="2593618"/>
            <a:ext cx="595563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terhelés görbe fekete vonallal.</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Igen volt már majd </a:t>
            </a:r>
            <a:r>
              <a:rPr lang="hu-HU" sz="2000" dirty="0" err="1">
                <a:solidFill>
                  <a:schemeClr val="tx1"/>
                </a:solidFill>
                <a:latin typeface="Georgia" panose="02040502050405020303" pitchFamily="18" charset="0"/>
                <a:cs typeface="Calibri Light" panose="020F0302020204030204" pitchFamily="34" charset="0"/>
              </a:rPr>
              <a:t>kicsierélem</a:t>
            </a:r>
            <a:r>
              <a:rPr lang="hu-HU" sz="2000" dirty="0">
                <a:solidFill>
                  <a:schemeClr val="tx1"/>
                </a:solidFill>
                <a:latin typeface="Georgia" panose="02040502050405020303" pitchFamily="18" charset="0"/>
                <a:cs typeface="Calibri Light" panose="020F0302020204030204" pitchFamily="34" charset="0"/>
              </a:rPr>
              <a:t>.</a:t>
            </a:r>
          </a:p>
        </p:txBody>
      </p:sp>
    </p:spTree>
    <p:extLst>
      <p:ext uri="{BB962C8B-B14F-4D97-AF65-F5344CB8AC3E}">
        <p14:creationId xmlns:p14="http://schemas.microsoft.com/office/powerpoint/2010/main" val="309527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a:off x="5197642" y="2466474"/>
            <a:ext cx="6448926"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5606715" y="3600581"/>
            <a:ext cx="603985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Mert adott VM számmal remekül tudjuk tartani a kiszolgálási vagy várakozási időd ( a rendszer kimenetét ) a Felső Korda Gyuri és az Alsó Korda Gyuri között.</a:t>
            </a:r>
          </a:p>
        </p:txBody>
      </p:sp>
      <p:sp>
        <p:nvSpPr>
          <p:cNvPr id="11" name="Szöveg helye 14">
            <a:extLst>
              <a:ext uri="{FF2B5EF4-FFF2-40B4-BE49-F238E27FC236}">
                <a16:creationId xmlns:a16="http://schemas.microsoft.com/office/drawing/2014/main" id="{88F9E2F2-87AB-4117-8634-4466510C0A7A}"/>
              </a:ext>
            </a:extLst>
          </p:cNvPr>
          <p:cNvSpPr txBox="1">
            <a:spLocks/>
          </p:cNvSpPr>
          <p:nvPr/>
        </p:nvSpPr>
        <p:spPr>
          <a:xfrm>
            <a:off x="5606716" y="2593618"/>
            <a:ext cx="603985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nagyon sokáig nem történi semmi, de miért?</a:t>
            </a:r>
          </a:p>
        </p:txBody>
      </p:sp>
    </p:spTree>
    <p:extLst>
      <p:ext uri="{BB962C8B-B14F-4D97-AF65-F5344CB8AC3E}">
        <p14:creationId xmlns:p14="http://schemas.microsoft.com/office/powerpoint/2010/main" val="235846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a:off x="5197642" y="2466474"/>
            <a:ext cx="6448926"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5606715" y="3600581"/>
            <a:ext cx="603985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István olyan még nem volt, hogy ne találtam volna valamilyen hibát. Most sem lehet ez máskép.</a:t>
            </a:r>
          </a:p>
        </p:txBody>
      </p:sp>
      <p:sp>
        <p:nvSpPr>
          <p:cNvPr id="11" name="Szöveg helye 14">
            <a:extLst>
              <a:ext uri="{FF2B5EF4-FFF2-40B4-BE49-F238E27FC236}">
                <a16:creationId xmlns:a16="http://schemas.microsoft.com/office/drawing/2014/main" id="{88F9E2F2-87AB-4117-8634-4466510C0A7A}"/>
              </a:ext>
            </a:extLst>
          </p:cNvPr>
          <p:cNvSpPr txBox="1">
            <a:spLocks/>
          </p:cNvSpPr>
          <p:nvPr/>
        </p:nvSpPr>
        <p:spPr>
          <a:xfrm>
            <a:off x="5606716" y="2593618"/>
            <a:ext cx="603985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Józsi most előveszi az előző ábrát. Hisz sóvár szeme hibát kutat.</a:t>
            </a:r>
          </a:p>
        </p:txBody>
      </p:sp>
      <p:sp>
        <p:nvSpPr>
          <p:cNvPr id="12" name="Szöveg helye 14">
            <a:extLst>
              <a:ext uri="{FF2B5EF4-FFF2-40B4-BE49-F238E27FC236}">
                <a16:creationId xmlns:a16="http://schemas.microsoft.com/office/drawing/2014/main" id="{FE17FE11-0601-4D35-8FC6-15B99FF9F2B4}"/>
              </a:ext>
            </a:extLst>
          </p:cNvPr>
          <p:cNvSpPr txBox="1">
            <a:spLocks/>
          </p:cNvSpPr>
          <p:nvPr/>
        </p:nvSpPr>
        <p:spPr>
          <a:xfrm>
            <a:off x="5606715" y="4535102"/>
            <a:ext cx="603985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Például hogy van az, hogy x = 100 </a:t>
            </a:r>
            <a:r>
              <a:rPr lang="hu-HU" sz="2000" dirty="0" err="1">
                <a:solidFill>
                  <a:schemeClr val="tx1"/>
                </a:solidFill>
                <a:latin typeface="Georgia" panose="02040502050405020303" pitchFamily="18" charset="0"/>
                <a:cs typeface="Calibri Light" panose="020F0302020204030204" pitchFamily="34" charset="0"/>
              </a:rPr>
              <a:t>nál</a:t>
            </a:r>
            <a:r>
              <a:rPr lang="hu-HU" sz="2000" dirty="0">
                <a:solidFill>
                  <a:schemeClr val="tx1"/>
                </a:solidFill>
                <a:latin typeface="Georgia" panose="02040502050405020303" pitchFamily="18" charset="0"/>
                <a:cs typeface="Calibri Light" panose="020F0302020204030204" pitchFamily="34" charset="0"/>
              </a:rPr>
              <a:t> 7 VM volt</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x = 200 </a:t>
            </a:r>
            <a:r>
              <a:rPr lang="hu-HU" sz="2000" dirty="0" err="1">
                <a:solidFill>
                  <a:schemeClr val="tx1"/>
                </a:solidFill>
                <a:latin typeface="Georgia" panose="02040502050405020303" pitchFamily="18" charset="0"/>
                <a:cs typeface="Calibri Light" panose="020F0302020204030204" pitchFamily="34" charset="0"/>
              </a:rPr>
              <a:t>nál</a:t>
            </a:r>
            <a:r>
              <a:rPr lang="hu-HU" sz="2000" dirty="0">
                <a:solidFill>
                  <a:schemeClr val="tx1"/>
                </a:solidFill>
                <a:latin typeface="Georgia" panose="02040502050405020303" pitchFamily="18" charset="0"/>
                <a:cs typeface="Calibri Light" panose="020F0302020204030204" pitchFamily="34" charset="0"/>
              </a:rPr>
              <a:t> meg 10 VM van és alacsonyabban van a kiszolgálási idő, a fekete vonal.</a:t>
            </a:r>
          </a:p>
        </p:txBody>
      </p:sp>
    </p:spTree>
    <p:extLst>
      <p:ext uri="{BB962C8B-B14F-4D97-AF65-F5344CB8AC3E}">
        <p14:creationId xmlns:p14="http://schemas.microsoft.com/office/powerpoint/2010/main" val="216477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Kép 11">
            <a:extLst>
              <a:ext uri="{FF2B5EF4-FFF2-40B4-BE49-F238E27FC236}">
                <a16:creationId xmlns:a16="http://schemas.microsoft.com/office/drawing/2014/main" id="{0E70FDBF-55B9-4D8F-904B-265C940C2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3" y="2336609"/>
            <a:ext cx="12192000" cy="3745735"/>
          </a:xfrm>
          <a:prstGeom prst="rect">
            <a:avLst/>
          </a:prstGeom>
        </p:spPr>
      </p:pic>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sp>
        <p:nvSpPr>
          <p:cNvPr id="11" name="Szöveg helye 14">
            <a:extLst>
              <a:ext uri="{FF2B5EF4-FFF2-40B4-BE49-F238E27FC236}">
                <a16:creationId xmlns:a16="http://schemas.microsoft.com/office/drawing/2014/main" id="{88F9E2F2-87AB-4117-8634-4466510C0A7A}"/>
              </a:ext>
            </a:extLst>
          </p:cNvPr>
          <p:cNvSpPr txBox="1">
            <a:spLocks/>
          </p:cNvSpPr>
          <p:nvPr/>
        </p:nvSpPr>
        <p:spPr>
          <a:xfrm>
            <a:off x="5787193" y="2593619"/>
            <a:ext cx="5955632" cy="83538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Akkor mutatom, hogy x = 100 </a:t>
            </a:r>
            <a:r>
              <a:rPr lang="hu-HU" sz="2000" dirty="0" err="1">
                <a:solidFill>
                  <a:schemeClr val="tx1"/>
                </a:solidFill>
                <a:latin typeface="Georgia" panose="02040502050405020303" pitchFamily="18" charset="0"/>
                <a:cs typeface="Calibri Light" panose="020F0302020204030204" pitchFamily="34" charset="0"/>
              </a:rPr>
              <a:t>nál</a:t>
            </a:r>
            <a:r>
              <a:rPr lang="hu-HU" sz="2000" dirty="0">
                <a:solidFill>
                  <a:schemeClr val="tx1"/>
                </a:solidFill>
                <a:latin typeface="Georgia" panose="02040502050405020303" pitchFamily="18" charset="0"/>
                <a:cs typeface="Calibri Light" panose="020F0302020204030204" pitchFamily="34" charset="0"/>
              </a:rPr>
              <a:t> mi volt</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a terhelés.</a:t>
            </a:r>
          </a:p>
        </p:txBody>
      </p:sp>
      <p:cxnSp>
        <p:nvCxnSpPr>
          <p:cNvPr id="4" name="Egyenes összekötő 3">
            <a:extLst>
              <a:ext uri="{FF2B5EF4-FFF2-40B4-BE49-F238E27FC236}">
                <a16:creationId xmlns:a16="http://schemas.microsoft.com/office/drawing/2014/main" id="{F0062FE5-D8C4-4ECB-8C96-DE0CF08A1352}"/>
              </a:ext>
            </a:extLst>
          </p:cNvPr>
          <p:cNvCxnSpPr/>
          <p:nvPr/>
        </p:nvCxnSpPr>
        <p:spPr>
          <a:xfrm flipV="1">
            <a:off x="2892791" y="2430379"/>
            <a:ext cx="0" cy="3392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Egyenes összekötő 12">
            <a:extLst>
              <a:ext uri="{FF2B5EF4-FFF2-40B4-BE49-F238E27FC236}">
                <a16:creationId xmlns:a16="http://schemas.microsoft.com/office/drawing/2014/main" id="{BD09F999-060F-41D2-9B3C-8DA98B2CD68A}"/>
              </a:ext>
            </a:extLst>
          </p:cNvPr>
          <p:cNvCxnSpPr/>
          <p:nvPr/>
        </p:nvCxnSpPr>
        <p:spPr>
          <a:xfrm flipV="1">
            <a:off x="4867586" y="2430379"/>
            <a:ext cx="0" cy="3392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Egyenes összekötő 5">
            <a:extLst>
              <a:ext uri="{FF2B5EF4-FFF2-40B4-BE49-F238E27FC236}">
                <a16:creationId xmlns:a16="http://schemas.microsoft.com/office/drawing/2014/main" id="{4C830E66-4939-4C17-9AAB-ED77E9100A7A}"/>
              </a:ext>
            </a:extLst>
          </p:cNvPr>
          <p:cNvCxnSpPr>
            <a:cxnSpLocks/>
          </p:cNvCxnSpPr>
          <p:nvPr/>
        </p:nvCxnSpPr>
        <p:spPr>
          <a:xfrm>
            <a:off x="415901" y="3591891"/>
            <a:ext cx="24664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Egyenes összekötő 13">
            <a:extLst>
              <a:ext uri="{FF2B5EF4-FFF2-40B4-BE49-F238E27FC236}">
                <a16:creationId xmlns:a16="http://schemas.microsoft.com/office/drawing/2014/main" id="{FF9FBA6B-047E-4E04-B3FE-B4689EB213DC}"/>
              </a:ext>
            </a:extLst>
          </p:cNvPr>
          <p:cNvCxnSpPr>
            <a:cxnSpLocks/>
          </p:cNvCxnSpPr>
          <p:nvPr/>
        </p:nvCxnSpPr>
        <p:spPr>
          <a:xfrm>
            <a:off x="409077" y="2756140"/>
            <a:ext cx="4451685"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Szöveg helye 14">
            <a:extLst>
              <a:ext uri="{FF2B5EF4-FFF2-40B4-BE49-F238E27FC236}">
                <a16:creationId xmlns:a16="http://schemas.microsoft.com/office/drawing/2014/main" id="{A73EDCF1-A99E-4585-A28E-B5A3ECAC9ECF}"/>
              </a:ext>
            </a:extLst>
          </p:cNvPr>
          <p:cNvSpPr txBox="1">
            <a:spLocks/>
          </p:cNvSpPr>
          <p:nvPr/>
        </p:nvSpPr>
        <p:spPr>
          <a:xfrm>
            <a:off x="5787193" y="3404937"/>
            <a:ext cx="5955632" cy="83538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És, hogy x = 200 </a:t>
            </a:r>
            <a:r>
              <a:rPr lang="hu-HU" sz="2000" dirty="0" err="1">
                <a:solidFill>
                  <a:schemeClr val="tx1"/>
                </a:solidFill>
                <a:latin typeface="Georgia" panose="02040502050405020303" pitchFamily="18" charset="0"/>
                <a:cs typeface="Calibri Light" panose="020F0302020204030204" pitchFamily="34" charset="0"/>
              </a:rPr>
              <a:t>nál</a:t>
            </a:r>
            <a:r>
              <a:rPr lang="hu-HU" sz="2000" dirty="0">
                <a:solidFill>
                  <a:schemeClr val="tx1"/>
                </a:solidFill>
                <a:latin typeface="Georgia" panose="02040502050405020303" pitchFamily="18" charset="0"/>
                <a:cs typeface="Calibri Light" panose="020F0302020204030204" pitchFamily="34" charset="0"/>
              </a:rPr>
              <a:t> mi volt a terhelés.</a:t>
            </a:r>
          </a:p>
        </p:txBody>
      </p:sp>
    </p:spTree>
    <p:extLst>
      <p:ext uri="{BB962C8B-B14F-4D97-AF65-F5344CB8AC3E}">
        <p14:creationId xmlns:p14="http://schemas.microsoft.com/office/powerpoint/2010/main" val="59138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a:off x="5197642" y="2466474"/>
            <a:ext cx="6448926"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5606715" y="3600581"/>
            <a:ext cx="603985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De most nem ez történik.</a:t>
            </a:r>
          </a:p>
        </p:txBody>
      </p:sp>
      <p:sp>
        <p:nvSpPr>
          <p:cNvPr id="11" name="Szöveg helye 14">
            <a:extLst>
              <a:ext uri="{FF2B5EF4-FFF2-40B4-BE49-F238E27FC236}">
                <a16:creationId xmlns:a16="http://schemas.microsoft.com/office/drawing/2014/main" id="{88F9E2F2-87AB-4117-8634-4466510C0A7A}"/>
              </a:ext>
            </a:extLst>
          </p:cNvPr>
          <p:cNvSpPr txBox="1">
            <a:spLocks/>
          </p:cNvSpPr>
          <p:nvPr/>
        </p:nvSpPr>
        <p:spPr>
          <a:xfrm>
            <a:off x="5606716" y="2593618"/>
            <a:ext cx="603985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Ámbátor az lehetséges lenne, hogy akkor is meghívjam a skálázási mechanizmust amikor a Korában vagyunk.</a:t>
            </a:r>
          </a:p>
        </p:txBody>
      </p:sp>
      <p:sp>
        <p:nvSpPr>
          <p:cNvPr id="12" name="Szöveg helye 14">
            <a:extLst>
              <a:ext uri="{FF2B5EF4-FFF2-40B4-BE49-F238E27FC236}">
                <a16:creationId xmlns:a16="http://schemas.microsoft.com/office/drawing/2014/main" id="{FE17FE11-0601-4D35-8FC6-15B99FF9F2B4}"/>
              </a:ext>
            </a:extLst>
          </p:cNvPr>
          <p:cNvSpPr txBox="1">
            <a:spLocks/>
          </p:cNvSpPr>
          <p:nvPr/>
        </p:nvSpPr>
        <p:spPr>
          <a:xfrm>
            <a:off x="5606715" y="4535102"/>
            <a:ext cx="603985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És ennek semmi köze az általam vizsgált szabályozási eljárás működéséhez, de.</a:t>
            </a:r>
          </a:p>
        </p:txBody>
      </p:sp>
    </p:spTree>
    <p:extLst>
      <p:ext uri="{BB962C8B-B14F-4D97-AF65-F5344CB8AC3E}">
        <p14:creationId xmlns:p14="http://schemas.microsoft.com/office/powerpoint/2010/main" val="53063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a:off x="5197642" y="2466474"/>
            <a:ext cx="6448926"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5606715" y="3600581"/>
            <a:ext cx="603985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De engem ez most [….] nem érdekel.</a:t>
            </a:r>
          </a:p>
        </p:txBody>
      </p:sp>
      <p:sp>
        <p:nvSpPr>
          <p:cNvPr id="11" name="Szöveg helye 14">
            <a:extLst>
              <a:ext uri="{FF2B5EF4-FFF2-40B4-BE49-F238E27FC236}">
                <a16:creationId xmlns:a16="http://schemas.microsoft.com/office/drawing/2014/main" id="{88F9E2F2-87AB-4117-8634-4466510C0A7A}"/>
              </a:ext>
            </a:extLst>
          </p:cNvPr>
          <p:cNvSpPr txBox="1">
            <a:spLocks/>
          </p:cNvSpPr>
          <p:nvPr/>
        </p:nvSpPr>
        <p:spPr>
          <a:xfrm>
            <a:off x="5606716" y="2593618"/>
            <a:ext cx="6039852"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Valóban meg lehetne hívni itt is az a kiértékelést és azt találná, hogy le tudna skálázni és még bent maradna a Korda sávban</a:t>
            </a:r>
          </a:p>
        </p:txBody>
      </p:sp>
      <p:sp>
        <p:nvSpPr>
          <p:cNvPr id="12" name="Szöveg helye 14">
            <a:extLst>
              <a:ext uri="{FF2B5EF4-FFF2-40B4-BE49-F238E27FC236}">
                <a16:creationId xmlns:a16="http://schemas.microsoft.com/office/drawing/2014/main" id="{FE17FE11-0601-4D35-8FC6-15B99FF9F2B4}"/>
              </a:ext>
            </a:extLst>
          </p:cNvPr>
          <p:cNvSpPr txBox="1">
            <a:spLocks/>
          </p:cNvSpPr>
          <p:nvPr/>
        </p:nvSpPr>
        <p:spPr>
          <a:xfrm>
            <a:off x="5606715" y="4535102"/>
            <a:ext cx="603985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Majd a Teszt 818-ban ezt az esetet is megvizsgálom, most teljesen mást vizsgálok.</a:t>
            </a:r>
          </a:p>
        </p:txBody>
      </p:sp>
    </p:spTree>
    <p:extLst>
      <p:ext uri="{BB962C8B-B14F-4D97-AF65-F5344CB8AC3E}">
        <p14:creationId xmlns:p14="http://schemas.microsoft.com/office/powerpoint/2010/main" val="35715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flipH="1">
            <a:off x="1272209" y="2466474"/>
            <a:ext cx="3925433"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églalap 12">
            <a:extLst>
              <a:ext uri="{FF2B5EF4-FFF2-40B4-BE49-F238E27FC236}">
                <a16:creationId xmlns:a16="http://schemas.microsoft.com/office/drawing/2014/main" id="{111C395A-B5C8-45E9-99F2-65690721F37E}"/>
              </a:ext>
            </a:extLst>
          </p:cNvPr>
          <p:cNvSpPr/>
          <p:nvPr/>
        </p:nvSpPr>
        <p:spPr>
          <a:xfrm flipH="1">
            <a:off x="437322" y="3214129"/>
            <a:ext cx="4912718" cy="2476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610639" y="3600581"/>
            <a:ext cx="458700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Na de nézzük, hogy mi történik ezután.</a:t>
            </a:r>
          </a:p>
        </p:txBody>
      </p:sp>
      <p:sp>
        <p:nvSpPr>
          <p:cNvPr id="12" name="Szöveg helye 14">
            <a:extLst>
              <a:ext uri="{FF2B5EF4-FFF2-40B4-BE49-F238E27FC236}">
                <a16:creationId xmlns:a16="http://schemas.microsoft.com/office/drawing/2014/main" id="{FE17FE11-0601-4D35-8FC6-15B99FF9F2B4}"/>
              </a:ext>
            </a:extLst>
          </p:cNvPr>
          <p:cNvSpPr txBox="1">
            <a:spLocks/>
          </p:cNvSpPr>
          <p:nvPr/>
        </p:nvSpPr>
        <p:spPr>
          <a:xfrm>
            <a:off x="610639" y="4535102"/>
            <a:ext cx="4739401"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Egyszer csak elérjük Alsó Korda Gyurit. Túl gyors a kiszolgálás. Ilyenkor megnézi, hogy hány erőforrás elvételével tudná még tartani magát a sávban.</a:t>
            </a:r>
          </a:p>
        </p:txBody>
      </p:sp>
    </p:spTree>
    <p:extLst>
      <p:ext uri="{BB962C8B-B14F-4D97-AF65-F5344CB8AC3E}">
        <p14:creationId xmlns:p14="http://schemas.microsoft.com/office/powerpoint/2010/main" val="297995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lyamatábra: Összegzés 25">
            <a:extLst>
              <a:ext uri="{FF2B5EF4-FFF2-40B4-BE49-F238E27FC236}">
                <a16:creationId xmlns:a16="http://schemas.microsoft.com/office/drawing/2014/main" id="{5C80C640-00BA-4FDA-97E6-48E1FE7B2D06}"/>
              </a:ext>
            </a:extLst>
          </p:cNvPr>
          <p:cNvSpPr/>
          <p:nvPr/>
        </p:nvSpPr>
        <p:spPr>
          <a:xfrm>
            <a:off x="3492062" y="292894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9" name="Ábra 28" descr="Idegsejt körvonalas">
            <a:extLst>
              <a:ext uri="{FF2B5EF4-FFF2-40B4-BE49-F238E27FC236}">
                <a16:creationId xmlns:a16="http://schemas.microsoft.com/office/drawing/2014/main" id="{BA5FB539-2A40-467E-A2EF-B2136BB36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93412">
            <a:off x="3621293" y="3008501"/>
            <a:ext cx="831273" cy="831273"/>
          </a:xfrm>
          <a:prstGeom prst="rect">
            <a:avLst/>
          </a:prstGeom>
        </p:spPr>
      </p:pic>
      <p:pic>
        <p:nvPicPr>
          <p:cNvPr id="20" name="Ábra 19" descr="Sziklamászási lehetőség körvonalas">
            <a:extLst>
              <a:ext uri="{FF2B5EF4-FFF2-40B4-BE49-F238E27FC236}">
                <a16:creationId xmlns:a16="http://schemas.microsoft.com/office/drawing/2014/main" id="{F81B0F27-8357-45BB-83D1-D0F1F72761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0463628" y="2960444"/>
            <a:ext cx="567771" cy="567771"/>
          </a:xfrm>
          <a:prstGeom prst="rect">
            <a:avLst/>
          </a:prstGeom>
        </p:spPr>
      </p:pic>
      <p:sp>
        <p:nvSpPr>
          <p:cNvPr id="46" name="Szöveg helye 14">
            <a:extLst>
              <a:ext uri="{FF2B5EF4-FFF2-40B4-BE49-F238E27FC236}">
                <a16:creationId xmlns:a16="http://schemas.microsoft.com/office/drawing/2014/main" id="{8C193169-5BEA-4815-AD3C-B3F390173F76}"/>
              </a:ext>
            </a:extLst>
          </p:cNvPr>
          <p:cNvSpPr txBox="1">
            <a:spLocks/>
          </p:cNvSpPr>
          <p:nvPr/>
        </p:nvSpPr>
        <p:spPr>
          <a:xfrm rot="16200000">
            <a:off x="-811484" y="18601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Agent</a:t>
            </a:r>
            <a:endParaRPr lang="hu-HU" sz="3200" dirty="0">
              <a:solidFill>
                <a:schemeClr val="tx1"/>
              </a:solidFill>
              <a:latin typeface="Georgia" panose="02040502050405020303" pitchFamily="18" charset="0"/>
              <a:cs typeface="Calibri Light" panose="020F0302020204030204" pitchFamily="34" charset="0"/>
            </a:endParaRPr>
          </a:p>
        </p:txBody>
      </p:sp>
      <p:sp>
        <p:nvSpPr>
          <p:cNvPr id="2" name="Folyamatábra: Összegzés 1">
            <a:extLst>
              <a:ext uri="{FF2B5EF4-FFF2-40B4-BE49-F238E27FC236}">
                <a16:creationId xmlns:a16="http://schemas.microsoft.com/office/drawing/2014/main" id="{A5F6C936-89D6-4D8F-BEC7-59065489203E}"/>
              </a:ext>
            </a:extLst>
          </p:cNvPr>
          <p:cNvSpPr/>
          <p:nvPr/>
        </p:nvSpPr>
        <p:spPr>
          <a:xfrm>
            <a:off x="6675641" y="2975147"/>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7" name="Egyenes összekötő nyíllal 16">
            <a:extLst>
              <a:ext uri="{FF2B5EF4-FFF2-40B4-BE49-F238E27FC236}">
                <a16:creationId xmlns:a16="http://schemas.microsoft.com/office/drawing/2014/main" id="{958F8D7E-CF70-4091-BB5A-E6F638863250}"/>
              </a:ext>
            </a:extLst>
          </p:cNvPr>
          <p:cNvCxnSpPr>
            <a:cxnSpLocks/>
            <a:stCxn id="26" idx="6"/>
            <a:endCxn id="25" idx="1"/>
          </p:cNvCxnSpPr>
          <p:nvPr/>
        </p:nvCxnSpPr>
        <p:spPr>
          <a:xfrm>
            <a:off x="4525732" y="3445777"/>
            <a:ext cx="2149909" cy="1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zöveg helye 14">
            <a:extLst>
              <a:ext uri="{FF2B5EF4-FFF2-40B4-BE49-F238E27FC236}">
                <a16:creationId xmlns:a16="http://schemas.microsoft.com/office/drawing/2014/main" id="{9C4CF37B-49B9-4E28-9FB0-592B5AC57620}"/>
              </a:ext>
            </a:extLst>
          </p:cNvPr>
          <p:cNvSpPr txBox="1">
            <a:spLocks/>
          </p:cNvSpPr>
          <p:nvPr/>
        </p:nvSpPr>
        <p:spPr>
          <a:xfrm rot="5400000">
            <a:off x="10128535" y="1860136"/>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Environment</a:t>
            </a:r>
            <a:endParaRPr lang="hu-HU" sz="3200" dirty="0">
              <a:solidFill>
                <a:schemeClr val="tx1"/>
              </a:solidFill>
              <a:latin typeface="Georgia" panose="02040502050405020303" pitchFamily="18" charset="0"/>
              <a:cs typeface="Calibri Light" panose="020F0302020204030204" pitchFamily="34" charset="0"/>
            </a:endParaRPr>
          </a:p>
        </p:txBody>
      </p:sp>
      <p:grpSp>
        <p:nvGrpSpPr>
          <p:cNvPr id="33" name="Csoportba foglalás 32">
            <a:extLst>
              <a:ext uri="{FF2B5EF4-FFF2-40B4-BE49-F238E27FC236}">
                <a16:creationId xmlns:a16="http://schemas.microsoft.com/office/drawing/2014/main" id="{BC1E8863-59A2-4170-B7FF-82CA2BB612B5}"/>
              </a:ext>
            </a:extLst>
          </p:cNvPr>
          <p:cNvGrpSpPr/>
          <p:nvPr/>
        </p:nvGrpSpPr>
        <p:grpSpPr>
          <a:xfrm>
            <a:off x="10462593" y="1636681"/>
            <a:ext cx="1033670" cy="1033670"/>
            <a:chOff x="10621617" y="1967981"/>
            <a:chExt cx="1033670" cy="1033670"/>
          </a:xfrm>
        </p:grpSpPr>
        <p:sp>
          <p:nvSpPr>
            <p:cNvPr id="18" name="Folyamatábra: Összegzés 17">
              <a:extLst>
                <a:ext uri="{FF2B5EF4-FFF2-40B4-BE49-F238E27FC236}">
                  <a16:creationId xmlns:a16="http://schemas.microsoft.com/office/drawing/2014/main" id="{BDDFE8D2-6B7F-4907-A464-F6DC215EBA54}"/>
                </a:ext>
              </a:extLst>
            </p:cNvPr>
            <p:cNvSpPr/>
            <p:nvPr/>
          </p:nvSpPr>
          <p:spPr>
            <a:xfrm>
              <a:off x="10621617" y="1967981"/>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Ábra 9" descr="Lombhullató fa körvonalas">
              <a:extLst>
                <a:ext uri="{FF2B5EF4-FFF2-40B4-BE49-F238E27FC236}">
                  <a16:creationId xmlns:a16="http://schemas.microsoft.com/office/drawing/2014/main" id="{6F3969F5-E7A9-4C08-88F0-F3677A9842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01131" y="2023805"/>
              <a:ext cx="914400" cy="914400"/>
            </a:xfrm>
            <a:prstGeom prst="rect">
              <a:avLst/>
            </a:prstGeom>
          </p:spPr>
        </p:pic>
      </p:grpSp>
      <p:pic>
        <p:nvPicPr>
          <p:cNvPr id="25" name="Ábra 24" descr="Bejárás körvonalas">
            <a:extLst>
              <a:ext uri="{FF2B5EF4-FFF2-40B4-BE49-F238E27FC236}">
                <a16:creationId xmlns:a16="http://schemas.microsoft.com/office/drawing/2014/main" id="{933A44A5-4FCE-4D29-92A8-D2A1A17151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5641" y="3004936"/>
            <a:ext cx="914400" cy="914400"/>
          </a:xfrm>
          <a:prstGeom prst="rect">
            <a:avLst/>
          </a:prstGeom>
        </p:spPr>
      </p:pic>
      <p:sp>
        <p:nvSpPr>
          <p:cNvPr id="39" name="Folyamatábra: Összegzés 38">
            <a:extLst>
              <a:ext uri="{FF2B5EF4-FFF2-40B4-BE49-F238E27FC236}">
                <a16:creationId xmlns:a16="http://schemas.microsoft.com/office/drawing/2014/main" id="{40429B9F-8630-4875-AC6A-D06CB446F8F5}"/>
              </a:ext>
            </a:extLst>
          </p:cNvPr>
          <p:cNvSpPr/>
          <p:nvPr/>
        </p:nvSpPr>
        <p:spPr>
          <a:xfrm>
            <a:off x="5677054" y="48396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1" name="Ábra 30" descr="Kutatás körvonalas">
            <a:extLst>
              <a:ext uri="{FF2B5EF4-FFF2-40B4-BE49-F238E27FC236}">
                <a16:creationId xmlns:a16="http://schemas.microsoft.com/office/drawing/2014/main" id="{E16028F1-0270-416E-A61E-FE7A9D6043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64552" y="576653"/>
            <a:ext cx="914400" cy="914400"/>
          </a:xfrm>
          <a:prstGeom prst="rect">
            <a:avLst/>
          </a:prstGeom>
        </p:spPr>
      </p:pic>
      <p:sp>
        <p:nvSpPr>
          <p:cNvPr id="41" name="Folyamatábra: Összegzés 40">
            <a:extLst>
              <a:ext uri="{FF2B5EF4-FFF2-40B4-BE49-F238E27FC236}">
                <a16:creationId xmlns:a16="http://schemas.microsoft.com/office/drawing/2014/main" id="{D0C8934F-F737-43A9-AC54-E8E7DE3A9ED5}"/>
              </a:ext>
            </a:extLst>
          </p:cNvPr>
          <p:cNvSpPr/>
          <p:nvPr/>
        </p:nvSpPr>
        <p:spPr>
          <a:xfrm>
            <a:off x="742735" y="166600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 name="Ábra 11" descr="Férfi nyomozó egyszínű kitöltéssel">
            <a:extLst>
              <a:ext uri="{FF2B5EF4-FFF2-40B4-BE49-F238E27FC236}">
                <a16:creationId xmlns:a16="http://schemas.microsoft.com/office/drawing/2014/main" id="{0DA00A6C-CE54-47E2-A36B-9AF911BB8E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170" y="1744707"/>
            <a:ext cx="914400" cy="914400"/>
          </a:xfrm>
          <a:prstGeom prst="rect">
            <a:avLst/>
          </a:prstGeom>
        </p:spPr>
      </p:pic>
      <p:sp>
        <p:nvSpPr>
          <p:cNvPr id="42" name="Szöveg helye 14">
            <a:extLst>
              <a:ext uri="{FF2B5EF4-FFF2-40B4-BE49-F238E27FC236}">
                <a16:creationId xmlns:a16="http://schemas.microsoft.com/office/drawing/2014/main" id="{4119500B-15A4-41E6-AC5F-70EADBBCB228}"/>
              </a:ext>
            </a:extLst>
          </p:cNvPr>
          <p:cNvSpPr txBox="1">
            <a:spLocks/>
          </p:cNvSpPr>
          <p:nvPr/>
        </p:nvSpPr>
        <p:spPr>
          <a:xfrm>
            <a:off x="6089225" y="3651284"/>
            <a:ext cx="2014331" cy="48995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a:solidFill>
                  <a:schemeClr val="tx1"/>
                </a:solidFill>
                <a:latin typeface="Georgia" panose="02040502050405020303" pitchFamily="18" charset="0"/>
                <a:cs typeface="Arial" panose="020B0604020202020204" pitchFamily="34" charset="0"/>
              </a:rPr>
              <a:t>Action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3" name="Szöveg helye 14">
            <a:extLst>
              <a:ext uri="{FF2B5EF4-FFF2-40B4-BE49-F238E27FC236}">
                <a16:creationId xmlns:a16="http://schemas.microsoft.com/office/drawing/2014/main" id="{2EFF2FE4-80DA-4DA5-B4C6-9BD68A7E9F09}"/>
              </a:ext>
            </a:extLst>
          </p:cNvPr>
          <p:cNvSpPr txBox="1">
            <a:spLocks/>
          </p:cNvSpPr>
          <p:nvPr/>
        </p:nvSpPr>
        <p:spPr>
          <a:xfrm>
            <a:off x="4802034" y="1506615"/>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err="1">
                <a:solidFill>
                  <a:schemeClr val="tx1"/>
                </a:solidFill>
                <a:latin typeface="Georgia" panose="02040502050405020303" pitchFamily="18" charset="0"/>
                <a:cs typeface="Arial" panose="020B0604020202020204" pitchFamily="34" charset="0"/>
              </a:rPr>
              <a:t>State</a:t>
            </a:r>
            <a:r>
              <a:rPr lang="hu-HU" sz="1800" dirty="0">
                <a:solidFill>
                  <a:schemeClr val="tx1"/>
                </a:solidFill>
                <a:latin typeface="Georgia" panose="02040502050405020303" pitchFamily="18" charset="0"/>
                <a:cs typeface="Arial" panose="020B0604020202020204" pitchFamily="34" charset="0"/>
              </a:rPr>
              <a:t> </a:t>
            </a:r>
            <a:r>
              <a:rPr lang="hu-HU" sz="1800" dirty="0" err="1">
                <a:solidFill>
                  <a:schemeClr val="tx1"/>
                </a:solidFill>
                <a:latin typeface="Georgia" panose="02040502050405020303" pitchFamily="18" charset="0"/>
                <a:cs typeface="Arial" panose="020B0604020202020204" pitchFamily="34" charset="0"/>
              </a:rPr>
              <a:t>changes</a:t>
            </a:r>
            <a:r>
              <a:rPr lang="hu-HU" sz="1800" dirty="0">
                <a:solidFill>
                  <a:schemeClr val="tx1"/>
                </a:solidFill>
                <a:latin typeface="Georgia" panose="02040502050405020303" pitchFamily="18" charset="0"/>
                <a:cs typeface="Arial" panose="020B0604020202020204" pitchFamily="34" charset="0"/>
              </a:rPr>
              <a:t>: </a:t>
            </a:r>
            <a:r>
              <a:rPr lang="hu-HU" sz="1800" i="1" dirty="0">
                <a:solidFill>
                  <a:schemeClr val="tx1"/>
                </a:solidFill>
                <a:latin typeface="Georgia" panose="02040502050405020303" pitchFamily="18" charset="0"/>
                <a:cs typeface="Arial" panose="020B0604020202020204" pitchFamily="34" charset="0"/>
              </a:rPr>
              <a:t>St+</a:t>
            </a:r>
            <a:r>
              <a:rPr lang="hu-HU" sz="1800" dirty="0">
                <a:solidFill>
                  <a:schemeClr val="tx1"/>
                </a:solidFill>
                <a:latin typeface="Georgia" panose="02040502050405020303" pitchFamily="18" charset="0"/>
                <a:cs typeface="Arial" panose="020B0604020202020204" pitchFamily="34" charset="0"/>
              </a:rPr>
              <a:t>1</a:t>
            </a:r>
            <a:endParaRPr lang="hu-HU" sz="1800" dirty="0">
              <a:solidFill>
                <a:schemeClr val="tx1"/>
              </a:solidFill>
              <a:latin typeface="Georgia" panose="02040502050405020303" pitchFamily="18" charset="0"/>
              <a:cs typeface="Calibri Light" panose="020F0302020204030204" pitchFamily="34" charset="0"/>
            </a:endParaRPr>
          </a:p>
        </p:txBody>
      </p:sp>
      <p:sp>
        <p:nvSpPr>
          <p:cNvPr id="44" name="Szöveg helye 14">
            <a:extLst>
              <a:ext uri="{FF2B5EF4-FFF2-40B4-BE49-F238E27FC236}">
                <a16:creationId xmlns:a16="http://schemas.microsoft.com/office/drawing/2014/main" id="{B720B021-7988-488D-B794-18D67F1703EF}"/>
              </a:ext>
            </a:extLst>
          </p:cNvPr>
          <p:cNvSpPr txBox="1">
            <a:spLocks/>
          </p:cNvSpPr>
          <p:nvPr/>
        </p:nvSpPr>
        <p:spPr>
          <a:xfrm>
            <a:off x="4829897" y="477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Observation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5" name="Szöveg helye 14">
            <a:extLst>
              <a:ext uri="{FF2B5EF4-FFF2-40B4-BE49-F238E27FC236}">
                <a16:creationId xmlns:a16="http://schemas.microsoft.com/office/drawing/2014/main" id="{4130044C-F066-4A66-8452-ADFCC207AC52}"/>
              </a:ext>
            </a:extLst>
          </p:cNvPr>
          <p:cNvSpPr txBox="1">
            <a:spLocks/>
          </p:cNvSpPr>
          <p:nvPr/>
        </p:nvSpPr>
        <p:spPr>
          <a:xfrm>
            <a:off x="5709736" y="4123587"/>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a:solidFill>
                  <a:schemeClr val="tx1"/>
                </a:solidFill>
                <a:latin typeface="Georgia" panose="02040502050405020303" pitchFamily="18" charset="0"/>
                <a:cs typeface="Arial" panose="020B0604020202020204" pitchFamily="34" charset="0"/>
              </a:rPr>
              <a:t>Action: </a:t>
            </a:r>
            <a:r>
              <a:rPr lang="hu-HU" sz="1800" i="1" dirty="0" err="1">
                <a:solidFill>
                  <a:schemeClr val="tx1"/>
                </a:solidFill>
                <a:latin typeface="Georgia" panose="02040502050405020303" pitchFamily="18" charset="0"/>
                <a:cs typeface="Arial" panose="020B0604020202020204" pitchFamily="34" charset="0"/>
              </a:rPr>
              <a:t>at</a:t>
            </a:r>
            <a:endParaRPr lang="hu-HU" sz="1800" dirty="0">
              <a:solidFill>
                <a:schemeClr val="tx1"/>
              </a:solidFill>
              <a:latin typeface="Georgia" panose="02040502050405020303" pitchFamily="18" charset="0"/>
              <a:cs typeface="Calibri Light" panose="020F0302020204030204" pitchFamily="34" charset="0"/>
            </a:endParaRPr>
          </a:p>
        </p:txBody>
      </p:sp>
      <p:sp>
        <p:nvSpPr>
          <p:cNvPr id="47" name="Szöveg helye 14">
            <a:extLst>
              <a:ext uri="{FF2B5EF4-FFF2-40B4-BE49-F238E27FC236}">
                <a16:creationId xmlns:a16="http://schemas.microsoft.com/office/drawing/2014/main" id="{2B7E2ACC-57F6-4E1F-8744-AEEEC56F344A}"/>
              </a:ext>
            </a:extLst>
          </p:cNvPr>
          <p:cNvSpPr txBox="1">
            <a:spLocks/>
          </p:cNvSpPr>
          <p:nvPr/>
        </p:nvSpPr>
        <p:spPr>
          <a:xfrm>
            <a:off x="3210324" y="2062447"/>
            <a:ext cx="5967129"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b="1"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a </a:t>
            </a:r>
            <a:r>
              <a:rPr lang="hu-HU" sz="2000" dirty="0" err="1">
                <a:solidFill>
                  <a:schemeClr val="tx1"/>
                </a:solidFill>
                <a:latin typeface="Georgia" panose="02040502050405020303" pitchFamily="18" charset="0"/>
                <a:cs typeface="Arial" panose="020B0604020202020204" pitchFamily="34" charset="0"/>
              </a:rPr>
              <a:t>situation</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which</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the</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agent</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perceives</a:t>
            </a:r>
            <a:endParaRPr lang="hu-HU" sz="2000" dirty="0">
              <a:solidFill>
                <a:schemeClr val="tx1"/>
              </a:solidFill>
              <a:latin typeface="Georgia" panose="02040502050405020303" pitchFamily="18" charset="0"/>
              <a:cs typeface="Calibri Light" panose="020F0302020204030204" pitchFamily="34" charset="0"/>
            </a:endParaRPr>
          </a:p>
        </p:txBody>
      </p:sp>
      <p:cxnSp>
        <p:nvCxnSpPr>
          <p:cNvPr id="48" name="Összekötő: szögletes 47">
            <a:extLst>
              <a:ext uri="{FF2B5EF4-FFF2-40B4-BE49-F238E27FC236}">
                <a16:creationId xmlns:a16="http://schemas.microsoft.com/office/drawing/2014/main" id="{8347D902-F0A7-43E4-821C-F0B9DDDF6E3E}"/>
              </a:ext>
            </a:extLst>
          </p:cNvPr>
          <p:cNvCxnSpPr>
            <a:cxnSpLocks/>
            <a:stCxn id="2" idx="6"/>
            <a:endCxn id="18" idx="4"/>
          </p:cNvCxnSpPr>
          <p:nvPr/>
        </p:nvCxnSpPr>
        <p:spPr>
          <a:xfrm flipV="1">
            <a:off x="7709311" y="2670351"/>
            <a:ext cx="3270117" cy="82163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Összekötő: szögletes 50">
            <a:extLst>
              <a:ext uri="{FF2B5EF4-FFF2-40B4-BE49-F238E27FC236}">
                <a16:creationId xmlns:a16="http://schemas.microsoft.com/office/drawing/2014/main" id="{5C51DCFD-ED93-441B-BA8C-5E874661FA1C}"/>
              </a:ext>
            </a:extLst>
          </p:cNvPr>
          <p:cNvCxnSpPr>
            <a:cxnSpLocks/>
            <a:stCxn id="18" idx="0"/>
            <a:endCxn id="39" idx="6"/>
          </p:cNvCxnSpPr>
          <p:nvPr/>
        </p:nvCxnSpPr>
        <p:spPr>
          <a:xfrm rot="16200000" flipV="1">
            <a:off x="8527136" y="-815611"/>
            <a:ext cx="635880" cy="4268704"/>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Összekötő: szögletes 53">
            <a:extLst>
              <a:ext uri="{FF2B5EF4-FFF2-40B4-BE49-F238E27FC236}">
                <a16:creationId xmlns:a16="http://schemas.microsoft.com/office/drawing/2014/main" id="{F7B73393-5D7B-47B4-BB55-3F6E963B58AD}"/>
              </a:ext>
            </a:extLst>
          </p:cNvPr>
          <p:cNvCxnSpPr>
            <a:cxnSpLocks/>
            <a:stCxn id="39" idx="2"/>
            <a:endCxn id="41" idx="0"/>
          </p:cNvCxnSpPr>
          <p:nvPr/>
        </p:nvCxnSpPr>
        <p:spPr>
          <a:xfrm rot="10800000" flipV="1">
            <a:off x="1259570" y="1000800"/>
            <a:ext cx="4417484" cy="66520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Összekötő: szögletes 56">
            <a:extLst>
              <a:ext uri="{FF2B5EF4-FFF2-40B4-BE49-F238E27FC236}">
                <a16:creationId xmlns:a16="http://schemas.microsoft.com/office/drawing/2014/main" id="{880B9CD7-3A43-48C0-A68E-F164070E0F93}"/>
              </a:ext>
            </a:extLst>
          </p:cNvPr>
          <p:cNvCxnSpPr>
            <a:cxnSpLocks/>
            <a:stCxn id="41" idx="4"/>
            <a:endCxn id="26" idx="2"/>
          </p:cNvCxnSpPr>
          <p:nvPr/>
        </p:nvCxnSpPr>
        <p:spPr>
          <a:xfrm rot="16200000" flipH="1">
            <a:off x="2002764" y="1956478"/>
            <a:ext cx="746105" cy="2232492"/>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Szöveg helye 14">
            <a:extLst>
              <a:ext uri="{FF2B5EF4-FFF2-40B4-BE49-F238E27FC236}">
                <a16:creationId xmlns:a16="http://schemas.microsoft.com/office/drawing/2014/main" id="{81ED738C-D992-4844-BBBA-3EEF1A0B1C7C}"/>
              </a:ext>
            </a:extLst>
          </p:cNvPr>
          <p:cNvSpPr txBox="1">
            <a:spLocks/>
          </p:cNvSpPr>
          <p:nvPr/>
        </p:nvSpPr>
        <p:spPr>
          <a:xfrm>
            <a:off x="847093" y="4873722"/>
            <a:ext cx="10497815" cy="157023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Ha elfogadjuk az RL definíciójának azt, hogy</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Egy</a:t>
            </a:r>
            <a:br>
              <a:rPr lang="hu-HU" sz="20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Ágens amely a környezettel való interakciójából tanul, ahol a környezethez való viszonya a </a:t>
            </a:r>
            <a:r>
              <a:rPr lang="hu-HU" sz="2000"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és az Ágens döntéseket hoz (Action) amelyek által a környezet egy új állapotába lép (</a:t>
            </a:r>
            <a:r>
              <a:rPr lang="hu-HU" sz="2000"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t+1)</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16693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flipH="1">
            <a:off x="1272209" y="2466474"/>
            <a:ext cx="3925433"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églalap 12">
            <a:extLst>
              <a:ext uri="{FF2B5EF4-FFF2-40B4-BE49-F238E27FC236}">
                <a16:creationId xmlns:a16="http://schemas.microsoft.com/office/drawing/2014/main" id="{111C395A-B5C8-45E9-99F2-65690721F37E}"/>
              </a:ext>
            </a:extLst>
          </p:cNvPr>
          <p:cNvSpPr/>
          <p:nvPr/>
        </p:nvSpPr>
        <p:spPr>
          <a:xfrm flipH="1">
            <a:off x="437322" y="3214129"/>
            <a:ext cx="4912718" cy="2476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610639" y="3600581"/>
            <a:ext cx="458700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Azt érdemes látni, hogy csak 1-1 lépésekkel pakolja lefelé a cuccost, a metrikák mégis egyre nagyobb kilengéseket produkálnak egy-egy leskálázás után. (ugye értjük az okát)</a:t>
            </a:r>
          </a:p>
        </p:txBody>
      </p:sp>
    </p:spTree>
    <p:extLst>
      <p:ext uri="{BB962C8B-B14F-4D97-AF65-F5344CB8AC3E}">
        <p14:creationId xmlns:p14="http://schemas.microsoft.com/office/powerpoint/2010/main" val="194627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az egész sztoriban a zöld vonal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száma amire hatásunk van, semmi másra nincs.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Illetve rajtuk keresztül azért elég sok mindenre.</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
        <p:nvSpPr>
          <p:cNvPr id="3" name="Téglalap 2">
            <a:extLst>
              <a:ext uri="{FF2B5EF4-FFF2-40B4-BE49-F238E27FC236}">
                <a16:creationId xmlns:a16="http://schemas.microsoft.com/office/drawing/2014/main" id="{4EB0AC60-83D2-44D7-B7D7-565A985FC822}"/>
              </a:ext>
            </a:extLst>
          </p:cNvPr>
          <p:cNvSpPr/>
          <p:nvPr/>
        </p:nvSpPr>
        <p:spPr>
          <a:xfrm flipH="1">
            <a:off x="1272209" y="2466474"/>
            <a:ext cx="3925433" cy="322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églalap 12">
            <a:extLst>
              <a:ext uri="{FF2B5EF4-FFF2-40B4-BE49-F238E27FC236}">
                <a16:creationId xmlns:a16="http://schemas.microsoft.com/office/drawing/2014/main" id="{111C395A-B5C8-45E9-99F2-65690721F37E}"/>
              </a:ext>
            </a:extLst>
          </p:cNvPr>
          <p:cNvSpPr/>
          <p:nvPr/>
        </p:nvSpPr>
        <p:spPr>
          <a:xfrm flipH="1">
            <a:off x="437322" y="3214129"/>
            <a:ext cx="4912718" cy="2476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zöveg helye 14">
            <a:extLst>
              <a:ext uri="{FF2B5EF4-FFF2-40B4-BE49-F238E27FC236}">
                <a16:creationId xmlns:a16="http://schemas.microsoft.com/office/drawing/2014/main" id="{98FD20D7-1226-4A65-AA86-44AE9AC95E01}"/>
              </a:ext>
            </a:extLst>
          </p:cNvPr>
          <p:cNvSpPr txBox="1">
            <a:spLocks/>
          </p:cNvSpPr>
          <p:nvPr/>
        </p:nvSpPr>
        <p:spPr>
          <a:xfrm>
            <a:off x="610639" y="3600581"/>
            <a:ext cx="4587003" cy="93452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Végül újra emelkedik a terhelés és szépen elkezdi pakolni felfelé a gépeket ahogy kell.</a:t>
            </a:r>
          </a:p>
        </p:txBody>
      </p:sp>
    </p:spTree>
    <p:extLst>
      <p:ext uri="{BB962C8B-B14F-4D97-AF65-F5344CB8AC3E}">
        <p14:creationId xmlns:p14="http://schemas.microsoft.com/office/powerpoint/2010/main" val="67542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volt az új rendszer Teszt 1.0</a:t>
            </a:r>
            <a:endParaRPr lang="hu-HU" sz="4800" dirty="0">
              <a:solidFill>
                <a:schemeClr val="tx1"/>
              </a:solidFill>
              <a:latin typeface="Georgia" panose="02040502050405020303" pitchFamily="18" charset="0"/>
              <a:cs typeface="Calibri Light" panose="020F0302020204030204" pitchFamily="34" charset="0"/>
            </a:endParaRPr>
          </a:p>
        </p:txBody>
      </p:sp>
      <p:grpSp>
        <p:nvGrpSpPr>
          <p:cNvPr id="4" name="Csoportba foglalás 3">
            <a:extLst>
              <a:ext uri="{FF2B5EF4-FFF2-40B4-BE49-F238E27FC236}">
                <a16:creationId xmlns:a16="http://schemas.microsoft.com/office/drawing/2014/main" id="{EFD8D53A-48EA-4E85-96E6-BF756CCD8E33}"/>
              </a:ext>
            </a:extLst>
          </p:cNvPr>
          <p:cNvGrpSpPr/>
          <p:nvPr/>
        </p:nvGrpSpPr>
        <p:grpSpPr>
          <a:xfrm>
            <a:off x="541246" y="3282880"/>
            <a:ext cx="10988145" cy="2586766"/>
            <a:chOff x="541246" y="3282880"/>
            <a:chExt cx="10988145" cy="2586766"/>
          </a:xfrm>
        </p:grpSpPr>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4773508"/>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Sikeresnek ítéljük meg az új rendszer tesztjét?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Folytathatunk vele további teszteket?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Ti hogyan írnátok ezt meg </a:t>
              </a:r>
              <a:r>
                <a:rPr lang="hu-HU" sz="2000" dirty="0" err="1">
                  <a:solidFill>
                    <a:schemeClr val="tx1"/>
                  </a:solidFill>
                  <a:latin typeface="Georgia" panose="02040502050405020303" pitchFamily="18" charset="0"/>
                  <a:cs typeface="Calibri Light" panose="020F0302020204030204" pitchFamily="34" charset="0"/>
                </a:rPr>
                <a:t>Reinfocement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Learningben</a:t>
              </a:r>
              <a:r>
                <a:rPr lang="hu-HU" sz="2000" dirty="0">
                  <a:solidFill>
                    <a:schemeClr val="tx1"/>
                  </a:solidFill>
                  <a:latin typeface="Georgia" panose="02040502050405020303" pitchFamily="18" charset="0"/>
                  <a:cs typeface="Calibri Light" panose="020F0302020204030204" pitchFamily="34" charset="0"/>
                </a:rPr>
                <a: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Egyáltalán milyen tesztkörnyezetet használnátok ehhez?</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Hogyan állítanátok be a metrikák és válaszidő közötti kapcsolatot?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Szerintetek meg lehet ezeket határozni másképpen is?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Mit gondoltok, vannak teszt </a:t>
              </a:r>
              <a:r>
                <a:rPr lang="hu-HU" sz="2000" dirty="0" err="1">
                  <a:solidFill>
                    <a:schemeClr val="tx1"/>
                  </a:solidFill>
                  <a:latin typeface="Georgia" panose="02040502050405020303" pitchFamily="18" charset="0"/>
                  <a:cs typeface="Calibri Light" panose="020F0302020204030204" pitchFamily="34" charset="0"/>
                </a:rPr>
                <a:t>szortverek</a:t>
              </a:r>
              <a:r>
                <a:rPr lang="hu-HU" sz="2000" dirty="0">
                  <a:solidFill>
                    <a:schemeClr val="tx1"/>
                  </a:solidFill>
                  <a:latin typeface="Georgia" panose="02040502050405020303" pitchFamily="18" charset="0"/>
                  <a:cs typeface="Calibri Light" panose="020F0302020204030204" pitchFamily="34" charset="0"/>
                </a:rPr>
                <a:t> amelyekbe ezeket beépítették?</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Szerintetek, hogyan lehet azokat integrálni egy erőforrás vezérlővel?</a:t>
              </a:r>
            </a:p>
          </p:txBody>
        </p:sp>
        <p:sp>
          <p:nvSpPr>
            <p:cNvPr id="7" name="Szöveg helye 14">
              <a:extLst>
                <a:ext uri="{FF2B5EF4-FFF2-40B4-BE49-F238E27FC236}">
                  <a16:creationId xmlns:a16="http://schemas.microsoft.com/office/drawing/2014/main" id="{F9243B1C-6415-4205-8552-38F342C69F1C}"/>
                </a:ext>
              </a:extLst>
            </p:cNvPr>
            <p:cNvSpPr txBox="1">
              <a:spLocks/>
            </p:cNvSpPr>
            <p:nvPr/>
          </p:nvSpPr>
          <p:spPr>
            <a:xfrm>
              <a:off x="541246" y="3282880"/>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Ti mit gondoltok?</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4284DFA0-4377-4059-9AD1-A90B249D5C03}"/>
                </a:ext>
              </a:extLst>
            </p:cNvPr>
            <p:cNvSpPr txBox="1">
              <a:spLocks/>
            </p:cNvSpPr>
            <p:nvPr/>
          </p:nvSpPr>
          <p:spPr>
            <a:xfrm>
              <a:off x="541247" y="4225439"/>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Calibri Light" panose="020F0302020204030204" pitchFamily="34" charset="0"/>
                </a:rPr>
                <a:t>Vajon sikerült a teszt?</a:t>
              </a:r>
            </a:p>
          </p:txBody>
        </p:sp>
      </p:grpSp>
    </p:spTree>
    <p:extLst>
      <p:ext uri="{BB962C8B-B14F-4D97-AF65-F5344CB8AC3E}">
        <p14:creationId xmlns:p14="http://schemas.microsoft.com/office/powerpoint/2010/main" val="93665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 L 0 -0.2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Ezeket a kérdéseket azért teszem fel,</a:t>
            </a:r>
            <a:endParaRPr lang="hu-HU" sz="4800" dirty="0">
              <a:solidFill>
                <a:schemeClr val="tx1"/>
              </a:solidFill>
              <a:latin typeface="Georgia" panose="02040502050405020303" pitchFamily="18" charset="0"/>
              <a:cs typeface="Calibri Light" panose="020F0302020204030204" pitchFamily="34" charset="0"/>
            </a:endParaRPr>
          </a:p>
        </p:txBody>
      </p:sp>
      <p:sp>
        <p:nvSpPr>
          <p:cNvPr id="4" name="Szöveg helye 14">
            <a:extLst>
              <a:ext uri="{FF2B5EF4-FFF2-40B4-BE49-F238E27FC236}">
                <a16:creationId xmlns:a16="http://schemas.microsoft.com/office/drawing/2014/main" id="{068A4AD8-9CC2-4528-AEB5-BB1C7146FC90}"/>
              </a:ext>
            </a:extLst>
          </p:cNvPr>
          <p:cNvSpPr txBox="1">
            <a:spLocks/>
          </p:cNvSpPr>
          <p:nvPr/>
        </p:nvSpPr>
        <p:spPr>
          <a:xfrm>
            <a:off x="541247" y="1329011"/>
            <a:ext cx="10988144" cy="222257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Mert itt nekünk kell meghatároznunk előre, hogy milyen kapcsolat van a metrikák és a VM-ek között. Pontosabban, milyen kapcsolat van a metrikák és a terhelés és a VM-ek között.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Egész pontosan milyen képlet alapján álljanak elő a metrikák.</a:t>
            </a:r>
          </a:p>
          <a:p>
            <a:pPr algn="l">
              <a:lnSpc>
                <a:spcPct val="100000"/>
              </a:lnSpc>
            </a:pPr>
            <a:r>
              <a:rPr lang="hu-HU" sz="2000" dirty="0" err="1">
                <a:solidFill>
                  <a:schemeClr val="tx1"/>
                </a:solidFill>
                <a:latin typeface="Georgia" panose="02040502050405020303" pitchFamily="18" charset="0"/>
                <a:cs typeface="Calibri Light" panose="020F0302020204030204" pitchFamily="34" charset="0"/>
              </a:rPr>
              <a:t>Metrika_n</a:t>
            </a:r>
            <a:r>
              <a:rPr lang="hu-HU" sz="2000" dirty="0">
                <a:solidFill>
                  <a:schemeClr val="tx1"/>
                </a:solidFill>
                <a:latin typeface="Georgia" panose="02040502050405020303" pitchFamily="18" charset="0"/>
                <a:cs typeface="Calibri Light" panose="020F0302020204030204" pitchFamily="34" charset="0"/>
              </a:rPr>
              <a:t> = w0 * terhelés + w1 * </a:t>
            </a:r>
            <a:r>
              <a:rPr lang="hu-HU" sz="2000" dirty="0" err="1">
                <a:solidFill>
                  <a:schemeClr val="tx1"/>
                </a:solidFill>
                <a:latin typeface="Georgia" panose="02040502050405020303" pitchFamily="18" charset="0"/>
                <a:cs typeface="Calibri Light" panose="020F0302020204030204" pitchFamily="34" charset="0"/>
              </a:rPr>
              <a:t>VM_Number</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87537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Folytassuk ott, hogy</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3600" dirty="0">
                <a:solidFill>
                  <a:schemeClr val="bg1"/>
                </a:solidFill>
                <a:latin typeface="Georgia" panose="02040502050405020303" pitchFamily="18" charset="0"/>
                <a:cs typeface="Arial" panose="020B0604020202020204" pitchFamily="34" charset="0"/>
              </a:rPr>
              <a:t>A korábban kitűzött teszteket</a:t>
            </a:r>
          </a:p>
          <a:p>
            <a:pPr algn="l">
              <a:lnSpc>
                <a:spcPct val="100000"/>
              </a:lnSpc>
            </a:pPr>
            <a:r>
              <a:rPr lang="hu-HU" dirty="0">
                <a:solidFill>
                  <a:schemeClr val="bg1"/>
                </a:solidFill>
                <a:latin typeface="Arial" panose="020B0604020202020204" pitchFamily="34" charset="0"/>
                <a:cs typeface="Arial" panose="020B0604020202020204" pitchFamily="34" charset="0"/>
              </a:rPr>
              <a:t>Elkezdem megcsinálni az új rendszerben is.</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Első körben csináljunk több pályát:</a:t>
            </a:r>
          </a:p>
          <a:p>
            <a:pPr marL="285750" indent="-285750" algn="l">
              <a:lnSpc>
                <a:spcPct val="100000"/>
              </a:lnSpc>
              <a:buFontTx/>
              <a:buChar char="-"/>
            </a:pPr>
            <a:r>
              <a:rPr lang="hu-HU" dirty="0">
                <a:solidFill>
                  <a:schemeClr val="bg1"/>
                </a:solidFill>
                <a:latin typeface="Arial" panose="020B0604020202020204" pitchFamily="34" charset="0"/>
                <a:cs typeface="Arial" panose="020B0604020202020204" pitchFamily="34" charset="0"/>
              </a:rPr>
              <a:t>Több féle terhelési görbét (1. Zajjal 2. </a:t>
            </a:r>
            <a:r>
              <a:rPr lang="hu-HU" dirty="0" err="1">
                <a:solidFill>
                  <a:schemeClr val="bg1"/>
                </a:solidFill>
                <a:latin typeface="Arial" panose="020B0604020202020204" pitchFamily="34" charset="0"/>
                <a:cs typeface="Arial" panose="020B0604020202020204" pitchFamily="34" charset="0"/>
              </a:rPr>
              <a:t>Drifttel</a:t>
            </a:r>
            <a:r>
              <a:rPr lang="hu-HU" dirty="0">
                <a:solidFill>
                  <a:schemeClr val="bg1"/>
                </a:solidFill>
                <a:latin typeface="Arial" panose="020B0604020202020204" pitchFamily="34" charset="0"/>
                <a:cs typeface="Arial" panose="020B0604020202020204" pitchFamily="34" charset="0"/>
              </a:rPr>
              <a:t>)</a:t>
            </a:r>
          </a:p>
          <a:p>
            <a:pPr marL="285750" indent="-285750" algn="l">
              <a:lnSpc>
                <a:spcPct val="100000"/>
              </a:lnSpc>
              <a:buFontTx/>
              <a:buChar char="-"/>
            </a:pPr>
            <a:r>
              <a:rPr lang="hu-HU" dirty="0">
                <a:solidFill>
                  <a:schemeClr val="bg1"/>
                </a:solidFill>
                <a:latin typeface="Arial" panose="020B0604020202020204" pitchFamily="34" charset="0"/>
                <a:cs typeface="Arial" panose="020B0604020202020204" pitchFamily="34" charset="0"/>
              </a:rPr>
              <a:t>Több féle kapcsolat legyen a metrikák és a Terhelés és a VM száma között</a:t>
            </a:r>
          </a:p>
        </p:txBody>
      </p:sp>
    </p:spTree>
    <p:extLst>
      <p:ext uri="{BB962C8B-B14F-4D97-AF65-F5344CB8AC3E}">
        <p14:creationId xmlns:p14="http://schemas.microsoft.com/office/powerpoint/2010/main" val="30843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Ha azt látom, hogy ezek működnek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4" name="Szöveg helye 14">
            <a:extLst>
              <a:ext uri="{FF2B5EF4-FFF2-40B4-BE49-F238E27FC236}">
                <a16:creationId xmlns:a16="http://schemas.microsoft.com/office/drawing/2014/main" id="{068A4AD8-9CC2-4528-AEB5-BB1C7146FC90}"/>
              </a:ext>
            </a:extLst>
          </p:cNvPr>
          <p:cNvSpPr txBox="1">
            <a:spLocks/>
          </p:cNvSpPr>
          <p:nvPr/>
        </p:nvSpPr>
        <p:spPr>
          <a:xfrm>
            <a:off x="541247" y="1329011"/>
            <a:ext cx="10988144" cy="222257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Akkor ki kellene egészítenem a programot a</a:t>
            </a:r>
          </a:p>
          <a:p>
            <a:pPr marL="342900" indent="-342900" algn="l">
              <a:lnSpc>
                <a:spcPct val="100000"/>
              </a:lnSpc>
              <a:buFontTx/>
              <a:buChar char="-"/>
            </a:pPr>
            <a:r>
              <a:rPr lang="hu-HU" sz="2000" dirty="0">
                <a:solidFill>
                  <a:schemeClr val="tx1"/>
                </a:solidFill>
                <a:latin typeface="Georgia" panose="02040502050405020303" pitchFamily="18" charset="0"/>
                <a:cs typeface="Calibri Light" panose="020F0302020204030204" pitchFamily="34" charset="0"/>
              </a:rPr>
              <a:t>Storage</a:t>
            </a:r>
          </a:p>
          <a:p>
            <a:pPr marL="342900" indent="-342900" algn="l">
              <a:lnSpc>
                <a:spcPct val="100000"/>
              </a:lnSpc>
              <a:buFontTx/>
              <a:buChar char="-"/>
            </a:pPr>
            <a:r>
              <a:rPr lang="hu-HU" sz="2000" dirty="0">
                <a:solidFill>
                  <a:schemeClr val="tx1"/>
                </a:solidFill>
                <a:latin typeface="Georgia" panose="02040502050405020303" pitchFamily="18" charset="0"/>
                <a:cs typeface="Calibri Light" panose="020F0302020204030204" pitchFamily="34" charset="0"/>
              </a:rPr>
              <a:t>Plotter</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Osztályokkal, hogy rendesen el tudjam végezni az utólagos elemzéseket.</a:t>
            </a:r>
          </a:p>
        </p:txBody>
      </p:sp>
      <p:sp>
        <p:nvSpPr>
          <p:cNvPr id="5" name="Szöveg helye 14">
            <a:extLst>
              <a:ext uri="{FF2B5EF4-FFF2-40B4-BE49-F238E27FC236}">
                <a16:creationId xmlns:a16="http://schemas.microsoft.com/office/drawing/2014/main" id="{3E14D09C-9C17-4FA1-8DFE-1E185CA85CDD}"/>
              </a:ext>
            </a:extLst>
          </p:cNvPr>
          <p:cNvSpPr txBox="1">
            <a:spLocks/>
          </p:cNvSpPr>
          <p:nvPr/>
        </p:nvSpPr>
        <p:spPr>
          <a:xfrm>
            <a:off x="541246" y="3551583"/>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Utána folytathatóm a felépített tesztekkel</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45589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Reinforcement</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learning</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Kis elmélet</a:t>
            </a:r>
          </a:p>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3834C727-0AF4-4E52-A905-CEBFA0ED5E98}"/>
              </a:ext>
            </a:extLst>
          </p:cNvPr>
          <p:cNvPicPr>
            <a:picLocks noChangeAspect="1"/>
          </p:cNvPicPr>
          <p:nvPr/>
        </p:nvPicPr>
        <p:blipFill>
          <a:blip r:embed="rId3"/>
          <a:stretch>
            <a:fillRect/>
          </a:stretch>
        </p:blipFill>
        <p:spPr>
          <a:xfrm>
            <a:off x="541246" y="2055588"/>
            <a:ext cx="2066925" cy="3571875"/>
          </a:xfrm>
          <a:prstGeom prst="rect">
            <a:avLst/>
          </a:prstGeom>
        </p:spPr>
      </p:pic>
      <p:sp>
        <p:nvSpPr>
          <p:cNvPr id="20" name="Szöveg helye 14">
            <a:extLst>
              <a:ext uri="{FF2B5EF4-FFF2-40B4-BE49-F238E27FC236}">
                <a16:creationId xmlns:a16="http://schemas.microsoft.com/office/drawing/2014/main" id="{4EC378E9-788F-4E56-9700-104415A0A751}"/>
              </a:ext>
            </a:extLst>
          </p:cNvPr>
          <p:cNvSpPr txBox="1">
            <a:spLocks/>
          </p:cNvSpPr>
          <p:nvPr/>
        </p:nvSpPr>
        <p:spPr>
          <a:xfrm>
            <a:off x="2734481" y="2055587"/>
            <a:ext cx="3547049" cy="35718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Adott a </a:t>
            </a:r>
            <a:r>
              <a:rPr lang="hu-HU" sz="2000" dirty="0" err="1">
                <a:solidFill>
                  <a:schemeClr val="tx1"/>
                </a:solidFill>
                <a:latin typeface="Georgia" panose="02040502050405020303" pitchFamily="18" charset="0"/>
                <a:cs typeface="Calibri Light" panose="020F0302020204030204" pitchFamily="34" charset="0"/>
              </a:rPr>
              <a:t>state</a:t>
            </a:r>
            <a:r>
              <a:rPr lang="hu-HU" sz="2000" dirty="0">
                <a:solidFill>
                  <a:schemeClr val="tx1"/>
                </a:solidFill>
                <a:latin typeface="Georgia" panose="02040502050405020303" pitchFamily="18" charset="0"/>
                <a:cs typeface="Calibri Light" panose="020F0302020204030204" pitchFamily="34" charset="0"/>
              </a:rPr>
              <a:t>, hozunk egy </a:t>
            </a:r>
            <a:r>
              <a:rPr lang="hu-HU" sz="2000" dirty="0" err="1">
                <a:solidFill>
                  <a:schemeClr val="tx1"/>
                </a:solidFill>
                <a:latin typeface="Georgia" panose="02040502050405020303" pitchFamily="18" charset="0"/>
                <a:cs typeface="Calibri Light" panose="020F0302020204030204" pitchFamily="34" charset="0"/>
              </a:rPr>
              <a:t>actiont</a:t>
            </a:r>
            <a:r>
              <a:rPr lang="hu-HU" sz="2000" dirty="0">
                <a:solidFill>
                  <a:schemeClr val="tx1"/>
                </a:solidFill>
                <a:latin typeface="Georgia" panose="02040502050405020303" pitchFamily="18" charset="0"/>
                <a:cs typeface="Calibri Light" panose="020F0302020204030204" pitchFamily="34" charset="0"/>
              </a:rPr>
              <a:t>, a </a:t>
            </a:r>
            <a:r>
              <a:rPr lang="hu-HU" sz="2000" dirty="0" err="1">
                <a:solidFill>
                  <a:schemeClr val="tx1"/>
                </a:solidFill>
                <a:latin typeface="Georgia" panose="02040502050405020303" pitchFamily="18" charset="0"/>
                <a:cs typeface="Calibri Light" panose="020F0302020204030204" pitchFamily="34" charset="0"/>
              </a:rPr>
              <a:t>mosdell</a:t>
            </a:r>
            <a:r>
              <a:rPr lang="hu-HU" sz="2000" dirty="0">
                <a:solidFill>
                  <a:schemeClr val="tx1"/>
                </a:solidFill>
                <a:latin typeface="Georgia" panose="02040502050405020303" pitchFamily="18" charset="0"/>
                <a:cs typeface="Calibri Light" panose="020F0302020204030204" pitchFamily="34" charset="0"/>
              </a:rPr>
              <a:t> pedig megpróbálja megmondani, hogy az adott </a:t>
            </a:r>
            <a:r>
              <a:rPr lang="hu-HU" sz="2000" dirty="0" err="1">
                <a:solidFill>
                  <a:schemeClr val="tx1"/>
                </a:solidFill>
                <a:latin typeface="Georgia" panose="02040502050405020303" pitchFamily="18" charset="0"/>
                <a:cs typeface="Calibri Light" panose="020F0302020204030204" pitchFamily="34" charset="0"/>
              </a:rPr>
              <a:t>stateből</a:t>
            </a:r>
            <a:r>
              <a:rPr lang="hu-HU" sz="2000" dirty="0">
                <a:solidFill>
                  <a:schemeClr val="tx1"/>
                </a:solidFill>
                <a:latin typeface="Georgia" panose="02040502050405020303" pitchFamily="18" charset="0"/>
                <a:cs typeface="Calibri Light" panose="020F0302020204030204" pitchFamily="34" charset="0"/>
              </a:rPr>
              <a:t> az adott </a:t>
            </a:r>
            <a:r>
              <a:rPr lang="hu-HU" sz="2000" dirty="0" err="1">
                <a:solidFill>
                  <a:schemeClr val="tx1"/>
                </a:solidFill>
                <a:latin typeface="Georgia" panose="02040502050405020303" pitchFamily="18" charset="0"/>
                <a:cs typeface="Calibri Light" panose="020F0302020204030204" pitchFamily="34" charset="0"/>
              </a:rPr>
              <a:t>action</a:t>
            </a:r>
            <a:r>
              <a:rPr lang="hu-HU" sz="2000" dirty="0">
                <a:solidFill>
                  <a:schemeClr val="tx1"/>
                </a:solidFill>
                <a:latin typeface="Georgia" panose="02040502050405020303" pitchFamily="18" charset="0"/>
                <a:cs typeface="Calibri Light" panose="020F0302020204030204" pitchFamily="34" charset="0"/>
              </a:rPr>
              <a:t> hatására milyen </a:t>
            </a:r>
            <a:r>
              <a:rPr lang="hu-HU" sz="2000" dirty="0" err="1">
                <a:solidFill>
                  <a:schemeClr val="tx1"/>
                </a:solidFill>
                <a:latin typeface="Georgia" panose="02040502050405020303" pitchFamily="18" charset="0"/>
                <a:cs typeface="Calibri Light" panose="020F0302020204030204" pitchFamily="34" charset="0"/>
              </a:rPr>
              <a:t>statbe</a:t>
            </a:r>
            <a:r>
              <a:rPr lang="hu-HU" sz="2000" dirty="0">
                <a:solidFill>
                  <a:schemeClr val="tx1"/>
                </a:solidFill>
                <a:latin typeface="Georgia" panose="02040502050405020303" pitchFamily="18" charset="0"/>
                <a:cs typeface="Calibri Light" panose="020F0302020204030204" pitchFamily="34" charset="0"/>
              </a:rPr>
              <a:t> fogunk jutni. Majd meg is lépi. Meg is nézi és a becslés és a hiba közötti különbség alapján tanítja a modellt, iteratív módon</a:t>
            </a:r>
          </a:p>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61440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Reinforcement</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learning</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Kis elmélet</a:t>
            </a:r>
          </a:p>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3834C727-0AF4-4E52-A905-CEBFA0ED5E98}"/>
              </a:ext>
            </a:extLst>
          </p:cNvPr>
          <p:cNvPicPr>
            <a:picLocks noChangeAspect="1"/>
          </p:cNvPicPr>
          <p:nvPr/>
        </p:nvPicPr>
        <p:blipFill>
          <a:blip r:embed="rId3"/>
          <a:stretch>
            <a:fillRect/>
          </a:stretch>
        </p:blipFill>
        <p:spPr>
          <a:xfrm>
            <a:off x="541246" y="2055588"/>
            <a:ext cx="2066925" cy="3571875"/>
          </a:xfrm>
          <a:prstGeom prst="rect">
            <a:avLst/>
          </a:prstGeom>
        </p:spPr>
      </p:pic>
      <p:sp>
        <p:nvSpPr>
          <p:cNvPr id="20" name="Szöveg helye 14">
            <a:extLst>
              <a:ext uri="{FF2B5EF4-FFF2-40B4-BE49-F238E27FC236}">
                <a16:creationId xmlns:a16="http://schemas.microsoft.com/office/drawing/2014/main" id="{4EC378E9-788F-4E56-9700-104415A0A751}"/>
              </a:ext>
            </a:extLst>
          </p:cNvPr>
          <p:cNvSpPr txBox="1">
            <a:spLocks/>
          </p:cNvSpPr>
          <p:nvPr/>
        </p:nvSpPr>
        <p:spPr>
          <a:xfrm>
            <a:off x="3874167" y="2055587"/>
            <a:ext cx="3547049" cy="35718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modell free ezzel szemben az amikor nem a </a:t>
            </a:r>
            <a:r>
              <a:rPr lang="hu-HU" sz="2000" dirty="0" err="1">
                <a:solidFill>
                  <a:schemeClr val="tx1"/>
                </a:solidFill>
                <a:latin typeface="Georgia" panose="02040502050405020303" pitchFamily="18" charset="0"/>
                <a:cs typeface="Calibri Light" panose="020F0302020204030204" pitchFamily="34" charset="0"/>
              </a:rPr>
              <a:t>state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action</a:t>
            </a:r>
            <a:r>
              <a:rPr lang="hu-HU" sz="2000" dirty="0">
                <a:solidFill>
                  <a:schemeClr val="tx1"/>
                </a:solidFill>
                <a:latin typeface="Georgia" panose="02040502050405020303" pitchFamily="18" charset="0"/>
                <a:cs typeface="Calibri Light" panose="020F0302020204030204" pitchFamily="34" charset="0"/>
              </a:rPr>
              <a:t> alapján a következő </a:t>
            </a:r>
            <a:r>
              <a:rPr lang="hu-HU" sz="2000" dirty="0" err="1">
                <a:solidFill>
                  <a:schemeClr val="tx1"/>
                </a:solidFill>
                <a:latin typeface="Georgia" panose="02040502050405020303" pitchFamily="18" charset="0"/>
                <a:cs typeface="Calibri Light" panose="020F0302020204030204" pitchFamily="34" charset="0"/>
              </a:rPr>
              <a:t>state</a:t>
            </a:r>
            <a:r>
              <a:rPr lang="hu-HU" sz="2000" dirty="0">
                <a:solidFill>
                  <a:schemeClr val="tx1"/>
                </a:solidFill>
                <a:latin typeface="Georgia" panose="02040502050405020303" pitchFamily="18" charset="0"/>
                <a:cs typeface="Calibri Light" panose="020F0302020204030204" pitchFamily="34" charset="0"/>
              </a:rPr>
              <a:t>-t akarom megtanulni hanem a </a:t>
            </a:r>
            <a:r>
              <a:rPr lang="hu-HU" sz="2000" dirty="0" err="1">
                <a:solidFill>
                  <a:schemeClr val="tx1"/>
                </a:solidFill>
                <a:latin typeface="Georgia" panose="02040502050405020303" pitchFamily="18" charset="0"/>
                <a:cs typeface="Calibri Light" panose="020F0302020204030204" pitchFamily="34" charset="0"/>
              </a:rPr>
              <a:t>stat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action</a:t>
            </a:r>
            <a:r>
              <a:rPr lang="hu-HU" sz="2000" dirty="0">
                <a:solidFill>
                  <a:schemeClr val="tx1"/>
                </a:solidFill>
                <a:latin typeface="Georgia" panose="02040502050405020303" pitchFamily="18" charset="0"/>
                <a:cs typeface="Calibri Light" panose="020F0302020204030204" pitchFamily="34" charset="0"/>
              </a:rPr>
              <a:t> alapján a </a:t>
            </a:r>
            <a:r>
              <a:rPr lang="hu-HU" sz="2000" dirty="0" err="1">
                <a:solidFill>
                  <a:schemeClr val="tx1"/>
                </a:solidFill>
                <a:latin typeface="Georgia" panose="02040502050405020303" pitchFamily="18" charset="0"/>
                <a:cs typeface="Calibri Light" panose="020F0302020204030204" pitchFamily="34" charset="0"/>
              </a:rPr>
              <a:t>rewardod</a:t>
            </a:r>
            <a:r>
              <a:rPr lang="hu-HU" sz="2000" dirty="0">
                <a:solidFill>
                  <a:schemeClr val="tx1"/>
                </a:solidFill>
                <a:latin typeface="Georgia" panose="02040502050405020303" pitchFamily="18" charset="0"/>
                <a:cs typeface="Calibri Light" panose="020F0302020204030204" pitchFamily="34" charset="0"/>
              </a:rPr>
              <a:t> rögtön, illetve az abból adódó további </a:t>
            </a:r>
            <a:r>
              <a:rPr lang="hu-HU" sz="2000" dirty="0" err="1">
                <a:solidFill>
                  <a:schemeClr val="tx1"/>
                </a:solidFill>
                <a:latin typeface="Georgia" panose="02040502050405020303" pitchFamily="18" charset="0"/>
                <a:cs typeface="Calibri Light" panose="020F0302020204030204" pitchFamily="34" charset="0"/>
              </a:rPr>
              <a:t>rewardokat</a:t>
            </a:r>
            <a:r>
              <a:rPr lang="hu-HU" sz="2000" dirty="0">
                <a:solidFill>
                  <a:schemeClr val="tx1"/>
                </a:solidFill>
                <a:latin typeface="Georgia" panose="02040502050405020303" pitchFamily="18" charset="0"/>
                <a:cs typeface="Calibri Light" panose="020F0302020204030204" pitchFamily="34" charset="0"/>
              </a:rPr>
              <a:t>. Ezt hasonlítom össze a valódi </a:t>
            </a:r>
            <a:r>
              <a:rPr lang="hu-HU" sz="2000" dirty="0" err="1">
                <a:solidFill>
                  <a:schemeClr val="tx1"/>
                </a:solidFill>
                <a:latin typeface="Georgia" panose="02040502050405020303" pitchFamily="18" charset="0"/>
                <a:cs typeface="Calibri Light" panose="020F0302020204030204" pitchFamily="34" charset="0"/>
              </a:rPr>
              <a:t>rewardokkal</a:t>
            </a:r>
            <a:r>
              <a:rPr lang="hu-HU" sz="2000" dirty="0">
                <a:solidFill>
                  <a:schemeClr val="tx1"/>
                </a:solidFill>
                <a:latin typeface="Georgia" panose="02040502050405020303" pitchFamily="18" charset="0"/>
                <a:cs typeface="Calibri Light" panose="020F0302020204030204" pitchFamily="34" charset="0"/>
              </a:rPr>
              <a:t> és ez alapján tanítom a modellt. (modell a háló)</a:t>
            </a:r>
          </a:p>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pic>
        <p:nvPicPr>
          <p:cNvPr id="4" name="Kép 3">
            <a:extLst>
              <a:ext uri="{FF2B5EF4-FFF2-40B4-BE49-F238E27FC236}">
                <a16:creationId xmlns:a16="http://schemas.microsoft.com/office/drawing/2014/main" id="{72405CD8-53BE-49AB-9DA5-13D319839178}"/>
              </a:ext>
            </a:extLst>
          </p:cNvPr>
          <p:cNvPicPr>
            <a:picLocks noChangeAspect="1"/>
          </p:cNvPicPr>
          <p:nvPr/>
        </p:nvPicPr>
        <p:blipFill>
          <a:blip r:embed="rId4"/>
          <a:stretch>
            <a:fillRect/>
          </a:stretch>
        </p:blipFill>
        <p:spPr>
          <a:xfrm>
            <a:off x="8167066" y="2071414"/>
            <a:ext cx="3362325" cy="3457575"/>
          </a:xfrm>
          <a:prstGeom prst="rect">
            <a:avLst/>
          </a:prstGeom>
        </p:spPr>
      </p:pic>
    </p:spTree>
    <p:extLst>
      <p:ext uri="{BB962C8B-B14F-4D97-AF65-F5344CB8AC3E}">
        <p14:creationId xmlns:p14="http://schemas.microsoft.com/office/powerpoint/2010/main" val="127335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Self-Supervised</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learning</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Milyen lépéseken keresztül tanítom a neurális hálót.</a:t>
            </a:r>
          </a:p>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D1B1958C-A306-4495-9034-93605B1438D7}"/>
              </a:ext>
            </a:extLst>
          </p:cNvPr>
          <p:cNvSpPr txBox="1">
            <a:spLocks/>
          </p:cNvSpPr>
          <p:nvPr/>
        </p:nvSpPr>
        <p:spPr>
          <a:xfrm>
            <a:off x="355719" y="3012029"/>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S</a:t>
            </a:r>
            <a:r>
              <a:rPr lang="hu-HU" sz="1400" i="1" dirty="0" err="1">
                <a:solidFill>
                  <a:schemeClr val="tx1"/>
                </a:solidFill>
                <a:latin typeface="Times New Roman" panose="02020603050405020304" pitchFamily="18" charset="0"/>
                <a:cs typeface="Times New Roman" panose="02020603050405020304" pitchFamily="18" charset="0"/>
              </a:rPr>
              <a:t>t</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7" name="Szöveg helye 14">
            <a:extLst>
              <a:ext uri="{FF2B5EF4-FFF2-40B4-BE49-F238E27FC236}">
                <a16:creationId xmlns:a16="http://schemas.microsoft.com/office/drawing/2014/main" id="{B94EAFF9-B3B1-4B8E-BD48-AB94922417DB}"/>
              </a:ext>
            </a:extLst>
          </p:cNvPr>
          <p:cNvSpPr txBox="1">
            <a:spLocks/>
          </p:cNvSpPr>
          <p:nvPr/>
        </p:nvSpPr>
        <p:spPr>
          <a:xfrm>
            <a:off x="1323130" y="3012029"/>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h</a:t>
            </a:r>
            <a:r>
              <a:rPr lang="hu-HU" sz="1400" i="1" dirty="0" err="1">
                <a:solidFill>
                  <a:schemeClr val="tx1"/>
                </a:solidFill>
                <a:latin typeface="Times New Roman" panose="02020603050405020304" pitchFamily="18" charset="0"/>
                <a:cs typeface="Times New Roman" panose="02020603050405020304" pitchFamily="18" charset="0"/>
              </a:rPr>
              <a:t>t</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14" name="Szöveg helye 14">
            <a:extLst>
              <a:ext uri="{FF2B5EF4-FFF2-40B4-BE49-F238E27FC236}">
                <a16:creationId xmlns:a16="http://schemas.microsoft.com/office/drawing/2014/main" id="{AFEBDE33-1B41-4808-9B6F-B9859BC40B66}"/>
              </a:ext>
            </a:extLst>
          </p:cNvPr>
          <p:cNvSpPr txBox="1">
            <a:spLocks/>
          </p:cNvSpPr>
          <p:nvPr/>
        </p:nvSpPr>
        <p:spPr>
          <a:xfrm>
            <a:off x="1323130" y="1974573"/>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a</a:t>
            </a:r>
            <a:r>
              <a:rPr lang="hu-HU" sz="1400" i="1" dirty="0" err="1">
                <a:solidFill>
                  <a:schemeClr val="tx1"/>
                </a:solidFill>
                <a:latin typeface="Times New Roman" panose="02020603050405020304" pitchFamily="18" charset="0"/>
                <a:cs typeface="Times New Roman" panose="02020603050405020304" pitchFamily="18" charset="0"/>
              </a:rPr>
              <a:t>t</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19" name="Szöveg helye 14">
            <a:extLst>
              <a:ext uri="{FF2B5EF4-FFF2-40B4-BE49-F238E27FC236}">
                <a16:creationId xmlns:a16="http://schemas.microsoft.com/office/drawing/2014/main" id="{573D54AF-6588-4738-AF21-AFFB0AD6AB73}"/>
              </a:ext>
            </a:extLst>
          </p:cNvPr>
          <p:cNvSpPr txBox="1">
            <a:spLocks/>
          </p:cNvSpPr>
          <p:nvPr/>
        </p:nvSpPr>
        <p:spPr>
          <a:xfrm>
            <a:off x="1323130" y="4078346"/>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rgbClr val="2E2E30"/>
                </a:solidFill>
                <a:latin typeface="ProximaNovaRegular"/>
              </a:rPr>
              <a:t>ȳ</a:t>
            </a:r>
            <a:r>
              <a:rPr lang="hu-HU" sz="1400" i="1" dirty="0">
                <a:solidFill>
                  <a:schemeClr val="tx1"/>
                </a:solidFill>
                <a:latin typeface="Times New Roman" panose="02020603050405020304" pitchFamily="18" charset="0"/>
                <a:cs typeface="Times New Roman" panose="02020603050405020304" pitchFamily="18" charset="0"/>
              </a:rPr>
              <a:t>t</a:t>
            </a:r>
          </a:p>
        </p:txBody>
      </p:sp>
      <p:sp>
        <p:nvSpPr>
          <p:cNvPr id="26" name="Szöveg helye 14">
            <a:extLst>
              <a:ext uri="{FF2B5EF4-FFF2-40B4-BE49-F238E27FC236}">
                <a16:creationId xmlns:a16="http://schemas.microsoft.com/office/drawing/2014/main" id="{F0531D58-A9F3-4CB0-A83E-EB63A1E2D8FD}"/>
              </a:ext>
            </a:extLst>
          </p:cNvPr>
          <p:cNvSpPr txBox="1">
            <a:spLocks/>
          </p:cNvSpPr>
          <p:nvPr/>
        </p:nvSpPr>
        <p:spPr>
          <a:xfrm>
            <a:off x="9756734" y="1974573"/>
            <a:ext cx="2152085"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A</a:t>
            </a:r>
            <a:r>
              <a:rPr lang="hu-HU" sz="1400" i="1" dirty="0" err="1">
                <a:solidFill>
                  <a:schemeClr val="tx1"/>
                </a:solidFill>
                <a:latin typeface="Times New Roman" panose="02020603050405020304" pitchFamily="18" charset="0"/>
                <a:cs typeface="Times New Roman" panose="02020603050405020304" pitchFamily="18" charset="0"/>
              </a:rPr>
              <a:t>t</a:t>
            </a:r>
            <a:r>
              <a:rPr lang="hu-HU" sz="1400" i="1" dirty="0">
                <a:solidFill>
                  <a:schemeClr val="tx1"/>
                </a:solidFill>
                <a:latin typeface="Times New Roman" panose="02020603050405020304" pitchFamily="18" charset="0"/>
                <a:cs typeface="Times New Roman" panose="02020603050405020304" pitchFamily="18" charset="0"/>
              </a:rPr>
              <a:t> = The </a:t>
            </a:r>
            <a:r>
              <a:rPr lang="hu-HU" sz="1400" i="1" dirty="0" err="1">
                <a:solidFill>
                  <a:schemeClr val="tx1"/>
                </a:solidFill>
                <a:latin typeface="Times New Roman" panose="02020603050405020304" pitchFamily="18" charset="0"/>
                <a:cs typeface="Times New Roman" panose="02020603050405020304" pitchFamily="18" charset="0"/>
              </a:rPr>
              <a:t>current</a:t>
            </a:r>
            <a:r>
              <a:rPr lang="hu-HU" sz="1400" i="1" dirty="0">
                <a:solidFill>
                  <a:schemeClr val="tx1"/>
                </a:solidFill>
                <a:latin typeface="Times New Roman" panose="02020603050405020304" pitchFamily="18" charset="0"/>
                <a:cs typeface="Times New Roman" panose="02020603050405020304" pitchFamily="18" charset="0"/>
              </a:rPr>
              <a:t> </a:t>
            </a:r>
            <a:r>
              <a:rPr lang="hu-HU" sz="1400" i="1" dirty="0" err="1">
                <a:solidFill>
                  <a:schemeClr val="tx1"/>
                </a:solidFill>
                <a:latin typeface="Times New Roman" panose="02020603050405020304" pitchFamily="18" charset="0"/>
                <a:cs typeface="Times New Roman" panose="02020603050405020304" pitchFamily="18" charset="0"/>
              </a:rPr>
              <a:t>action</a:t>
            </a:r>
            <a:endParaRPr lang="hu-HU" sz="1400" i="1" dirty="0">
              <a:solidFill>
                <a:schemeClr val="tx1"/>
              </a:solidFill>
              <a:latin typeface="Times New Roman" panose="02020603050405020304" pitchFamily="18" charset="0"/>
              <a:cs typeface="Times New Roman" panose="02020603050405020304" pitchFamily="18" charset="0"/>
            </a:endParaRPr>
          </a:p>
        </p:txBody>
      </p:sp>
      <p:cxnSp>
        <p:nvCxnSpPr>
          <p:cNvPr id="5" name="Egyenes összekötő nyíllal 4">
            <a:extLst>
              <a:ext uri="{FF2B5EF4-FFF2-40B4-BE49-F238E27FC236}">
                <a16:creationId xmlns:a16="http://schemas.microsoft.com/office/drawing/2014/main" id="{0FE14C44-8047-4813-B591-FEC0BD48160B}"/>
              </a:ext>
            </a:extLst>
          </p:cNvPr>
          <p:cNvCxnSpPr>
            <a:stCxn id="6" idx="3"/>
            <a:endCxn id="7" idx="1"/>
          </p:cNvCxnSpPr>
          <p:nvPr/>
        </p:nvCxnSpPr>
        <p:spPr>
          <a:xfrm>
            <a:off x="781881" y="3275176"/>
            <a:ext cx="541249" cy="0"/>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53" name="Egyenes összekötő nyíllal 52">
            <a:extLst>
              <a:ext uri="{FF2B5EF4-FFF2-40B4-BE49-F238E27FC236}">
                <a16:creationId xmlns:a16="http://schemas.microsoft.com/office/drawing/2014/main" id="{2308AE6D-B894-4696-A240-698902411C08}"/>
              </a:ext>
            </a:extLst>
          </p:cNvPr>
          <p:cNvCxnSpPr>
            <a:cxnSpLocks/>
            <a:stCxn id="14" idx="2"/>
            <a:endCxn id="7" idx="0"/>
          </p:cNvCxnSpPr>
          <p:nvPr/>
        </p:nvCxnSpPr>
        <p:spPr>
          <a:xfrm>
            <a:off x="1536211" y="2500867"/>
            <a:ext cx="0" cy="511162"/>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72" name="Egyenes összekötő nyíllal 71">
            <a:extLst>
              <a:ext uri="{FF2B5EF4-FFF2-40B4-BE49-F238E27FC236}">
                <a16:creationId xmlns:a16="http://schemas.microsoft.com/office/drawing/2014/main" id="{01AAF0DD-F284-48BD-AD60-0F199B85F535}"/>
              </a:ext>
            </a:extLst>
          </p:cNvPr>
          <p:cNvCxnSpPr>
            <a:cxnSpLocks/>
            <a:stCxn id="7" idx="2"/>
            <a:endCxn id="19" idx="0"/>
          </p:cNvCxnSpPr>
          <p:nvPr/>
        </p:nvCxnSpPr>
        <p:spPr>
          <a:xfrm>
            <a:off x="1536211" y="3538323"/>
            <a:ext cx="0" cy="540023"/>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sp>
        <p:nvSpPr>
          <p:cNvPr id="149" name="Szöveg helye 14">
            <a:extLst>
              <a:ext uri="{FF2B5EF4-FFF2-40B4-BE49-F238E27FC236}">
                <a16:creationId xmlns:a16="http://schemas.microsoft.com/office/drawing/2014/main" id="{E5F64D5C-0B01-4E3E-BC60-55956343D1EA}"/>
              </a:ext>
            </a:extLst>
          </p:cNvPr>
          <p:cNvSpPr txBox="1">
            <a:spLocks/>
          </p:cNvSpPr>
          <p:nvPr/>
        </p:nvSpPr>
        <p:spPr>
          <a:xfrm>
            <a:off x="2290540" y="3005759"/>
            <a:ext cx="7357043"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Minden t időpontban adott a </a:t>
            </a:r>
            <a:r>
              <a:rPr lang="hu-HU" sz="2000" dirty="0" err="1">
                <a:solidFill>
                  <a:schemeClr val="tx1"/>
                </a:solidFill>
                <a:latin typeface="Georgia" panose="02040502050405020303" pitchFamily="18" charset="0"/>
                <a:cs typeface="Calibri Light" panose="020F0302020204030204" pitchFamily="34" charset="0"/>
              </a:rPr>
              <a:t>State</a:t>
            </a:r>
            <a:r>
              <a:rPr lang="hu-HU" sz="2000" dirty="0">
                <a:solidFill>
                  <a:schemeClr val="tx1"/>
                </a:solidFill>
                <a:latin typeface="Georgia" panose="02040502050405020303" pitchFamily="18" charset="0"/>
                <a:cs typeface="Calibri Light" panose="020F0302020204030204" pitchFamily="34" charset="0"/>
              </a:rPr>
              <a:t> (ami a metrikák értéke)</a:t>
            </a:r>
          </a:p>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sp>
        <p:nvSpPr>
          <p:cNvPr id="150" name="Szöveg helye 14">
            <a:extLst>
              <a:ext uri="{FF2B5EF4-FFF2-40B4-BE49-F238E27FC236}">
                <a16:creationId xmlns:a16="http://schemas.microsoft.com/office/drawing/2014/main" id="{CDD1FFE2-21AB-4A03-A815-15A3FBA459A8}"/>
              </a:ext>
            </a:extLst>
          </p:cNvPr>
          <p:cNvSpPr txBox="1">
            <a:spLocks/>
          </p:cNvSpPr>
          <p:nvPr/>
        </p:nvSpPr>
        <p:spPr>
          <a:xfrm>
            <a:off x="2290540" y="2038946"/>
            <a:ext cx="7357043"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Minden lehetséges Action-re kiszámoljuk,</a:t>
            </a:r>
          </a:p>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sp>
        <p:nvSpPr>
          <p:cNvPr id="151" name="Szöveg helye 14">
            <a:extLst>
              <a:ext uri="{FF2B5EF4-FFF2-40B4-BE49-F238E27FC236}">
                <a16:creationId xmlns:a16="http://schemas.microsoft.com/office/drawing/2014/main" id="{BEBB1ED0-1C50-4A3D-B469-DB5056B9C65A}"/>
              </a:ext>
            </a:extLst>
          </p:cNvPr>
          <p:cNvSpPr txBox="1">
            <a:spLocks/>
          </p:cNvSpPr>
          <p:nvPr/>
        </p:nvSpPr>
        <p:spPr>
          <a:xfrm>
            <a:off x="2290540" y="4059412"/>
            <a:ext cx="7357043"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rendszer kimenetének becslését.</a:t>
            </a:r>
          </a:p>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sp>
        <p:nvSpPr>
          <p:cNvPr id="152" name="Szöveg helye 14">
            <a:extLst>
              <a:ext uri="{FF2B5EF4-FFF2-40B4-BE49-F238E27FC236}">
                <a16:creationId xmlns:a16="http://schemas.microsoft.com/office/drawing/2014/main" id="{215F6B25-A362-4688-9670-8B1251B5AEB2}"/>
              </a:ext>
            </a:extLst>
          </p:cNvPr>
          <p:cNvSpPr txBox="1">
            <a:spLocks/>
          </p:cNvSpPr>
          <p:nvPr/>
        </p:nvSpPr>
        <p:spPr>
          <a:xfrm>
            <a:off x="9756734" y="3012029"/>
            <a:ext cx="20889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S</a:t>
            </a:r>
            <a:r>
              <a:rPr lang="hu-HU" sz="1400" i="1" dirty="0" err="1">
                <a:solidFill>
                  <a:schemeClr val="tx1"/>
                </a:solidFill>
                <a:latin typeface="Times New Roman" panose="02020603050405020304" pitchFamily="18" charset="0"/>
                <a:cs typeface="Times New Roman" panose="02020603050405020304" pitchFamily="18" charset="0"/>
              </a:rPr>
              <a:t>t</a:t>
            </a:r>
            <a:r>
              <a:rPr lang="hu-HU" sz="1400" i="1" dirty="0">
                <a:solidFill>
                  <a:schemeClr val="tx1"/>
                </a:solidFill>
                <a:latin typeface="Times New Roman" panose="02020603050405020304" pitchFamily="18" charset="0"/>
                <a:cs typeface="Times New Roman" panose="02020603050405020304" pitchFamily="18" charset="0"/>
              </a:rPr>
              <a:t> = The </a:t>
            </a:r>
            <a:r>
              <a:rPr lang="hu-HU" sz="1400" i="1" dirty="0" err="1">
                <a:solidFill>
                  <a:schemeClr val="tx1"/>
                </a:solidFill>
                <a:latin typeface="Times New Roman" panose="02020603050405020304" pitchFamily="18" charset="0"/>
                <a:cs typeface="Times New Roman" panose="02020603050405020304" pitchFamily="18" charset="0"/>
              </a:rPr>
              <a:t>current</a:t>
            </a:r>
            <a:r>
              <a:rPr lang="hu-HU" sz="1400" i="1" dirty="0">
                <a:solidFill>
                  <a:schemeClr val="tx1"/>
                </a:solidFill>
                <a:latin typeface="Times New Roman" panose="02020603050405020304" pitchFamily="18" charset="0"/>
                <a:cs typeface="Times New Roman" panose="02020603050405020304" pitchFamily="18" charset="0"/>
              </a:rPr>
              <a:t> </a:t>
            </a:r>
            <a:r>
              <a:rPr lang="hu-HU" sz="1400" i="1" dirty="0" err="1">
                <a:solidFill>
                  <a:schemeClr val="tx1"/>
                </a:solidFill>
                <a:latin typeface="Times New Roman" panose="02020603050405020304" pitchFamily="18" charset="0"/>
                <a:cs typeface="Times New Roman" panose="02020603050405020304" pitchFamily="18" charset="0"/>
              </a:rPr>
              <a:t>state</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153" name="Szöveg helye 14">
            <a:extLst>
              <a:ext uri="{FF2B5EF4-FFF2-40B4-BE49-F238E27FC236}">
                <a16:creationId xmlns:a16="http://schemas.microsoft.com/office/drawing/2014/main" id="{7FE228AD-ACDE-4D0D-B604-5C87A3DE969A}"/>
              </a:ext>
            </a:extLst>
          </p:cNvPr>
          <p:cNvSpPr txBox="1">
            <a:spLocks/>
          </p:cNvSpPr>
          <p:nvPr/>
        </p:nvSpPr>
        <p:spPr>
          <a:xfrm>
            <a:off x="9756733" y="4078346"/>
            <a:ext cx="2088963"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rgbClr val="2E2E30"/>
                </a:solidFill>
                <a:latin typeface="ProximaNovaRegular"/>
              </a:rPr>
              <a:t>Ȳ</a:t>
            </a:r>
            <a:r>
              <a:rPr lang="hu-HU" sz="1400" i="1" dirty="0">
                <a:solidFill>
                  <a:schemeClr val="tx1"/>
                </a:solidFill>
                <a:latin typeface="Times New Roman" panose="02020603050405020304" pitchFamily="18" charset="0"/>
                <a:cs typeface="Times New Roman" panose="02020603050405020304" pitchFamily="18" charset="0"/>
              </a:rPr>
              <a:t>t = The </a:t>
            </a:r>
            <a:r>
              <a:rPr lang="hu-HU" sz="1400" i="1" dirty="0" err="1">
                <a:solidFill>
                  <a:schemeClr val="tx1"/>
                </a:solidFill>
                <a:latin typeface="Times New Roman" panose="02020603050405020304" pitchFamily="18" charset="0"/>
                <a:cs typeface="Times New Roman" panose="02020603050405020304" pitchFamily="18" charset="0"/>
              </a:rPr>
              <a:t>predicted</a:t>
            </a:r>
            <a:r>
              <a:rPr lang="hu-HU" sz="1400" i="1" dirty="0">
                <a:solidFill>
                  <a:schemeClr val="tx1"/>
                </a:solidFill>
                <a:latin typeface="Times New Roman" panose="02020603050405020304" pitchFamily="18" charset="0"/>
                <a:cs typeface="Times New Roman" panose="02020603050405020304" pitchFamily="18" charset="0"/>
              </a:rPr>
              <a:t> output</a:t>
            </a:r>
          </a:p>
        </p:txBody>
      </p:sp>
      <p:sp>
        <p:nvSpPr>
          <p:cNvPr id="154" name="Szöveg helye 14">
            <a:extLst>
              <a:ext uri="{FF2B5EF4-FFF2-40B4-BE49-F238E27FC236}">
                <a16:creationId xmlns:a16="http://schemas.microsoft.com/office/drawing/2014/main" id="{0877EEA5-EE72-4600-8143-F4F85452778D}"/>
              </a:ext>
            </a:extLst>
          </p:cNvPr>
          <p:cNvSpPr txBox="1">
            <a:spLocks/>
          </p:cNvSpPr>
          <p:nvPr/>
        </p:nvSpPr>
        <p:spPr>
          <a:xfrm>
            <a:off x="2290540" y="5113065"/>
            <a:ext cx="7357043"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Amely alapján hozunk egy döntést</a:t>
            </a:r>
          </a:p>
        </p:txBody>
      </p:sp>
    </p:spTree>
    <p:extLst>
      <p:ext uri="{BB962C8B-B14F-4D97-AF65-F5344CB8AC3E}">
        <p14:creationId xmlns:p14="http://schemas.microsoft.com/office/powerpoint/2010/main" val="296493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500"/>
                                        <p:tgtEl>
                                          <p:spTgt spid="15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53"/>
                                        </p:tgtEl>
                                        <p:attrNameLst>
                                          <p:attrName>style.visibility</p:attrName>
                                        </p:attrNameLst>
                                      </p:cBhvr>
                                      <p:to>
                                        <p:strVal val="visible"/>
                                      </p:to>
                                    </p:set>
                                    <p:animEffect transition="in" filter="fade">
                                      <p:cBhvr>
                                        <p:cTn id="29" dur="500"/>
                                        <p:tgtEl>
                                          <p:spTgt spid="15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4"/>
                                        </p:tgtEl>
                                        <p:attrNameLst>
                                          <p:attrName>style.visibility</p:attrName>
                                        </p:attrNameLst>
                                      </p:cBhvr>
                                      <p:to>
                                        <p:strVal val="visible"/>
                                      </p:to>
                                    </p:set>
                                    <p:animEffect transition="in" filter="fade">
                                      <p:cBhvr>
                                        <p:cTn id="34"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49" grpId="0"/>
      <p:bldP spid="150" grpId="0"/>
      <p:bldP spid="151" grpId="0"/>
      <p:bldP spid="152" grpId="0"/>
      <p:bldP spid="153" grpId="0"/>
      <p:bldP spid="15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Self-Supervised</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learning</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Milyen lépéseken keresztül tanítom a neurális hálót.</a:t>
            </a:r>
          </a:p>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D1B1958C-A306-4495-9034-93605B1438D7}"/>
              </a:ext>
            </a:extLst>
          </p:cNvPr>
          <p:cNvSpPr txBox="1">
            <a:spLocks/>
          </p:cNvSpPr>
          <p:nvPr/>
        </p:nvSpPr>
        <p:spPr>
          <a:xfrm>
            <a:off x="355719" y="3012029"/>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S</a:t>
            </a:r>
            <a:r>
              <a:rPr lang="hu-HU" sz="1400" i="1" dirty="0" err="1">
                <a:solidFill>
                  <a:schemeClr val="tx1"/>
                </a:solidFill>
                <a:latin typeface="Times New Roman" panose="02020603050405020304" pitchFamily="18" charset="0"/>
                <a:cs typeface="Times New Roman" panose="02020603050405020304" pitchFamily="18" charset="0"/>
              </a:rPr>
              <a:t>t</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7" name="Szöveg helye 14">
            <a:extLst>
              <a:ext uri="{FF2B5EF4-FFF2-40B4-BE49-F238E27FC236}">
                <a16:creationId xmlns:a16="http://schemas.microsoft.com/office/drawing/2014/main" id="{B94EAFF9-B3B1-4B8E-BD48-AB94922417DB}"/>
              </a:ext>
            </a:extLst>
          </p:cNvPr>
          <p:cNvSpPr txBox="1">
            <a:spLocks/>
          </p:cNvSpPr>
          <p:nvPr/>
        </p:nvSpPr>
        <p:spPr>
          <a:xfrm>
            <a:off x="1323130" y="3012029"/>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h</a:t>
            </a:r>
            <a:r>
              <a:rPr lang="hu-HU" sz="1400" i="1" dirty="0" err="1">
                <a:solidFill>
                  <a:schemeClr val="tx1"/>
                </a:solidFill>
                <a:latin typeface="Times New Roman" panose="02020603050405020304" pitchFamily="18" charset="0"/>
                <a:cs typeface="Times New Roman" panose="02020603050405020304" pitchFamily="18" charset="0"/>
              </a:rPr>
              <a:t>t</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8" name="Szöveg helye 14">
            <a:extLst>
              <a:ext uri="{FF2B5EF4-FFF2-40B4-BE49-F238E27FC236}">
                <a16:creationId xmlns:a16="http://schemas.microsoft.com/office/drawing/2014/main" id="{BFE80BA3-F7F1-42EF-B39C-CA070909A881}"/>
              </a:ext>
            </a:extLst>
          </p:cNvPr>
          <p:cNvSpPr txBox="1">
            <a:spLocks/>
          </p:cNvSpPr>
          <p:nvPr/>
        </p:nvSpPr>
        <p:spPr>
          <a:xfrm>
            <a:off x="2447472" y="3012029"/>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h</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+1</a:t>
            </a:r>
          </a:p>
        </p:txBody>
      </p:sp>
      <p:sp>
        <p:nvSpPr>
          <p:cNvPr id="14" name="Szöveg helye 14">
            <a:extLst>
              <a:ext uri="{FF2B5EF4-FFF2-40B4-BE49-F238E27FC236}">
                <a16:creationId xmlns:a16="http://schemas.microsoft.com/office/drawing/2014/main" id="{AFEBDE33-1B41-4808-9B6F-B9859BC40B66}"/>
              </a:ext>
            </a:extLst>
          </p:cNvPr>
          <p:cNvSpPr txBox="1">
            <a:spLocks/>
          </p:cNvSpPr>
          <p:nvPr/>
        </p:nvSpPr>
        <p:spPr>
          <a:xfrm>
            <a:off x="1323130" y="1974573"/>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a</a:t>
            </a:r>
            <a:r>
              <a:rPr lang="hu-HU" sz="1400" i="1" dirty="0" err="1">
                <a:solidFill>
                  <a:schemeClr val="tx1"/>
                </a:solidFill>
                <a:latin typeface="Times New Roman" panose="02020603050405020304" pitchFamily="18" charset="0"/>
                <a:cs typeface="Times New Roman" panose="02020603050405020304" pitchFamily="18" charset="0"/>
              </a:rPr>
              <a:t>t</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15" name="Szöveg helye 14">
            <a:extLst>
              <a:ext uri="{FF2B5EF4-FFF2-40B4-BE49-F238E27FC236}">
                <a16:creationId xmlns:a16="http://schemas.microsoft.com/office/drawing/2014/main" id="{5CE55189-CA95-4B9C-9BEC-DB7E487CC08A}"/>
              </a:ext>
            </a:extLst>
          </p:cNvPr>
          <p:cNvSpPr txBox="1">
            <a:spLocks/>
          </p:cNvSpPr>
          <p:nvPr/>
        </p:nvSpPr>
        <p:spPr>
          <a:xfrm>
            <a:off x="2447472" y="1974573"/>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a</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+1</a:t>
            </a:r>
          </a:p>
        </p:txBody>
      </p:sp>
      <p:sp>
        <p:nvSpPr>
          <p:cNvPr id="19" name="Szöveg helye 14">
            <a:extLst>
              <a:ext uri="{FF2B5EF4-FFF2-40B4-BE49-F238E27FC236}">
                <a16:creationId xmlns:a16="http://schemas.microsoft.com/office/drawing/2014/main" id="{573D54AF-6588-4738-AF21-AFFB0AD6AB73}"/>
              </a:ext>
            </a:extLst>
          </p:cNvPr>
          <p:cNvSpPr txBox="1">
            <a:spLocks/>
          </p:cNvSpPr>
          <p:nvPr/>
        </p:nvSpPr>
        <p:spPr>
          <a:xfrm>
            <a:off x="1323130" y="4078346"/>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rgbClr val="2E2E30"/>
                </a:solidFill>
                <a:latin typeface="ProximaNovaRegular"/>
              </a:rPr>
              <a:t>ȳ</a:t>
            </a:r>
            <a:r>
              <a:rPr lang="hu-HU" sz="1400" i="1" dirty="0">
                <a:solidFill>
                  <a:schemeClr val="tx1"/>
                </a:solidFill>
                <a:latin typeface="Times New Roman" panose="02020603050405020304" pitchFamily="18" charset="0"/>
                <a:cs typeface="Times New Roman" panose="02020603050405020304" pitchFamily="18" charset="0"/>
              </a:rPr>
              <a:t>t</a:t>
            </a:r>
          </a:p>
        </p:txBody>
      </p:sp>
      <p:sp>
        <p:nvSpPr>
          <p:cNvPr id="20" name="Szöveg helye 14">
            <a:extLst>
              <a:ext uri="{FF2B5EF4-FFF2-40B4-BE49-F238E27FC236}">
                <a16:creationId xmlns:a16="http://schemas.microsoft.com/office/drawing/2014/main" id="{A6A19E1B-C305-427D-8645-8D9764F04609}"/>
              </a:ext>
            </a:extLst>
          </p:cNvPr>
          <p:cNvSpPr txBox="1">
            <a:spLocks/>
          </p:cNvSpPr>
          <p:nvPr/>
        </p:nvSpPr>
        <p:spPr>
          <a:xfrm>
            <a:off x="2447472" y="4078346"/>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rgbClr val="2E2E30"/>
                </a:solidFill>
                <a:latin typeface="ProximaNovaRegular"/>
              </a:rPr>
              <a:t>ȳ</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+1</a:t>
            </a:r>
          </a:p>
        </p:txBody>
      </p:sp>
      <p:sp>
        <p:nvSpPr>
          <p:cNvPr id="24" name="Szöveg helye 14">
            <a:extLst>
              <a:ext uri="{FF2B5EF4-FFF2-40B4-BE49-F238E27FC236}">
                <a16:creationId xmlns:a16="http://schemas.microsoft.com/office/drawing/2014/main" id="{92D7DBCA-4461-474C-98CE-6A3D9A215190}"/>
              </a:ext>
            </a:extLst>
          </p:cNvPr>
          <p:cNvSpPr txBox="1">
            <a:spLocks/>
          </p:cNvSpPr>
          <p:nvPr/>
        </p:nvSpPr>
        <p:spPr>
          <a:xfrm>
            <a:off x="9756734" y="3012029"/>
            <a:ext cx="20889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S</a:t>
            </a:r>
            <a:r>
              <a:rPr lang="hu-HU" sz="1400" i="1" dirty="0" err="1">
                <a:solidFill>
                  <a:schemeClr val="tx1"/>
                </a:solidFill>
                <a:latin typeface="Times New Roman" panose="02020603050405020304" pitchFamily="18" charset="0"/>
                <a:cs typeface="Times New Roman" panose="02020603050405020304" pitchFamily="18" charset="0"/>
              </a:rPr>
              <a:t>t</a:t>
            </a:r>
            <a:r>
              <a:rPr lang="hu-HU" sz="1400" i="1" dirty="0">
                <a:solidFill>
                  <a:schemeClr val="tx1"/>
                </a:solidFill>
                <a:latin typeface="Times New Roman" panose="02020603050405020304" pitchFamily="18" charset="0"/>
                <a:cs typeface="Times New Roman" panose="02020603050405020304" pitchFamily="18" charset="0"/>
              </a:rPr>
              <a:t> = The </a:t>
            </a:r>
            <a:r>
              <a:rPr lang="hu-HU" sz="1400" i="1" dirty="0" err="1">
                <a:solidFill>
                  <a:schemeClr val="tx1"/>
                </a:solidFill>
                <a:latin typeface="Times New Roman" panose="02020603050405020304" pitchFamily="18" charset="0"/>
                <a:cs typeface="Times New Roman" panose="02020603050405020304" pitchFamily="18" charset="0"/>
              </a:rPr>
              <a:t>current</a:t>
            </a:r>
            <a:r>
              <a:rPr lang="hu-HU" sz="1400" i="1" dirty="0">
                <a:solidFill>
                  <a:schemeClr val="tx1"/>
                </a:solidFill>
                <a:latin typeface="Times New Roman" panose="02020603050405020304" pitchFamily="18" charset="0"/>
                <a:cs typeface="Times New Roman" panose="02020603050405020304" pitchFamily="18" charset="0"/>
              </a:rPr>
              <a:t> </a:t>
            </a:r>
            <a:r>
              <a:rPr lang="hu-HU" sz="1400" i="1" dirty="0" err="1">
                <a:solidFill>
                  <a:schemeClr val="tx1"/>
                </a:solidFill>
                <a:latin typeface="Times New Roman" panose="02020603050405020304" pitchFamily="18" charset="0"/>
                <a:cs typeface="Times New Roman" panose="02020603050405020304" pitchFamily="18" charset="0"/>
              </a:rPr>
              <a:t>state</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26" name="Szöveg helye 14">
            <a:extLst>
              <a:ext uri="{FF2B5EF4-FFF2-40B4-BE49-F238E27FC236}">
                <a16:creationId xmlns:a16="http://schemas.microsoft.com/office/drawing/2014/main" id="{F0531D58-A9F3-4CB0-A83E-EB63A1E2D8FD}"/>
              </a:ext>
            </a:extLst>
          </p:cNvPr>
          <p:cNvSpPr txBox="1">
            <a:spLocks/>
          </p:cNvSpPr>
          <p:nvPr/>
        </p:nvSpPr>
        <p:spPr>
          <a:xfrm>
            <a:off x="9756734" y="1974573"/>
            <a:ext cx="2152085"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A</a:t>
            </a:r>
            <a:r>
              <a:rPr lang="hu-HU" sz="1400" i="1" dirty="0" err="1">
                <a:solidFill>
                  <a:schemeClr val="tx1"/>
                </a:solidFill>
                <a:latin typeface="Times New Roman" panose="02020603050405020304" pitchFamily="18" charset="0"/>
                <a:cs typeface="Times New Roman" panose="02020603050405020304" pitchFamily="18" charset="0"/>
              </a:rPr>
              <a:t>t</a:t>
            </a:r>
            <a:r>
              <a:rPr lang="hu-HU" sz="1400" i="1" dirty="0">
                <a:solidFill>
                  <a:schemeClr val="tx1"/>
                </a:solidFill>
                <a:latin typeface="Times New Roman" panose="02020603050405020304" pitchFamily="18" charset="0"/>
                <a:cs typeface="Times New Roman" panose="02020603050405020304" pitchFamily="18" charset="0"/>
              </a:rPr>
              <a:t> = The </a:t>
            </a:r>
            <a:r>
              <a:rPr lang="hu-HU" sz="1400" i="1" dirty="0" err="1">
                <a:solidFill>
                  <a:schemeClr val="tx1"/>
                </a:solidFill>
                <a:latin typeface="Times New Roman" panose="02020603050405020304" pitchFamily="18" charset="0"/>
                <a:cs typeface="Times New Roman" panose="02020603050405020304" pitchFamily="18" charset="0"/>
              </a:rPr>
              <a:t>current</a:t>
            </a:r>
            <a:r>
              <a:rPr lang="hu-HU" sz="1400" i="1" dirty="0">
                <a:solidFill>
                  <a:schemeClr val="tx1"/>
                </a:solidFill>
                <a:latin typeface="Times New Roman" panose="02020603050405020304" pitchFamily="18" charset="0"/>
                <a:cs typeface="Times New Roman" panose="02020603050405020304" pitchFamily="18" charset="0"/>
              </a:rPr>
              <a:t> </a:t>
            </a:r>
            <a:r>
              <a:rPr lang="hu-HU" sz="1400" i="1" dirty="0" err="1">
                <a:solidFill>
                  <a:schemeClr val="tx1"/>
                </a:solidFill>
                <a:latin typeface="Times New Roman" panose="02020603050405020304" pitchFamily="18" charset="0"/>
                <a:cs typeface="Times New Roman" panose="02020603050405020304" pitchFamily="18" charset="0"/>
              </a:rPr>
              <a:t>action</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27" name="Szöveg helye 14">
            <a:extLst>
              <a:ext uri="{FF2B5EF4-FFF2-40B4-BE49-F238E27FC236}">
                <a16:creationId xmlns:a16="http://schemas.microsoft.com/office/drawing/2014/main" id="{D3C0C265-2B0D-453B-9D42-462339C5AD9E}"/>
              </a:ext>
            </a:extLst>
          </p:cNvPr>
          <p:cNvSpPr txBox="1">
            <a:spLocks/>
          </p:cNvSpPr>
          <p:nvPr/>
        </p:nvSpPr>
        <p:spPr>
          <a:xfrm>
            <a:off x="9756733" y="4078346"/>
            <a:ext cx="2088963"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rgbClr val="2E2E30"/>
                </a:solidFill>
                <a:latin typeface="ProximaNovaRegular"/>
              </a:rPr>
              <a:t>Ȳ</a:t>
            </a:r>
            <a:r>
              <a:rPr lang="hu-HU" sz="1400" i="1" dirty="0">
                <a:solidFill>
                  <a:schemeClr val="tx1"/>
                </a:solidFill>
                <a:latin typeface="Times New Roman" panose="02020603050405020304" pitchFamily="18" charset="0"/>
                <a:cs typeface="Times New Roman" panose="02020603050405020304" pitchFamily="18" charset="0"/>
              </a:rPr>
              <a:t>t = The </a:t>
            </a:r>
            <a:r>
              <a:rPr lang="hu-HU" sz="1400" i="1" dirty="0" err="1">
                <a:solidFill>
                  <a:schemeClr val="tx1"/>
                </a:solidFill>
                <a:latin typeface="Times New Roman" panose="02020603050405020304" pitchFamily="18" charset="0"/>
                <a:cs typeface="Times New Roman" panose="02020603050405020304" pitchFamily="18" charset="0"/>
              </a:rPr>
              <a:t>predicted</a:t>
            </a:r>
            <a:r>
              <a:rPr lang="hu-HU" sz="1400" i="1" dirty="0">
                <a:solidFill>
                  <a:schemeClr val="tx1"/>
                </a:solidFill>
                <a:latin typeface="Times New Roman" panose="02020603050405020304" pitchFamily="18" charset="0"/>
                <a:cs typeface="Times New Roman" panose="02020603050405020304" pitchFamily="18" charset="0"/>
              </a:rPr>
              <a:t> output</a:t>
            </a:r>
          </a:p>
        </p:txBody>
      </p:sp>
      <p:sp>
        <p:nvSpPr>
          <p:cNvPr id="28" name="Szöveg helye 14">
            <a:extLst>
              <a:ext uri="{FF2B5EF4-FFF2-40B4-BE49-F238E27FC236}">
                <a16:creationId xmlns:a16="http://schemas.microsoft.com/office/drawing/2014/main" id="{9512545C-471C-438A-9BD6-0A54FDFB359E}"/>
              </a:ext>
            </a:extLst>
          </p:cNvPr>
          <p:cNvSpPr txBox="1">
            <a:spLocks/>
          </p:cNvSpPr>
          <p:nvPr/>
        </p:nvSpPr>
        <p:spPr>
          <a:xfrm>
            <a:off x="1323130" y="5627433"/>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rgbClr val="2E2E30"/>
                </a:solidFill>
                <a:latin typeface="ProximaNovaRegular"/>
              </a:rPr>
              <a:t>y</a:t>
            </a:r>
            <a:r>
              <a:rPr lang="hu-HU" sz="1400" i="1" dirty="0" err="1">
                <a:solidFill>
                  <a:schemeClr val="tx1"/>
                </a:solidFill>
                <a:latin typeface="Times New Roman" panose="02020603050405020304" pitchFamily="18" charset="0"/>
                <a:cs typeface="Times New Roman" panose="02020603050405020304" pitchFamily="18" charset="0"/>
              </a:rPr>
              <a:t>t</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29" name="Szöveg helye 14">
            <a:extLst>
              <a:ext uri="{FF2B5EF4-FFF2-40B4-BE49-F238E27FC236}">
                <a16:creationId xmlns:a16="http://schemas.microsoft.com/office/drawing/2014/main" id="{B8055142-0CC6-48E9-BCAD-06F6ACE16345}"/>
              </a:ext>
            </a:extLst>
          </p:cNvPr>
          <p:cNvSpPr txBox="1">
            <a:spLocks/>
          </p:cNvSpPr>
          <p:nvPr/>
        </p:nvSpPr>
        <p:spPr>
          <a:xfrm>
            <a:off x="2447472" y="5627433"/>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rgbClr val="2E2E30"/>
                </a:solidFill>
                <a:latin typeface="ProximaNovaRegular"/>
              </a:rPr>
              <a:t>y</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+1</a:t>
            </a:r>
          </a:p>
        </p:txBody>
      </p:sp>
      <p:sp>
        <p:nvSpPr>
          <p:cNvPr id="33" name="Szöveg helye 14">
            <a:extLst>
              <a:ext uri="{FF2B5EF4-FFF2-40B4-BE49-F238E27FC236}">
                <a16:creationId xmlns:a16="http://schemas.microsoft.com/office/drawing/2014/main" id="{E10C39AD-E251-45EC-876F-888FED0F2FDF}"/>
              </a:ext>
            </a:extLst>
          </p:cNvPr>
          <p:cNvSpPr txBox="1">
            <a:spLocks/>
          </p:cNvSpPr>
          <p:nvPr/>
        </p:nvSpPr>
        <p:spPr>
          <a:xfrm>
            <a:off x="9756733" y="5627433"/>
            <a:ext cx="227623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rgbClr val="2E2E30"/>
                </a:solidFill>
                <a:latin typeface="ProximaNovaRegular"/>
              </a:rPr>
              <a:t>Y</a:t>
            </a:r>
            <a:r>
              <a:rPr lang="hu-HU" sz="1400" i="1" dirty="0" err="1">
                <a:solidFill>
                  <a:schemeClr val="tx1"/>
                </a:solidFill>
                <a:latin typeface="Times New Roman" panose="02020603050405020304" pitchFamily="18" charset="0"/>
                <a:cs typeface="Times New Roman" panose="02020603050405020304" pitchFamily="18" charset="0"/>
              </a:rPr>
              <a:t>t</a:t>
            </a:r>
            <a:r>
              <a:rPr lang="hu-HU" sz="1400" i="1" dirty="0">
                <a:solidFill>
                  <a:schemeClr val="tx1"/>
                </a:solidFill>
                <a:latin typeface="Times New Roman" panose="02020603050405020304" pitchFamily="18" charset="0"/>
                <a:cs typeface="Times New Roman" panose="02020603050405020304" pitchFamily="18" charset="0"/>
              </a:rPr>
              <a:t> = The </a:t>
            </a:r>
            <a:r>
              <a:rPr lang="hu-HU" sz="1400" i="1" dirty="0" err="1">
                <a:solidFill>
                  <a:schemeClr val="tx1"/>
                </a:solidFill>
                <a:latin typeface="Times New Roman" panose="02020603050405020304" pitchFamily="18" charset="0"/>
                <a:cs typeface="Times New Roman" panose="02020603050405020304" pitchFamily="18" charset="0"/>
              </a:rPr>
              <a:t>ground</a:t>
            </a:r>
            <a:r>
              <a:rPr lang="hu-HU" sz="1400" i="1" dirty="0">
                <a:solidFill>
                  <a:schemeClr val="tx1"/>
                </a:solidFill>
                <a:latin typeface="Times New Roman" panose="02020603050405020304" pitchFamily="18" charset="0"/>
                <a:cs typeface="Times New Roman" panose="02020603050405020304" pitchFamily="18" charset="0"/>
              </a:rPr>
              <a:t> </a:t>
            </a:r>
            <a:r>
              <a:rPr lang="hu-HU" sz="1400" i="1" dirty="0" err="1">
                <a:solidFill>
                  <a:schemeClr val="tx1"/>
                </a:solidFill>
                <a:latin typeface="Times New Roman" panose="02020603050405020304" pitchFamily="18" charset="0"/>
                <a:cs typeface="Times New Roman" panose="02020603050405020304" pitchFamily="18" charset="0"/>
              </a:rPr>
              <a:t>truth</a:t>
            </a:r>
            <a:r>
              <a:rPr lang="hu-HU" sz="1400" i="1" dirty="0">
                <a:solidFill>
                  <a:schemeClr val="tx1"/>
                </a:solidFill>
                <a:latin typeface="Times New Roman" panose="02020603050405020304" pitchFamily="18" charset="0"/>
                <a:cs typeface="Times New Roman" panose="02020603050405020304" pitchFamily="18" charset="0"/>
              </a:rPr>
              <a:t> output</a:t>
            </a:r>
          </a:p>
        </p:txBody>
      </p:sp>
      <p:cxnSp>
        <p:nvCxnSpPr>
          <p:cNvPr id="5" name="Egyenes összekötő nyíllal 4">
            <a:extLst>
              <a:ext uri="{FF2B5EF4-FFF2-40B4-BE49-F238E27FC236}">
                <a16:creationId xmlns:a16="http://schemas.microsoft.com/office/drawing/2014/main" id="{0FE14C44-8047-4813-B591-FEC0BD48160B}"/>
              </a:ext>
            </a:extLst>
          </p:cNvPr>
          <p:cNvCxnSpPr>
            <a:stCxn id="6" idx="3"/>
            <a:endCxn id="7" idx="1"/>
          </p:cNvCxnSpPr>
          <p:nvPr/>
        </p:nvCxnSpPr>
        <p:spPr>
          <a:xfrm>
            <a:off x="781881" y="3275176"/>
            <a:ext cx="541249" cy="0"/>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38" name="Egyenes összekötő nyíllal 37">
            <a:extLst>
              <a:ext uri="{FF2B5EF4-FFF2-40B4-BE49-F238E27FC236}">
                <a16:creationId xmlns:a16="http://schemas.microsoft.com/office/drawing/2014/main" id="{7BAE07DE-0EF0-4051-84F8-01143AED126B}"/>
              </a:ext>
            </a:extLst>
          </p:cNvPr>
          <p:cNvCxnSpPr>
            <a:cxnSpLocks/>
            <a:stCxn id="7" idx="3"/>
            <a:endCxn id="8" idx="1"/>
          </p:cNvCxnSpPr>
          <p:nvPr/>
        </p:nvCxnSpPr>
        <p:spPr>
          <a:xfrm>
            <a:off x="1749292" y="3275176"/>
            <a:ext cx="698180" cy="0"/>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53" name="Egyenes összekötő nyíllal 52">
            <a:extLst>
              <a:ext uri="{FF2B5EF4-FFF2-40B4-BE49-F238E27FC236}">
                <a16:creationId xmlns:a16="http://schemas.microsoft.com/office/drawing/2014/main" id="{2308AE6D-B894-4696-A240-698902411C08}"/>
              </a:ext>
            </a:extLst>
          </p:cNvPr>
          <p:cNvCxnSpPr>
            <a:cxnSpLocks/>
            <a:stCxn id="14" idx="2"/>
            <a:endCxn id="7" idx="0"/>
          </p:cNvCxnSpPr>
          <p:nvPr/>
        </p:nvCxnSpPr>
        <p:spPr>
          <a:xfrm>
            <a:off x="1536211" y="2500867"/>
            <a:ext cx="0" cy="511162"/>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57" name="Egyenes összekötő nyíllal 56">
            <a:extLst>
              <a:ext uri="{FF2B5EF4-FFF2-40B4-BE49-F238E27FC236}">
                <a16:creationId xmlns:a16="http://schemas.microsoft.com/office/drawing/2014/main" id="{2ABA218A-9681-4A24-8658-6768F701F7D6}"/>
              </a:ext>
            </a:extLst>
          </p:cNvPr>
          <p:cNvCxnSpPr>
            <a:cxnSpLocks/>
            <a:stCxn id="15" idx="2"/>
            <a:endCxn id="8" idx="0"/>
          </p:cNvCxnSpPr>
          <p:nvPr/>
        </p:nvCxnSpPr>
        <p:spPr>
          <a:xfrm>
            <a:off x="2794121" y="2500867"/>
            <a:ext cx="0" cy="511162"/>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72" name="Egyenes összekötő nyíllal 71">
            <a:extLst>
              <a:ext uri="{FF2B5EF4-FFF2-40B4-BE49-F238E27FC236}">
                <a16:creationId xmlns:a16="http://schemas.microsoft.com/office/drawing/2014/main" id="{01AAF0DD-F284-48BD-AD60-0F199B85F535}"/>
              </a:ext>
            </a:extLst>
          </p:cNvPr>
          <p:cNvCxnSpPr>
            <a:cxnSpLocks/>
            <a:stCxn id="7" idx="2"/>
            <a:endCxn id="19" idx="0"/>
          </p:cNvCxnSpPr>
          <p:nvPr/>
        </p:nvCxnSpPr>
        <p:spPr>
          <a:xfrm>
            <a:off x="1536211" y="3538323"/>
            <a:ext cx="0" cy="540023"/>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75" name="Egyenes összekötő nyíllal 74">
            <a:extLst>
              <a:ext uri="{FF2B5EF4-FFF2-40B4-BE49-F238E27FC236}">
                <a16:creationId xmlns:a16="http://schemas.microsoft.com/office/drawing/2014/main" id="{1BE19659-A44C-4590-BC00-737AF200E805}"/>
              </a:ext>
            </a:extLst>
          </p:cNvPr>
          <p:cNvCxnSpPr>
            <a:cxnSpLocks/>
            <a:stCxn id="8" idx="2"/>
            <a:endCxn id="20" idx="0"/>
          </p:cNvCxnSpPr>
          <p:nvPr/>
        </p:nvCxnSpPr>
        <p:spPr>
          <a:xfrm>
            <a:off x="2794121" y="3538323"/>
            <a:ext cx="0" cy="540023"/>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sp>
        <p:nvSpPr>
          <p:cNvPr id="90" name="Folyamatábra: Bekötés 89">
            <a:extLst>
              <a:ext uri="{FF2B5EF4-FFF2-40B4-BE49-F238E27FC236}">
                <a16:creationId xmlns:a16="http://schemas.microsoft.com/office/drawing/2014/main" id="{B981FD3D-99AB-4DF0-995E-A49A77CC63E2}"/>
              </a:ext>
            </a:extLst>
          </p:cNvPr>
          <p:cNvSpPr/>
          <p:nvPr/>
        </p:nvSpPr>
        <p:spPr>
          <a:xfrm>
            <a:off x="2968481" y="4710657"/>
            <a:ext cx="285412" cy="28541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Folyamatábra: Bekötés 90">
            <a:extLst>
              <a:ext uri="{FF2B5EF4-FFF2-40B4-BE49-F238E27FC236}">
                <a16:creationId xmlns:a16="http://schemas.microsoft.com/office/drawing/2014/main" id="{80E1599C-529C-4737-B8DC-5A05FCCE2BF4}"/>
              </a:ext>
            </a:extLst>
          </p:cNvPr>
          <p:cNvSpPr/>
          <p:nvPr/>
        </p:nvSpPr>
        <p:spPr>
          <a:xfrm>
            <a:off x="2968481" y="5126923"/>
            <a:ext cx="285412" cy="28541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2" name="Egyenes összekötő nyíllal 91">
            <a:extLst>
              <a:ext uri="{FF2B5EF4-FFF2-40B4-BE49-F238E27FC236}">
                <a16:creationId xmlns:a16="http://schemas.microsoft.com/office/drawing/2014/main" id="{F83CA890-16B7-42EC-9E23-E32140070276}"/>
              </a:ext>
            </a:extLst>
          </p:cNvPr>
          <p:cNvCxnSpPr>
            <a:cxnSpLocks/>
            <a:stCxn id="28" idx="0"/>
          </p:cNvCxnSpPr>
          <p:nvPr/>
        </p:nvCxnSpPr>
        <p:spPr>
          <a:xfrm rot="5400000" flipH="1" flipV="1">
            <a:off x="2066821" y="4739019"/>
            <a:ext cx="357805" cy="1419024"/>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117" name="Egyenes összekötő nyíllal 91">
            <a:extLst>
              <a:ext uri="{FF2B5EF4-FFF2-40B4-BE49-F238E27FC236}">
                <a16:creationId xmlns:a16="http://schemas.microsoft.com/office/drawing/2014/main" id="{6183B226-2802-43C0-B0E9-AF17E564B635}"/>
              </a:ext>
            </a:extLst>
          </p:cNvPr>
          <p:cNvCxnSpPr>
            <a:cxnSpLocks/>
            <a:stCxn id="19" idx="2"/>
          </p:cNvCxnSpPr>
          <p:nvPr/>
        </p:nvCxnSpPr>
        <p:spPr>
          <a:xfrm rot="16200000" flipH="1">
            <a:off x="2121835" y="4019015"/>
            <a:ext cx="247778" cy="1419027"/>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sp>
        <p:nvSpPr>
          <p:cNvPr id="145" name="Szöveg helye 14">
            <a:extLst>
              <a:ext uri="{FF2B5EF4-FFF2-40B4-BE49-F238E27FC236}">
                <a16:creationId xmlns:a16="http://schemas.microsoft.com/office/drawing/2014/main" id="{3A39CCAA-31C9-41DD-B5A4-649B181E3FEF}"/>
              </a:ext>
            </a:extLst>
          </p:cNvPr>
          <p:cNvSpPr txBox="1">
            <a:spLocks/>
          </p:cNvSpPr>
          <p:nvPr/>
        </p:nvSpPr>
        <p:spPr>
          <a:xfrm>
            <a:off x="9756733" y="4807921"/>
            <a:ext cx="227623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l-GR" dirty="0"/>
              <a:t>ε</a:t>
            </a:r>
            <a:r>
              <a:rPr lang="hu-HU" sz="1400" i="1" dirty="0">
                <a:solidFill>
                  <a:schemeClr val="tx1"/>
                </a:solidFill>
                <a:latin typeface="Times New Roman" panose="02020603050405020304" pitchFamily="18" charset="0"/>
                <a:cs typeface="Times New Roman" panose="02020603050405020304" pitchFamily="18" charset="0"/>
              </a:rPr>
              <a:t> = The </a:t>
            </a:r>
            <a:r>
              <a:rPr lang="hu-HU" sz="1400" i="1" dirty="0" err="1">
                <a:solidFill>
                  <a:schemeClr val="tx1"/>
                </a:solidFill>
                <a:latin typeface="Times New Roman" panose="02020603050405020304" pitchFamily="18" charset="0"/>
                <a:cs typeface="Times New Roman" panose="02020603050405020304" pitchFamily="18" charset="0"/>
              </a:rPr>
              <a:t>ground</a:t>
            </a:r>
            <a:r>
              <a:rPr lang="hu-HU" sz="1400" i="1" dirty="0">
                <a:solidFill>
                  <a:schemeClr val="tx1"/>
                </a:solidFill>
                <a:latin typeface="Times New Roman" panose="02020603050405020304" pitchFamily="18" charset="0"/>
                <a:cs typeface="Times New Roman" panose="02020603050405020304" pitchFamily="18" charset="0"/>
              </a:rPr>
              <a:t> </a:t>
            </a:r>
            <a:r>
              <a:rPr lang="hu-HU" sz="1400" i="1" dirty="0" err="1">
                <a:solidFill>
                  <a:schemeClr val="tx1"/>
                </a:solidFill>
                <a:latin typeface="Times New Roman" panose="02020603050405020304" pitchFamily="18" charset="0"/>
                <a:cs typeface="Times New Roman" panose="02020603050405020304" pitchFamily="18" charset="0"/>
              </a:rPr>
              <a:t>truth</a:t>
            </a:r>
            <a:r>
              <a:rPr lang="hu-HU" sz="1400" i="1" dirty="0">
                <a:solidFill>
                  <a:schemeClr val="tx1"/>
                </a:solidFill>
                <a:latin typeface="Times New Roman" panose="02020603050405020304" pitchFamily="18" charset="0"/>
                <a:cs typeface="Times New Roman" panose="02020603050405020304" pitchFamily="18" charset="0"/>
              </a:rPr>
              <a:t> output</a:t>
            </a:r>
          </a:p>
        </p:txBody>
      </p:sp>
      <p:sp>
        <p:nvSpPr>
          <p:cNvPr id="146" name="Szöveg helye 14">
            <a:extLst>
              <a:ext uri="{FF2B5EF4-FFF2-40B4-BE49-F238E27FC236}">
                <a16:creationId xmlns:a16="http://schemas.microsoft.com/office/drawing/2014/main" id="{343B5150-C026-40DB-BC86-490C839F08F0}"/>
              </a:ext>
            </a:extLst>
          </p:cNvPr>
          <p:cNvSpPr txBox="1">
            <a:spLocks/>
          </p:cNvSpPr>
          <p:nvPr/>
        </p:nvSpPr>
        <p:spPr>
          <a:xfrm>
            <a:off x="3289666" y="4741661"/>
            <a:ext cx="72608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l-GR" sz="2400" i="1" dirty="0">
                <a:latin typeface="Times New Roman" panose="02020603050405020304" pitchFamily="18" charset="0"/>
                <a:cs typeface="Times New Roman" panose="02020603050405020304" pitchFamily="18" charset="0"/>
              </a:rPr>
              <a:t>ε</a:t>
            </a:r>
            <a:r>
              <a:rPr lang="hu-HU" sz="1400" dirty="0">
                <a:latin typeface="Times New Roman" panose="02020603050405020304" pitchFamily="18" charset="0"/>
                <a:cs typeface="Times New Roman" panose="02020603050405020304" pitchFamily="18" charset="0"/>
              </a:rPr>
              <a:t>t</a:t>
            </a:r>
            <a:r>
              <a:rPr lang="hu-HU" dirty="0">
                <a:latin typeface="Times New Roman" panose="02020603050405020304" pitchFamily="18" charset="0"/>
                <a:cs typeface="Times New Roman" panose="02020603050405020304" pitchFamily="18" charset="0"/>
              </a:rPr>
              <a:t>(</a:t>
            </a:r>
            <a:r>
              <a:rPr lang="el-GR" i="1" dirty="0">
                <a:latin typeface="Times New Roman" panose="02020603050405020304" pitchFamily="18" charset="0"/>
                <a:cs typeface="Times New Roman" panose="02020603050405020304" pitchFamily="18" charset="0"/>
              </a:rPr>
              <a:t>θ</a:t>
            </a:r>
            <a:r>
              <a:rPr lang="hu-HU" dirty="0">
                <a:latin typeface="Times New Roman" panose="02020603050405020304" pitchFamily="18" charset="0"/>
                <a:cs typeface="Times New Roman" panose="02020603050405020304" pitchFamily="18" charset="0"/>
              </a:rPr>
              <a:t>)</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68" name="Szöveg helye 14">
            <a:extLst>
              <a:ext uri="{FF2B5EF4-FFF2-40B4-BE49-F238E27FC236}">
                <a16:creationId xmlns:a16="http://schemas.microsoft.com/office/drawing/2014/main" id="{49E22F2E-8C23-4A1A-B484-C76F531228F3}"/>
              </a:ext>
            </a:extLst>
          </p:cNvPr>
          <p:cNvSpPr txBox="1">
            <a:spLocks/>
          </p:cNvSpPr>
          <p:nvPr/>
        </p:nvSpPr>
        <p:spPr>
          <a:xfrm>
            <a:off x="3840155" y="4794669"/>
            <a:ext cx="5383364" cy="4600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kettő különbsége alapján kiszámoljuk a becslés hibáját, amely alapján tanul a modell</a:t>
            </a:r>
          </a:p>
        </p:txBody>
      </p:sp>
      <p:sp>
        <p:nvSpPr>
          <p:cNvPr id="70" name="Szöveg helye 14">
            <a:extLst>
              <a:ext uri="{FF2B5EF4-FFF2-40B4-BE49-F238E27FC236}">
                <a16:creationId xmlns:a16="http://schemas.microsoft.com/office/drawing/2014/main" id="{20AD83D3-B029-46F9-B432-A59D67D4A736}"/>
              </a:ext>
            </a:extLst>
          </p:cNvPr>
          <p:cNvSpPr txBox="1">
            <a:spLocks/>
          </p:cNvSpPr>
          <p:nvPr/>
        </p:nvSpPr>
        <p:spPr>
          <a:xfrm>
            <a:off x="3840155" y="5627433"/>
            <a:ext cx="4931895" cy="4600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Felfedjük a valós értéket</a:t>
            </a:r>
          </a:p>
        </p:txBody>
      </p:sp>
      <p:sp>
        <p:nvSpPr>
          <p:cNvPr id="73" name="Szöveg helye 14">
            <a:extLst>
              <a:ext uri="{FF2B5EF4-FFF2-40B4-BE49-F238E27FC236}">
                <a16:creationId xmlns:a16="http://schemas.microsoft.com/office/drawing/2014/main" id="{2BC5EBCB-4616-4D90-84D8-00EB4F3DE3BA}"/>
              </a:ext>
            </a:extLst>
          </p:cNvPr>
          <p:cNvSpPr txBox="1">
            <a:spLocks/>
          </p:cNvSpPr>
          <p:nvPr/>
        </p:nvSpPr>
        <p:spPr>
          <a:xfrm>
            <a:off x="3840155" y="2041553"/>
            <a:ext cx="4931895" cy="4600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Amint meg van a döntés,</a:t>
            </a:r>
          </a:p>
        </p:txBody>
      </p:sp>
      <p:sp>
        <p:nvSpPr>
          <p:cNvPr id="74" name="Szöveg helye 14">
            <a:extLst>
              <a:ext uri="{FF2B5EF4-FFF2-40B4-BE49-F238E27FC236}">
                <a16:creationId xmlns:a16="http://schemas.microsoft.com/office/drawing/2014/main" id="{AB73E3AD-0F03-4DC7-8B67-EF5801215D02}"/>
              </a:ext>
            </a:extLst>
          </p:cNvPr>
          <p:cNvSpPr txBox="1">
            <a:spLocks/>
          </p:cNvSpPr>
          <p:nvPr/>
        </p:nvSpPr>
        <p:spPr>
          <a:xfrm>
            <a:off x="3840155" y="2958077"/>
            <a:ext cx="5154717" cy="4600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Majd a következő állapotban ismét megismételjük az eljárást</a:t>
            </a:r>
          </a:p>
        </p:txBody>
      </p:sp>
    </p:spTree>
    <p:extLst>
      <p:ext uri="{BB962C8B-B14F-4D97-AF65-F5344CB8AC3E}">
        <p14:creationId xmlns:p14="http://schemas.microsoft.com/office/powerpoint/2010/main" val="375549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fade">
                                      <p:cBhvr>
                                        <p:cTn id="18" dur="500"/>
                                        <p:tgtEl>
                                          <p:spTgt spid="9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6"/>
                                        </p:tgtEl>
                                        <p:attrNameLst>
                                          <p:attrName>style.visibility</p:attrName>
                                        </p:attrNameLst>
                                      </p:cBhvr>
                                      <p:to>
                                        <p:strVal val="visible"/>
                                      </p:to>
                                    </p:set>
                                    <p:animEffect transition="in" filter="fade">
                                      <p:cBhvr>
                                        <p:cTn id="29" dur="500"/>
                                        <p:tgtEl>
                                          <p:spTgt spid="14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20" grpId="0"/>
      <p:bldP spid="28" grpId="0"/>
      <p:bldP spid="29" grpId="0"/>
      <p:bldP spid="91" grpId="0" animBg="1"/>
      <p:bldP spid="146" grpId="0"/>
      <p:bldP spid="68" grpId="0"/>
      <p:bldP spid="70" grpId="0"/>
      <p:bldP spid="73" grpId="0"/>
      <p:bldP spid="7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lyamatábra: Összegzés 25">
            <a:extLst>
              <a:ext uri="{FF2B5EF4-FFF2-40B4-BE49-F238E27FC236}">
                <a16:creationId xmlns:a16="http://schemas.microsoft.com/office/drawing/2014/main" id="{5C80C640-00BA-4FDA-97E6-48E1FE7B2D06}"/>
              </a:ext>
            </a:extLst>
          </p:cNvPr>
          <p:cNvSpPr/>
          <p:nvPr/>
        </p:nvSpPr>
        <p:spPr>
          <a:xfrm>
            <a:off x="3492062" y="292894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9" name="Ábra 28" descr="Idegsejt körvonalas">
            <a:extLst>
              <a:ext uri="{FF2B5EF4-FFF2-40B4-BE49-F238E27FC236}">
                <a16:creationId xmlns:a16="http://schemas.microsoft.com/office/drawing/2014/main" id="{BA5FB539-2A40-467E-A2EF-B2136BB36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93412">
            <a:off x="3621293" y="3008501"/>
            <a:ext cx="831273" cy="831273"/>
          </a:xfrm>
          <a:prstGeom prst="rect">
            <a:avLst/>
          </a:prstGeom>
        </p:spPr>
      </p:pic>
      <p:pic>
        <p:nvPicPr>
          <p:cNvPr id="20" name="Ábra 19" descr="Sziklamászási lehetőség körvonalas">
            <a:extLst>
              <a:ext uri="{FF2B5EF4-FFF2-40B4-BE49-F238E27FC236}">
                <a16:creationId xmlns:a16="http://schemas.microsoft.com/office/drawing/2014/main" id="{F81B0F27-8357-45BB-83D1-D0F1F72761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0463628" y="2960444"/>
            <a:ext cx="567771" cy="567771"/>
          </a:xfrm>
          <a:prstGeom prst="rect">
            <a:avLst/>
          </a:prstGeom>
        </p:spPr>
      </p:pic>
      <p:sp>
        <p:nvSpPr>
          <p:cNvPr id="46" name="Szöveg helye 14">
            <a:extLst>
              <a:ext uri="{FF2B5EF4-FFF2-40B4-BE49-F238E27FC236}">
                <a16:creationId xmlns:a16="http://schemas.microsoft.com/office/drawing/2014/main" id="{8C193169-5BEA-4815-AD3C-B3F390173F76}"/>
              </a:ext>
            </a:extLst>
          </p:cNvPr>
          <p:cNvSpPr txBox="1">
            <a:spLocks/>
          </p:cNvSpPr>
          <p:nvPr/>
        </p:nvSpPr>
        <p:spPr>
          <a:xfrm rot="16200000">
            <a:off x="-811484" y="18601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Agent</a:t>
            </a:r>
            <a:endParaRPr lang="hu-HU" sz="3200" dirty="0">
              <a:solidFill>
                <a:schemeClr val="tx1"/>
              </a:solidFill>
              <a:latin typeface="Georgia" panose="02040502050405020303" pitchFamily="18" charset="0"/>
              <a:cs typeface="Calibri Light" panose="020F0302020204030204" pitchFamily="34" charset="0"/>
            </a:endParaRPr>
          </a:p>
        </p:txBody>
      </p:sp>
      <p:sp>
        <p:nvSpPr>
          <p:cNvPr id="2" name="Folyamatábra: Összegzés 1">
            <a:extLst>
              <a:ext uri="{FF2B5EF4-FFF2-40B4-BE49-F238E27FC236}">
                <a16:creationId xmlns:a16="http://schemas.microsoft.com/office/drawing/2014/main" id="{A5F6C936-89D6-4D8F-BEC7-59065489203E}"/>
              </a:ext>
            </a:extLst>
          </p:cNvPr>
          <p:cNvSpPr/>
          <p:nvPr/>
        </p:nvSpPr>
        <p:spPr>
          <a:xfrm>
            <a:off x="6675641" y="2975147"/>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7" name="Egyenes összekötő nyíllal 16">
            <a:extLst>
              <a:ext uri="{FF2B5EF4-FFF2-40B4-BE49-F238E27FC236}">
                <a16:creationId xmlns:a16="http://schemas.microsoft.com/office/drawing/2014/main" id="{958F8D7E-CF70-4091-BB5A-E6F638863250}"/>
              </a:ext>
            </a:extLst>
          </p:cNvPr>
          <p:cNvCxnSpPr>
            <a:cxnSpLocks/>
            <a:stCxn id="26" idx="6"/>
            <a:endCxn id="25" idx="1"/>
          </p:cNvCxnSpPr>
          <p:nvPr/>
        </p:nvCxnSpPr>
        <p:spPr>
          <a:xfrm>
            <a:off x="4525732" y="3445777"/>
            <a:ext cx="2149909" cy="1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zöveg helye 14">
            <a:extLst>
              <a:ext uri="{FF2B5EF4-FFF2-40B4-BE49-F238E27FC236}">
                <a16:creationId xmlns:a16="http://schemas.microsoft.com/office/drawing/2014/main" id="{9C4CF37B-49B9-4E28-9FB0-592B5AC57620}"/>
              </a:ext>
            </a:extLst>
          </p:cNvPr>
          <p:cNvSpPr txBox="1">
            <a:spLocks/>
          </p:cNvSpPr>
          <p:nvPr/>
        </p:nvSpPr>
        <p:spPr>
          <a:xfrm rot="5400000">
            <a:off x="10128535" y="1860136"/>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Environment</a:t>
            </a:r>
            <a:endParaRPr lang="hu-HU" sz="3200" dirty="0">
              <a:solidFill>
                <a:schemeClr val="tx1"/>
              </a:solidFill>
              <a:latin typeface="Georgia" panose="02040502050405020303" pitchFamily="18" charset="0"/>
              <a:cs typeface="Calibri Light" panose="020F0302020204030204" pitchFamily="34" charset="0"/>
            </a:endParaRPr>
          </a:p>
        </p:txBody>
      </p:sp>
      <p:grpSp>
        <p:nvGrpSpPr>
          <p:cNvPr id="33" name="Csoportba foglalás 32">
            <a:extLst>
              <a:ext uri="{FF2B5EF4-FFF2-40B4-BE49-F238E27FC236}">
                <a16:creationId xmlns:a16="http://schemas.microsoft.com/office/drawing/2014/main" id="{BC1E8863-59A2-4170-B7FF-82CA2BB612B5}"/>
              </a:ext>
            </a:extLst>
          </p:cNvPr>
          <p:cNvGrpSpPr/>
          <p:nvPr/>
        </p:nvGrpSpPr>
        <p:grpSpPr>
          <a:xfrm>
            <a:off x="10462593" y="1636681"/>
            <a:ext cx="1033670" cy="1033670"/>
            <a:chOff x="10621617" y="1967981"/>
            <a:chExt cx="1033670" cy="1033670"/>
          </a:xfrm>
        </p:grpSpPr>
        <p:sp>
          <p:nvSpPr>
            <p:cNvPr id="18" name="Folyamatábra: Összegzés 17">
              <a:extLst>
                <a:ext uri="{FF2B5EF4-FFF2-40B4-BE49-F238E27FC236}">
                  <a16:creationId xmlns:a16="http://schemas.microsoft.com/office/drawing/2014/main" id="{BDDFE8D2-6B7F-4907-A464-F6DC215EBA54}"/>
                </a:ext>
              </a:extLst>
            </p:cNvPr>
            <p:cNvSpPr/>
            <p:nvPr/>
          </p:nvSpPr>
          <p:spPr>
            <a:xfrm>
              <a:off x="10621617" y="1967981"/>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Ábra 9" descr="Lombhullató fa körvonalas">
              <a:extLst>
                <a:ext uri="{FF2B5EF4-FFF2-40B4-BE49-F238E27FC236}">
                  <a16:creationId xmlns:a16="http://schemas.microsoft.com/office/drawing/2014/main" id="{6F3969F5-E7A9-4C08-88F0-F3677A9842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01131" y="2023805"/>
              <a:ext cx="914400" cy="914400"/>
            </a:xfrm>
            <a:prstGeom prst="rect">
              <a:avLst/>
            </a:prstGeom>
          </p:spPr>
        </p:pic>
      </p:grpSp>
      <p:pic>
        <p:nvPicPr>
          <p:cNvPr id="25" name="Ábra 24" descr="Bejárás körvonalas">
            <a:extLst>
              <a:ext uri="{FF2B5EF4-FFF2-40B4-BE49-F238E27FC236}">
                <a16:creationId xmlns:a16="http://schemas.microsoft.com/office/drawing/2014/main" id="{933A44A5-4FCE-4D29-92A8-D2A1A17151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5641" y="3004936"/>
            <a:ext cx="914400" cy="914400"/>
          </a:xfrm>
          <a:prstGeom prst="rect">
            <a:avLst/>
          </a:prstGeom>
        </p:spPr>
      </p:pic>
      <p:sp>
        <p:nvSpPr>
          <p:cNvPr id="39" name="Folyamatábra: Összegzés 38">
            <a:extLst>
              <a:ext uri="{FF2B5EF4-FFF2-40B4-BE49-F238E27FC236}">
                <a16:creationId xmlns:a16="http://schemas.microsoft.com/office/drawing/2014/main" id="{40429B9F-8630-4875-AC6A-D06CB446F8F5}"/>
              </a:ext>
            </a:extLst>
          </p:cNvPr>
          <p:cNvSpPr/>
          <p:nvPr/>
        </p:nvSpPr>
        <p:spPr>
          <a:xfrm>
            <a:off x="5677054" y="48396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1" name="Ábra 30" descr="Kutatás körvonalas">
            <a:extLst>
              <a:ext uri="{FF2B5EF4-FFF2-40B4-BE49-F238E27FC236}">
                <a16:creationId xmlns:a16="http://schemas.microsoft.com/office/drawing/2014/main" id="{E16028F1-0270-416E-A61E-FE7A9D6043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64552" y="576653"/>
            <a:ext cx="914400" cy="914400"/>
          </a:xfrm>
          <a:prstGeom prst="rect">
            <a:avLst/>
          </a:prstGeom>
        </p:spPr>
      </p:pic>
      <p:sp>
        <p:nvSpPr>
          <p:cNvPr id="41" name="Folyamatábra: Összegzés 40">
            <a:extLst>
              <a:ext uri="{FF2B5EF4-FFF2-40B4-BE49-F238E27FC236}">
                <a16:creationId xmlns:a16="http://schemas.microsoft.com/office/drawing/2014/main" id="{D0C8934F-F737-43A9-AC54-E8E7DE3A9ED5}"/>
              </a:ext>
            </a:extLst>
          </p:cNvPr>
          <p:cNvSpPr/>
          <p:nvPr/>
        </p:nvSpPr>
        <p:spPr>
          <a:xfrm>
            <a:off x="742735" y="166600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 name="Ábra 11" descr="Férfi nyomozó egyszínű kitöltéssel">
            <a:extLst>
              <a:ext uri="{FF2B5EF4-FFF2-40B4-BE49-F238E27FC236}">
                <a16:creationId xmlns:a16="http://schemas.microsoft.com/office/drawing/2014/main" id="{0DA00A6C-CE54-47E2-A36B-9AF911BB8E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170" y="1744707"/>
            <a:ext cx="914400" cy="914400"/>
          </a:xfrm>
          <a:prstGeom prst="rect">
            <a:avLst/>
          </a:prstGeom>
        </p:spPr>
      </p:pic>
      <p:sp>
        <p:nvSpPr>
          <p:cNvPr id="42" name="Szöveg helye 14">
            <a:extLst>
              <a:ext uri="{FF2B5EF4-FFF2-40B4-BE49-F238E27FC236}">
                <a16:creationId xmlns:a16="http://schemas.microsoft.com/office/drawing/2014/main" id="{4119500B-15A4-41E6-AC5F-70EADBBCB228}"/>
              </a:ext>
            </a:extLst>
          </p:cNvPr>
          <p:cNvSpPr txBox="1">
            <a:spLocks/>
          </p:cNvSpPr>
          <p:nvPr/>
        </p:nvSpPr>
        <p:spPr>
          <a:xfrm>
            <a:off x="6089225" y="3651284"/>
            <a:ext cx="2014331" cy="48995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a:solidFill>
                  <a:schemeClr val="tx1"/>
                </a:solidFill>
                <a:latin typeface="Georgia" panose="02040502050405020303" pitchFamily="18" charset="0"/>
                <a:cs typeface="Arial" panose="020B0604020202020204" pitchFamily="34" charset="0"/>
              </a:rPr>
              <a:t>Action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3" name="Szöveg helye 14">
            <a:extLst>
              <a:ext uri="{FF2B5EF4-FFF2-40B4-BE49-F238E27FC236}">
                <a16:creationId xmlns:a16="http://schemas.microsoft.com/office/drawing/2014/main" id="{2EFF2FE4-80DA-4DA5-B4C6-9BD68A7E9F09}"/>
              </a:ext>
            </a:extLst>
          </p:cNvPr>
          <p:cNvSpPr txBox="1">
            <a:spLocks/>
          </p:cNvSpPr>
          <p:nvPr/>
        </p:nvSpPr>
        <p:spPr>
          <a:xfrm>
            <a:off x="4802034" y="1506615"/>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err="1">
                <a:solidFill>
                  <a:schemeClr val="tx1"/>
                </a:solidFill>
                <a:latin typeface="Georgia" panose="02040502050405020303" pitchFamily="18" charset="0"/>
                <a:cs typeface="Arial" panose="020B0604020202020204" pitchFamily="34" charset="0"/>
              </a:rPr>
              <a:t>State</a:t>
            </a:r>
            <a:r>
              <a:rPr lang="hu-HU" sz="1800" dirty="0">
                <a:solidFill>
                  <a:schemeClr val="tx1"/>
                </a:solidFill>
                <a:latin typeface="Georgia" panose="02040502050405020303" pitchFamily="18" charset="0"/>
                <a:cs typeface="Arial" panose="020B0604020202020204" pitchFamily="34" charset="0"/>
              </a:rPr>
              <a:t> </a:t>
            </a:r>
            <a:r>
              <a:rPr lang="hu-HU" sz="1800" dirty="0" err="1">
                <a:solidFill>
                  <a:schemeClr val="tx1"/>
                </a:solidFill>
                <a:latin typeface="Georgia" panose="02040502050405020303" pitchFamily="18" charset="0"/>
                <a:cs typeface="Arial" panose="020B0604020202020204" pitchFamily="34" charset="0"/>
              </a:rPr>
              <a:t>changes</a:t>
            </a:r>
            <a:r>
              <a:rPr lang="hu-HU" sz="1800" dirty="0">
                <a:solidFill>
                  <a:schemeClr val="tx1"/>
                </a:solidFill>
                <a:latin typeface="Georgia" panose="02040502050405020303" pitchFamily="18" charset="0"/>
                <a:cs typeface="Arial" panose="020B0604020202020204" pitchFamily="34" charset="0"/>
              </a:rPr>
              <a:t>: </a:t>
            </a:r>
            <a:r>
              <a:rPr lang="hu-HU" sz="1800" i="1" dirty="0">
                <a:solidFill>
                  <a:schemeClr val="tx1"/>
                </a:solidFill>
                <a:latin typeface="Georgia" panose="02040502050405020303" pitchFamily="18" charset="0"/>
                <a:cs typeface="Arial" panose="020B0604020202020204" pitchFamily="34" charset="0"/>
              </a:rPr>
              <a:t>St+</a:t>
            </a:r>
            <a:r>
              <a:rPr lang="hu-HU" sz="1800" dirty="0">
                <a:solidFill>
                  <a:schemeClr val="tx1"/>
                </a:solidFill>
                <a:latin typeface="Georgia" panose="02040502050405020303" pitchFamily="18" charset="0"/>
                <a:cs typeface="Arial" panose="020B0604020202020204" pitchFamily="34" charset="0"/>
              </a:rPr>
              <a:t>1</a:t>
            </a:r>
            <a:endParaRPr lang="hu-HU" sz="1800" dirty="0">
              <a:solidFill>
                <a:schemeClr val="tx1"/>
              </a:solidFill>
              <a:latin typeface="Georgia" panose="02040502050405020303" pitchFamily="18" charset="0"/>
              <a:cs typeface="Calibri Light" panose="020F0302020204030204" pitchFamily="34" charset="0"/>
            </a:endParaRPr>
          </a:p>
        </p:txBody>
      </p:sp>
      <p:sp>
        <p:nvSpPr>
          <p:cNvPr id="44" name="Szöveg helye 14">
            <a:extLst>
              <a:ext uri="{FF2B5EF4-FFF2-40B4-BE49-F238E27FC236}">
                <a16:creationId xmlns:a16="http://schemas.microsoft.com/office/drawing/2014/main" id="{B720B021-7988-488D-B794-18D67F1703EF}"/>
              </a:ext>
            </a:extLst>
          </p:cNvPr>
          <p:cNvSpPr txBox="1">
            <a:spLocks/>
          </p:cNvSpPr>
          <p:nvPr/>
        </p:nvSpPr>
        <p:spPr>
          <a:xfrm>
            <a:off x="4829897" y="477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Observation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5" name="Szöveg helye 14">
            <a:extLst>
              <a:ext uri="{FF2B5EF4-FFF2-40B4-BE49-F238E27FC236}">
                <a16:creationId xmlns:a16="http://schemas.microsoft.com/office/drawing/2014/main" id="{4130044C-F066-4A66-8452-ADFCC207AC52}"/>
              </a:ext>
            </a:extLst>
          </p:cNvPr>
          <p:cNvSpPr txBox="1">
            <a:spLocks/>
          </p:cNvSpPr>
          <p:nvPr/>
        </p:nvSpPr>
        <p:spPr>
          <a:xfrm>
            <a:off x="5709736" y="4123587"/>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a:solidFill>
                  <a:schemeClr val="tx1"/>
                </a:solidFill>
                <a:latin typeface="Georgia" panose="02040502050405020303" pitchFamily="18" charset="0"/>
                <a:cs typeface="Arial" panose="020B0604020202020204" pitchFamily="34" charset="0"/>
              </a:rPr>
              <a:t>Action: </a:t>
            </a:r>
            <a:r>
              <a:rPr lang="hu-HU" sz="1800" i="1" dirty="0" err="1">
                <a:solidFill>
                  <a:schemeClr val="tx1"/>
                </a:solidFill>
                <a:latin typeface="Georgia" panose="02040502050405020303" pitchFamily="18" charset="0"/>
                <a:cs typeface="Arial" panose="020B0604020202020204" pitchFamily="34" charset="0"/>
              </a:rPr>
              <a:t>at</a:t>
            </a:r>
            <a:endParaRPr lang="hu-HU" sz="1800" dirty="0">
              <a:solidFill>
                <a:schemeClr val="tx1"/>
              </a:solidFill>
              <a:latin typeface="Georgia" panose="02040502050405020303" pitchFamily="18" charset="0"/>
              <a:cs typeface="Calibri Light" panose="020F0302020204030204" pitchFamily="34" charset="0"/>
            </a:endParaRPr>
          </a:p>
        </p:txBody>
      </p:sp>
      <p:sp>
        <p:nvSpPr>
          <p:cNvPr id="47" name="Szöveg helye 14">
            <a:extLst>
              <a:ext uri="{FF2B5EF4-FFF2-40B4-BE49-F238E27FC236}">
                <a16:creationId xmlns:a16="http://schemas.microsoft.com/office/drawing/2014/main" id="{2B7E2ACC-57F6-4E1F-8744-AEEEC56F344A}"/>
              </a:ext>
            </a:extLst>
          </p:cNvPr>
          <p:cNvSpPr txBox="1">
            <a:spLocks/>
          </p:cNvSpPr>
          <p:nvPr/>
        </p:nvSpPr>
        <p:spPr>
          <a:xfrm>
            <a:off x="3210324" y="2062447"/>
            <a:ext cx="5967129"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b="1"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a </a:t>
            </a:r>
            <a:r>
              <a:rPr lang="hu-HU" sz="2000" dirty="0" err="1">
                <a:solidFill>
                  <a:schemeClr val="tx1"/>
                </a:solidFill>
                <a:latin typeface="Georgia" panose="02040502050405020303" pitchFamily="18" charset="0"/>
                <a:cs typeface="Arial" panose="020B0604020202020204" pitchFamily="34" charset="0"/>
              </a:rPr>
              <a:t>situation</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which</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the</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agent</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perceives</a:t>
            </a:r>
            <a:endParaRPr lang="hu-HU" sz="2000" dirty="0">
              <a:solidFill>
                <a:schemeClr val="tx1"/>
              </a:solidFill>
              <a:latin typeface="Georgia" panose="02040502050405020303" pitchFamily="18" charset="0"/>
              <a:cs typeface="Calibri Light" panose="020F0302020204030204" pitchFamily="34" charset="0"/>
            </a:endParaRPr>
          </a:p>
        </p:txBody>
      </p:sp>
      <p:cxnSp>
        <p:nvCxnSpPr>
          <p:cNvPr id="48" name="Összekötő: szögletes 47">
            <a:extLst>
              <a:ext uri="{FF2B5EF4-FFF2-40B4-BE49-F238E27FC236}">
                <a16:creationId xmlns:a16="http://schemas.microsoft.com/office/drawing/2014/main" id="{8347D902-F0A7-43E4-821C-F0B9DDDF6E3E}"/>
              </a:ext>
            </a:extLst>
          </p:cNvPr>
          <p:cNvCxnSpPr>
            <a:cxnSpLocks/>
            <a:stCxn id="2" idx="6"/>
            <a:endCxn id="18" idx="4"/>
          </p:cNvCxnSpPr>
          <p:nvPr/>
        </p:nvCxnSpPr>
        <p:spPr>
          <a:xfrm flipV="1">
            <a:off x="7709311" y="2670351"/>
            <a:ext cx="3270117" cy="82163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Összekötő: szögletes 50">
            <a:extLst>
              <a:ext uri="{FF2B5EF4-FFF2-40B4-BE49-F238E27FC236}">
                <a16:creationId xmlns:a16="http://schemas.microsoft.com/office/drawing/2014/main" id="{5C51DCFD-ED93-441B-BA8C-5E874661FA1C}"/>
              </a:ext>
            </a:extLst>
          </p:cNvPr>
          <p:cNvCxnSpPr>
            <a:cxnSpLocks/>
            <a:stCxn id="18" idx="0"/>
            <a:endCxn id="39" idx="6"/>
          </p:cNvCxnSpPr>
          <p:nvPr/>
        </p:nvCxnSpPr>
        <p:spPr>
          <a:xfrm rot="16200000" flipV="1">
            <a:off x="8527136" y="-815611"/>
            <a:ext cx="635880" cy="4268704"/>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Összekötő: szögletes 53">
            <a:extLst>
              <a:ext uri="{FF2B5EF4-FFF2-40B4-BE49-F238E27FC236}">
                <a16:creationId xmlns:a16="http://schemas.microsoft.com/office/drawing/2014/main" id="{F7B73393-5D7B-47B4-BB55-3F6E963B58AD}"/>
              </a:ext>
            </a:extLst>
          </p:cNvPr>
          <p:cNvCxnSpPr>
            <a:cxnSpLocks/>
            <a:stCxn id="39" idx="2"/>
            <a:endCxn id="41" idx="0"/>
          </p:cNvCxnSpPr>
          <p:nvPr/>
        </p:nvCxnSpPr>
        <p:spPr>
          <a:xfrm rot="10800000" flipV="1">
            <a:off x="1259570" y="1000800"/>
            <a:ext cx="4417484" cy="66520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Összekötő: szögletes 56">
            <a:extLst>
              <a:ext uri="{FF2B5EF4-FFF2-40B4-BE49-F238E27FC236}">
                <a16:creationId xmlns:a16="http://schemas.microsoft.com/office/drawing/2014/main" id="{880B9CD7-3A43-48C0-A68E-F164070E0F93}"/>
              </a:ext>
            </a:extLst>
          </p:cNvPr>
          <p:cNvCxnSpPr>
            <a:cxnSpLocks/>
            <a:stCxn id="41" idx="4"/>
            <a:endCxn id="26" idx="2"/>
          </p:cNvCxnSpPr>
          <p:nvPr/>
        </p:nvCxnSpPr>
        <p:spPr>
          <a:xfrm rot="16200000" flipH="1">
            <a:off x="2002764" y="1956478"/>
            <a:ext cx="746105" cy="2232492"/>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Szöveg helye 14">
            <a:extLst>
              <a:ext uri="{FF2B5EF4-FFF2-40B4-BE49-F238E27FC236}">
                <a16:creationId xmlns:a16="http://schemas.microsoft.com/office/drawing/2014/main" id="{81ED738C-D992-4844-BBBA-3EEF1A0B1C7C}"/>
              </a:ext>
            </a:extLst>
          </p:cNvPr>
          <p:cNvSpPr txBox="1">
            <a:spLocks/>
          </p:cNvSpPr>
          <p:nvPr/>
        </p:nvSpPr>
        <p:spPr>
          <a:xfrm>
            <a:off x="847093" y="4873722"/>
            <a:ext cx="10497815" cy="157023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És azt akarjuk leírni (modellezni, becsülni) hogy,</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Egy </a:t>
            </a:r>
            <a:r>
              <a:rPr lang="hu-HU" sz="2000"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Action milyen </a:t>
            </a:r>
            <a:r>
              <a:rPr lang="hu-HU" sz="2000"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t+1 állapotba visz</a:t>
            </a:r>
            <a:br>
              <a:rPr lang="hu-HU" sz="20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egy</a:t>
            </a:r>
            <a:br>
              <a:rPr lang="hu-HU" sz="20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függvény segítségével, f(S,A) -&gt; S</a:t>
            </a:r>
            <a:r>
              <a:rPr lang="hu-HU" sz="2000" i="1" dirty="0">
                <a:solidFill>
                  <a:schemeClr val="tx1"/>
                </a:solidFill>
                <a:latin typeface="Georgia" panose="02040502050405020303" pitchFamily="18" charset="0"/>
                <a:cs typeface="Arial" panose="020B0604020202020204" pitchFamily="34" charset="0"/>
              </a:rPr>
              <a:t>t</a:t>
            </a:r>
            <a:r>
              <a:rPr lang="hu-HU" sz="2000" dirty="0">
                <a:solidFill>
                  <a:schemeClr val="tx1"/>
                </a:solidFill>
                <a:latin typeface="Georgia" panose="02040502050405020303" pitchFamily="18" charset="0"/>
                <a:cs typeface="Arial" panose="020B0604020202020204" pitchFamily="34" charset="0"/>
              </a:rPr>
              <a:t>+1</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41456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Self-Supervised</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learning</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Milyen lépéseken keresztül tanítom a neurális hálót.</a:t>
            </a:r>
          </a:p>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D1B1958C-A306-4495-9034-93605B1438D7}"/>
              </a:ext>
            </a:extLst>
          </p:cNvPr>
          <p:cNvSpPr txBox="1">
            <a:spLocks/>
          </p:cNvSpPr>
          <p:nvPr/>
        </p:nvSpPr>
        <p:spPr>
          <a:xfrm>
            <a:off x="355719" y="3012029"/>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S</a:t>
            </a:r>
            <a:r>
              <a:rPr lang="hu-HU" sz="1400" i="1" dirty="0" err="1">
                <a:solidFill>
                  <a:schemeClr val="tx1"/>
                </a:solidFill>
                <a:latin typeface="Times New Roman" panose="02020603050405020304" pitchFamily="18" charset="0"/>
                <a:cs typeface="Times New Roman" panose="02020603050405020304" pitchFamily="18" charset="0"/>
              </a:rPr>
              <a:t>t</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7" name="Szöveg helye 14">
            <a:extLst>
              <a:ext uri="{FF2B5EF4-FFF2-40B4-BE49-F238E27FC236}">
                <a16:creationId xmlns:a16="http://schemas.microsoft.com/office/drawing/2014/main" id="{B94EAFF9-B3B1-4B8E-BD48-AB94922417DB}"/>
              </a:ext>
            </a:extLst>
          </p:cNvPr>
          <p:cNvSpPr txBox="1">
            <a:spLocks/>
          </p:cNvSpPr>
          <p:nvPr/>
        </p:nvSpPr>
        <p:spPr>
          <a:xfrm>
            <a:off x="1323130" y="3012029"/>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h</a:t>
            </a:r>
            <a:r>
              <a:rPr lang="hu-HU" sz="1400" i="1" dirty="0" err="1">
                <a:solidFill>
                  <a:schemeClr val="tx1"/>
                </a:solidFill>
                <a:latin typeface="Times New Roman" panose="02020603050405020304" pitchFamily="18" charset="0"/>
                <a:cs typeface="Times New Roman" panose="02020603050405020304" pitchFamily="18" charset="0"/>
              </a:rPr>
              <a:t>t</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8" name="Szöveg helye 14">
            <a:extLst>
              <a:ext uri="{FF2B5EF4-FFF2-40B4-BE49-F238E27FC236}">
                <a16:creationId xmlns:a16="http://schemas.microsoft.com/office/drawing/2014/main" id="{BFE80BA3-F7F1-42EF-B39C-CA070909A881}"/>
              </a:ext>
            </a:extLst>
          </p:cNvPr>
          <p:cNvSpPr txBox="1">
            <a:spLocks/>
          </p:cNvSpPr>
          <p:nvPr/>
        </p:nvSpPr>
        <p:spPr>
          <a:xfrm>
            <a:off x="2447472" y="3012029"/>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h</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+1</a:t>
            </a:r>
          </a:p>
        </p:txBody>
      </p:sp>
      <p:sp>
        <p:nvSpPr>
          <p:cNvPr id="11" name="Szöveg helye 14">
            <a:extLst>
              <a:ext uri="{FF2B5EF4-FFF2-40B4-BE49-F238E27FC236}">
                <a16:creationId xmlns:a16="http://schemas.microsoft.com/office/drawing/2014/main" id="{9C8F9C8E-E1C5-4899-96CD-58B4F9C5BC83}"/>
              </a:ext>
            </a:extLst>
          </p:cNvPr>
          <p:cNvSpPr txBox="1">
            <a:spLocks/>
          </p:cNvSpPr>
          <p:nvPr/>
        </p:nvSpPr>
        <p:spPr>
          <a:xfrm>
            <a:off x="3653419" y="3012029"/>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h</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+2</a:t>
            </a:r>
          </a:p>
        </p:txBody>
      </p:sp>
      <p:sp>
        <p:nvSpPr>
          <p:cNvPr id="12" name="Szöveg helye 14">
            <a:extLst>
              <a:ext uri="{FF2B5EF4-FFF2-40B4-BE49-F238E27FC236}">
                <a16:creationId xmlns:a16="http://schemas.microsoft.com/office/drawing/2014/main" id="{35793B65-4041-4AC5-9293-7DBC47681550}"/>
              </a:ext>
            </a:extLst>
          </p:cNvPr>
          <p:cNvSpPr txBox="1">
            <a:spLocks/>
          </p:cNvSpPr>
          <p:nvPr/>
        </p:nvSpPr>
        <p:spPr>
          <a:xfrm>
            <a:off x="5766095" y="3012029"/>
            <a:ext cx="753979"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h</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+H-2</a:t>
            </a:r>
          </a:p>
        </p:txBody>
      </p:sp>
      <p:sp>
        <p:nvSpPr>
          <p:cNvPr id="13" name="Szöveg helye 14">
            <a:extLst>
              <a:ext uri="{FF2B5EF4-FFF2-40B4-BE49-F238E27FC236}">
                <a16:creationId xmlns:a16="http://schemas.microsoft.com/office/drawing/2014/main" id="{0FB08794-F843-4E80-93E8-E3CB8A018647}"/>
              </a:ext>
            </a:extLst>
          </p:cNvPr>
          <p:cNvSpPr txBox="1">
            <a:spLocks/>
          </p:cNvSpPr>
          <p:nvPr/>
        </p:nvSpPr>
        <p:spPr>
          <a:xfrm>
            <a:off x="7087126" y="3012029"/>
            <a:ext cx="753979"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h</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+H-1</a:t>
            </a:r>
          </a:p>
        </p:txBody>
      </p:sp>
      <p:sp>
        <p:nvSpPr>
          <p:cNvPr id="14" name="Szöveg helye 14">
            <a:extLst>
              <a:ext uri="{FF2B5EF4-FFF2-40B4-BE49-F238E27FC236}">
                <a16:creationId xmlns:a16="http://schemas.microsoft.com/office/drawing/2014/main" id="{AFEBDE33-1B41-4808-9B6F-B9859BC40B66}"/>
              </a:ext>
            </a:extLst>
          </p:cNvPr>
          <p:cNvSpPr txBox="1">
            <a:spLocks/>
          </p:cNvSpPr>
          <p:nvPr/>
        </p:nvSpPr>
        <p:spPr>
          <a:xfrm>
            <a:off x="1323130" y="1974573"/>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a</a:t>
            </a:r>
            <a:r>
              <a:rPr lang="hu-HU" sz="1400" i="1" dirty="0" err="1">
                <a:solidFill>
                  <a:schemeClr val="tx1"/>
                </a:solidFill>
                <a:latin typeface="Times New Roman" panose="02020603050405020304" pitchFamily="18" charset="0"/>
                <a:cs typeface="Times New Roman" panose="02020603050405020304" pitchFamily="18" charset="0"/>
              </a:rPr>
              <a:t>t</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15" name="Szöveg helye 14">
            <a:extLst>
              <a:ext uri="{FF2B5EF4-FFF2-40B4-BE49-F238E27FC236}">
                <a16:creationId xmlns:a16="http://schemas.microsoft.com/office/drawing/2014/main" id="{5CE55189-CA95-4B9C-9BEC-DB7E487CC08A}"/>
              </a:ext>
            </a:extLst>
          </p:cNvPr>
          <p:cNvSpPr txBox="1">
            <a:spLocks/>
          </p:cNvSpPr>
          <p:nvPr/>
        </p:nvSpPr>
        <p:spPr>
          <a:xfrm>
            <a:off x="2447472" y="1974573"/>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a</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+1</a:t>
            </a:r>
          </a:p>
        </p:txBody>
      </p:sp>
      <p:sp>
        <p:nvSpPr>
          <p:cNvPr id="16" name="Szöveg helye 14">
            <a:extLst>
              <a:ext uri="{FF2B5EF4-FFF2-40B4-BE49-F238E27FC236}">
                <a16:creationId xmlns:a16="http://schemas.microsoft.com/office/drawing/2014/main" id="{B112DC70-E470-4A5E-9546-276151F98615}"/>
              </a:ext>
            </a:extLst>
          </p:cNvPr>
          <p:cNvSpPr txBox="1">
            <a:spLocks/>
          </p:cNvSpPr>
          <p:nvPr/>
        </p:nvSpPr>
        <p:spPr>
          <a:xfrm>
            <a:off x="3653419" y="1974573"/>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a</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+2</a:t>
            </a:r>
          </a:p>
        </p:txBody>
      </p:sp>
      <p:sp>
        <p:nvSpPr>
          <p:cNvPr id="17" name="Szöveg helye 14">
            <a:extLst>
              <a:ext uri="{FF2B5EF4-FFF2-40B4-BE49-F238E27FC236}">
                <a16:creationId xmlns:a16="http://schemas.microsoft.com/office/drawing/2014/main" id="{FF4E2D7D-1B4B-4216-BBC1-D208227396B0}"/>
              </a:ext>
            </a:extLst>
          </p:cNvPr>
          <p:cNvSpPr txBox="1">
            <a:spLocks/>
          </p:cNvSpPr>
          <p:nvPr/>
        </p:nvSpPr>
        <p:spPr>
          <a:xfrm>
            <a:off x="5766095" y="1974573"/>
            <a:ext cx="753979"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a</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+H-2</a:t>
            </a:r>
          </a:p>
        </p:txBody>
      </p:sp>
      <p:sp>
        <p:nvSpPr>
          <p:cNvPr id="18" name="Szöveg helye 14">
            <a:extLst>
              <a:ext uri="{FF2B5EF4-FFF2-40B4-BE49-F238E27FC236}">
                <a16:creationId xmlns:a16="http://schemas.microsoft.com/office/drawing/2014/main" id="{386BA4F5-BD60-40B2-8EE8-F0799118D05B}"/>
              </a:ext>
            </a:extLst>
          </p:cNvPr>
          <p:cNvSpPr txBox="1">
            <a:spLocks/>
          </p:cNvSpPr>
          <p:nvPr/>
        </p:nvSpPr>
        <p:spPr>
          <a:xfrm>
            <a:off x="7087126" y="1974573"/>
            <a:ext cx="753979"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a</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+H-1</a:t>
            </a:r>
          </a:p>
        </p:txBody>
      </p:sp>
      <p:sp>
        <p:nvSpPr>
          <p:cNvPr id="19" name="Szöveg helye 14">
            <a:extLst>
              <a:ext uri="{FF2B5EF4-FFF2-40B4-BE49-F238E27FC236}">
                <a16:creationId xmlns:a16="http://schemas.microsoft.com/office/drawing/2014/main" id="{573D54AF-6588-4738-AF21-AFFB0AD6AB73}"/>
              </a:ext>
            </a:extLst>
          </p:cNvPr>
          <p:cNvSpPr txBox="1">
            <a:spLocks/>
          </p:cNvSpPr>
          <p:nvPr/>
        </p:nvSpPr>
        <p:spPr>
          <a:xfrm>
            <a:off x="1323130" y="4078346"/>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rgbClr val="2E2E30"/>
                </a:solidFill>
                <a:latin typeface="ProximaNovaRegular"/>
              </a:rPr>
              <a:t>ȳ</a:t>
            </a:r>
            <a:r>
              <a:rPr lang="hu-HU" sz="1400" i="1" dirty="0">
                <a:solidFill>
                  <a:schemeClr val="tx1"/>
                </a:solidFill>
                <a:latin typeface="Times New Roman" panose="02020603050405020304" pitchFamily="18" charset="0"/>
                <a:cs typeface="Times New Roman" panose="02020603050405020304" pitchFamily="18" charset="0"/>
              </a:rPr>
              <a:t>t</a:t>
            </a:r>
          </a:p>
        </p:txBody>
      </p:sp>
      <p:sp>
        <p:nvSpPr>
          <p:cNvPr id="20" name="Szöveg helye 14">
            <a:extLst>
              <a:ext uri="{FF2B5EF4-FFF2-40B4-BE49-F238E27FC236}">
                <a16:creationId xmlns:a16="http://schemas.microsoft.com/office/drawing/2014/main" id="{A6A19E1B-C305-427D-8645-8D9764F04609}"/>
              </a:ext>
            </a:extLst>
          </p:cNvPr>
          <p:cNvSpPr txBox="1">
            <a:spLocks/>
          </p:cNvSpPr>
          <p:nvPr/>
        </p:nvSpPr>
        <p:spPr>
          <a:xfrm>
            <a:off x="2447472" y="4078346"/>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rgbClr val="2E2E30"/>
                </a:solidFill>
                <a:latin typeface="ProximaNovaRegular"/>
              </a:rPr>
              <a:t>ȳ</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+1</a:t>
            </a:r>
          </a:p>
        </p:txBody>
      </p:sp>
      <p:sp>
        <p:nvSpPr>
          <p:cNvPr id="21" name="Szöveg helye 14">
            <a:extLst>
              <a:ext uri="{FF2B5EF4-FFF2-40B4-BE49-F238E27FC236}">
                <a16:creationId xmlns:a16="http://schemas.microsoft.com/office/drawing/2014/main" id="{275F2BB2-203C-4A1C-9337-10B9F3D81BF4}"/>
              </a:ext>
            </a:extLst>
          </p:cNvPr>
          <p:cNvSpPr txBox="1">
            <a:spLocks/>
          </p:cNvSpPr>
          <p:nvPr/>
        </p:nvSpPr>
        <p:spPr>
          <a:xfrm>
            <a:off x="3653419" y="4078346"/>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rgbClr val="2E2E30"/>
                </a:solidFill>
                <a:latin typeface="ProximaNovaRegular"/>
              </a:rPr>
              <a:t>ȳ</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+2</a:t>
            </a:r>
          </a:p>
        </p:txBody>
      </p:sp>
      <p:sp>
        <p:nvSpPr>
          <p:cNvPr id="22" name="Szöveg helye 14">
            <a:extLst>
              <a:ext uri="{FF2B5EF4-FFF2-40B4-BE49-F238E27FC236}">
                <a16:creationId xmlns:a16="http://schemas.microsoft.com/office/drawing/2014/main" id="{B9060694-306C-4812-88E5-0DF626C88D1A}"/>
              </a:ext>
            </a:extLst>
          </p:cNvPr>
          <p:cNvSpPr txBox="1">
            <a:spLocks/>
          </p:cNvSpPr>
          <p:nvPr/>
        </p:nvSpPr>
        <p:spPr>
          <a:xfrm>
            <a:off x="5766095" y="4078346"/>
            <a:ext cx="753979"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rgbClr val="2E2E30"/>
                </a:solidFill>
                <a:latin typeface="ProximaNovaRegular"/>
              </a:rPr>
              <a:t>ȳ</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+H-2</a:t>
            </a:r>
          </a:p>
        </p:txBody>
      </p:sp>
      <p:sp>
        <p:nvSpPr>
          <p:cNvPr id="23" name="Szöveg helye 14">
            <a:extLst>
              <a:ext uri="{FF2B5EF4-FFF2-40B4-BE49-F238E27FC236}">
                <a16:creationId xmlns:a16="http://schemas.microsoft.com/office/drawing/2014/main" id="{CFFEA465-C36D-4F58-A09B-269523ADB76B}"/>
              </a:ext>
            </a:extLst>
          </p:cNvPr>
          <p:cNvSpPr txBox="1">
            <a:spLocks/>
          </p:cNvSpPr>
          <p:nvPr/>
        </p:nvSpPr>
        <p:spPr>
          <a:xfrm>
            <a:off x="7087126" y="4078346"/>
            <a:ext cx="753979"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rgbClr val="2E2E30"/>
                </a:solidFill>
                <a:latin typeface="ProximaNovaRegular"/>
              </a:rPr>
              <a:t>ȳ</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+H-1</a:t>
            </a:r>
          </a:p>
        </p:txBody>
      </p:sp>
      <p:sp>
        <p:nvSpPr>
          <p:cNvPr id="24" name="Szöveg helye 14">
            <a:extLst>
              <a:ext uri="{FF2B5EF4-FFF2-40B4-BE49-F238E27FC236}">
                <a16:creationId xmlns:a16="http://schemas.microsoft.com/office/drawing/2014/main" id="{92D7DBCA-4461-474C-98CE-6A3D9A215190}"/>
              </a:ext>
            </a:extLst>
          </p:cNvPr>
          <p:cNvSpPr txBox="1">
            <a:spLocks/>
          </p:cNvSpPr>
          <p:nvPr/>
        </p:nvSpPr>
        <p:spPr>
          <a:xfrm>
            <a:off x="9756734" y="3012029"/>
            <a:ext cx="20889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S</a:t>
            </a:r>
            <a:r>
              <a:rPr lang="hu-HU" sz="1400" i="1" dirty="0" err="1">
                <a:solidFill>
                  <a:schemeClr val="tx1"/>
                </a:solidFill>
                <a:latin typeface="Times New Roman" panose="02020603050405020304" pitchFamily="18" charset="0"/>
                <a:cs typeface="Times New Roman" panose="02020603050405020304" pitchFamily="18" charset="0"/>
              </a:rPr>
              <a:t>t</a:t>
            </a:r>
            <a:r>
              <a:rPr lang="hu-HU" sz="1400" i="1" dirty="0">
                <a:solidFill>
                  <a:schemeClr val="tx1"/>
                </a:solidFill>
                <a:latin typeface="Times New Roman" panose="02020603050405020304" pitchFamily="18" charset="0"/>
                <a:cs typeface="Times New Roman" panose="02020603050405020304" pitchFamily="18" charset="0"/>
              </a:rPr>
              <a:t> = The </a:t>
            </a:r>
            <a:r>
              <a:rPr lang="hu-HU" sz="1400" i="1" dirty="0" err="1">
                <a:solidFill>
                  <a:schemeClr val="tx1"/>
                </a:solidFill>
                <a:latin typeface="Times New Roman" panose="02020603050405020304" pitchFamily="18" charset="0"/>
                <a:cs typeface="Times New Roman" panose="02020603050405020304" pitchFamily="18" charset="0"/>
              </a:rPr>
              <a:t>current</a:t>
            </a:r>
            <a:r>
              <a:rPr lang="hu-HU" sz="1400" i="1" dirty="0">
                <a:solidFill>
                  <a:schemeClr val="tx1"/>
                </a:solidFill>
                <a:latin typeface="Times New Roman" panose="02020603050405020304" pitchFamily="18" charset="0"/>
                <a:cs typeface="Times New Roman" panose="02020603050405020304" pitchFamily="18" charset="0"/>
              </a:rPr>
              <a:t> </a:t>
            </a:r>
            <a:r>
              <a:rPr lang="hu-HU" sz="1400" i="1" dirty="0" err="1">
                <a:solidFill>
                  <a:schemeClr val="tx1"/>
                </a:solidFill>
                <a:latin typeface="Times New Roman" panose="02020603050405020304" pitchFamily="18" charset="0"/>
                <a:cs typeface="Times New Roman" panose="02020603050405020304" pitchFamily="18" charset="0"/>
              </a:rPr>
              <a:t>state</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26" name="Szöveg helye 14">
            <a:extLst>
              <a:ext uri="{FF2B5EF4-FFF2-40B4-BE49-F238E27FC236}">
                <a16:creationId xmlns:a16="http://schemas.microsoft.com/office/drawing/2014/main" id="{F0531D58-A9F3-4CB0-A83E-EB63A1E2D8FD}"/>
              </a:ext>
            </a:extLst>
          </p:cNvPr>
          <p:cNvSpPr txBox="1">
            <a:spLocks/>
          </p:cNvSpPr>
          <p:nvPr/>
        </p:nvSpPr>
        <p:spPr>
          <a:xfrm>
            <a:off x="9756734" y="1974573"/>
            <a:ext cx="2152085"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chemeClr val="tx1"/>
                </a:solidFill>
                <a:latin typeface="Times New Roman" panose="02020603050405020304" pitchFamily="18" charset="0"/>
                <a:cs typeface="Times New Roman" panose="02020603050405020304" pitchFamily="18" charset="0"/>
              </a:rPr>
              <a:t>A</a:t>
            </a:r>
            <a:r>
              <a:rPr lang="hu-HU" sz="1400" i="1" dirty="0" err="1">
                <a:solidFill>
                  <a:schemeClr val="tx1"/>
                </a:solidFill>
                <a:latin typeface="Times New Roman" panose="02020603050405020304" pitchFamily="18" charset="0"/>
                <a:cs typeface="Times New Roman" panose="02020603050405020304" pitchFamily="18" charset="0"/>
              </a:rPr>
              <a:t>t</a:t>
            </a:r>
            <a:r>
              <a:rPr lang="hu-HU" sz="1400" i="1" dirty="0">
                <a:solidFill>
                  <a:schemeClr val="tx1"/>
                </a:solidFill>
                <a:latin typeface="Times New Roman" panose="02020603050405020304" pitchFamily="18" charset="0"/>
                <a:cs typeface="Times New Roman" panose="02020603050405020304" pitchFamily="18" charset="0"/>
              </a:rPr>
              <a:t> = The </a:t>
            </a:r>
            <a:r>
              <a:rPr lang="hu-HU" sz="1400" i="1" dirty="0" err="1">
                <a:solidFill>
                  <a:schemeClr val="tx1"/>
                </a:solidFill>
                <a:latin typeface="Times New Roman" panose="02020603050405020304" pitchFamily="18" charset="0"/>
                <a:cs typeface="Times New Roman" panose="02020603050405020304" pitchFamily="18" charset="0"/>
              </a:rPr>
              <a:t>current</a:t>
            </a:r>
            <a:r>
              <a:rPr lang="hu-HU" sz="1400" i="1" dirty="0">
                <a:solidFill>
                  <a:schemeClr val="tx1"/>
                </a:solidFill>
                <a:latin typeface="Times New Roman" panose="02020603050405020304" pitchFamily="18" charset="0"/>
                <a:cs typeface="Times New Roman" panose="02020603050405020304" pitchFamily="18" charset="0"/>
              </a:rPr>
              <a:t> </a:t>
            </a:r>
            <a:r>
              <a:rPr lang="hu-HU" sz="1400" i="1" dirty="0" err="1">
                <a:solidFill>
                  <a:schemeClr val="tx1"/>
                </a:solidFill>
                <a:latin typeface="Times New Roman" panose="02020603050405020304" pitchFamily="18" charset="0"/>
                <a:cs typeface="Times New Roman" panose="02020603050405020304" pitchFamily="18" charset="0"/>
              </a:rPr>
              <a:t>action</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27" name="Szöveg helye 14">
            <a:extLst>
              <a:ext uri="{FF2B5EF4-FFF2-40B4-BE49-F238E27FC236}">
                <a16:creationId xmlns:a16="http://schemas.microsoft.com/office/drawing/2014/main" id="{D3C0C265-2B0D-453B-9D42-462339C5AD9E}"/>
              </a:ext>
            </a:extLst>
          </p:cNvPr>
          <p:cNvSpPr txBox="1">
            <a:spLocks/>
          </p:cNvSpPr>
          <p:nvPr/>
        </p:nvSpPr>
        <p:spPr>
          <a:xfrm>
            <a:off x="9756733" y="4078346"/>
            <a:ext cx="2088963"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rgbClr val="2E2E30"/>
                </a:solidFill>
                <a:latin typeface="ProximaNovaRegular"/>
              </a:rPr>
              <a:t>Ȳ</a:t>
            </a:r>
            <a:r>
              <a:rPr lang="hu-HU" sz="1400" i="1" dirty="0">
                <a:solidFill>
                  <a:schemeClr val="tx1"/>
                </a:solidFill>
                <a:latin typeface="Times New Roman" panose="02020603050405020304" pitchFamily="18" charset="0"/>
                <a:cs typeface="Times New Roman" panose="02020603050405020304" pitchFamily="18" charset="0"/>
              </a:rPr>
              <a:t>t = The </a:t>
            </a:r>
            <a:r>
              <a:rPr lang="hu-HU" sz="1400" i="1" dirty="0" err="1">
                <a:solidFill>
                  <a:schemeClr val="tx1"/>
                </a:solidFill>
                <a:latin typeface="Times New Roman" panose="02020603050405020304" pitchFamily="18" charset="0"/>
                <a:cs typeface="Times New Roman" panose="02020603050405020304" pitchFamily="18" charset="0"/>
              </a:rPr>
              <a:t>predicted</a:t>
            </a:r>
            <a:r>
              <a:rPr lang="hu-HU" sz="1400" i="1" dirty="0">
                <a:solidFill>
                  <a:schemeClr val="tx1"/>
                </a:solidFill>
                <a:latin typeface="Times New Roman" panose="02020603050405020304" pitchFamily="18" charset="0"/>
                <a:cs typeface="Times New Roman" panose="02020603050405020304" pitchFamily="18" charset="0"/>
              </a:rPr>
              <a:t> output</a:t>
            </a:r>
          </a:p>
        </p:txBody>
      </p:sp>
      <p:sp>
        <p:nvSpPr>
          <p:cNvPr id="28" name="Szöveg helye 14">
            <a:extLst>
              <a:ext uri="{FF2B5EF4-FFF2-40B4-BE49-F238E27FC236}">
                <a16:creationId xmlns:a16="http://schemas.microsoft.com/office/drawing/2014/main" id="{9512545C-471C-438A-9BD6-0A54FDFB359E}"/>
              </a:ext>
            </a:extLst>
          </p:cNvPr>
          <p:cNvSpPr txBox="1">
            <a:spLocks/>
          </p:cNvSpPr>
          <p:nvPr/>
        </p:nvSpPr>
        <p:spPr>
          <a:xfrm>
            <a:off x="1323130" y="5627433"/>
            <a:ext cx="426162"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rgbClr val="2E2E30"/>
                </a:solidFill>
                <a:latin typeface="ProximaNovaRegular"/>
              </a:rPr>
              <a:t>y</a:t>
            </a:r>
            <a:r>
              <a:rPr lang="hu-HU" sz="1400" i="1" dirty="0" err="1">
                <a:solidFill>
                  <a:schemeClr val="tx1"/>
                </a:solidFill>
                <a:latin typeface="Times New Roman" panose="02020603050405020304" pitchFamily="18" charset="0"/>
                <a:cs typeface="Times New Roman" panose="02020603050405020304" pitchFamily="18" charset="0"/>
              </a:rPr>
              <a:t>t</a:t>
            </a:r>
            <a:endParaRPr lang="hu-HU" sz="1400" i="1" dirty="0">
              <a:solidFill>
                <a:schemeClr val="tx1"/>
              </a:solidFill>
              <a:latin typeface="Times New Roman" panose="02020603050405020304" pitchFamily="18" charset="0"/>
              <a:cs typeface="Times New Roman" panose="02020603050405020304" pitchFamily="18" charset="0"/>
            </a:endParaRPr>
          </a:p>
        </p:txBody>
      </p:sp>
      <p:sp>
        <p:nvSpPr>
          <p:cNvPr id="29" name="Szöveg helye 14">
            <a:extLst>
              <a:ext uri="{FF2B5EF4-FFF2-40B4-BE49-F238E27FC236}">
                <a16:creationId xmlns:a16="http://schemas.microsoft.com/office/drawing/2014/main" id="{B8055142-0CC6-48E9-BCAD-06F6ACE16345}"/>
              </a:ext>
            </a:extLst>
          </p:cNvPr>
          <p:cNvSpPr txBox="1">
            <a:spLocks/>
          </p:cNvSpPr>
          <p:nvPr/>
        </p:nvSpPr>
        <p:spPr>
          <a:xfrm>
            <a:off x="2447472" y="5627433"/>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rgbClr val="2E2E30"/>
                </a:solidFill>
                <a:latin typeface="ProximaNovaRegular"/>
              </a:rPr>
              <a:t>y</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+1</a:t>
            </a:r>
          </a:p>
        </p:txBody>
      </p:sp>
      <p:sp>
        <p:nvSpPr>
          <p:cNvPr id="30" name="Szöveg helye 14">
            <a:extLst>
              <a:ext uri="{FF2B5EF4-FFF2-40B4-BE49-F238E27FC236}">
                <a16:creationId xmlns:a16="http://schemas.microsoft.com/office/drawing/2014/main" id="{0F4E1951-0686-4542-A2FA-49D7722593A4}"/>
              </a:ext>
            </a:extLst>
          </p:cNvPr>
          <p:cNvSpPr txBox="1">
            <a:spLocks/>
          </p:cNvSpPr>
          <p:nvPr/>
        </p:nvSpPr>
        <p:spPr>
          <a:xfrm>
            <a:off x="3653419" y="5627433"/>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rgbClr val="2E2E30"/>
                </a:solidFill>
                <a:latin typeface="ProximaNovaRegular"/>
              </a:rPr>
              <a:t>y</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+2</a:t>
            </a:r>
          </a:p>
        </p:txBody>
      </p:sp>
      <p:sp>
        <p:nvSpPr>
          <p:cNvPr id="31" name="Szöveg helye 14">
            <a:extLst>
              <a:ext uri="{FF2B5EF4-FFF2-40B4-BE49-F238E27FC236}">
                <a16:creationId xmlns:a16="http://schemas.microsoft.com/office/drawing/2014/main" id="{3B33372E-95D3-48EE-B148-1CA485CFEA55}"/>
              </a:ext>
            </a:extLst>
          </p:cNvPr>
          <p:cNvSpPr txBox="1">
            <a:spLocks/>
          </p:cNvSpPr>
          <p:nvPr/>
        </p:nvSpPr>
        <p:spPr>
          <a:xfrm>
            <a:off x="5766095" y="5627433"/>
            <a:ext cx="753979"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rgbClr val="2E2E30"/>
                </a:solidFill>
                <a:latin typeface="ProximaNovaRegular"/>
              </a:rPr>
              <a:t>y</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+H-2</a:t>
            </a:r>
          </a:p>
        </p:txBody>
      </p:sp>
      <p:sp>
        <p:nvSpPr>
          <p:cNvPr id="32" name="Szöveg helye 14">
            <a:extLst>
              <a:ext uri="{FF2B5EF4-FFF2-40B4-BE49-F238E27FC236}">
                <a16:creationId xmlns:a16="http://schemas.microsoft.com/office/drawing/2014/main" id="{1B7C1569-447D-453E-84A2-336745550E4E}"/>
              </a:ext>
            </a:extLst>
          </p:cNvPr>
          <p:cNvSpPr txBox="1">
            <a:spLocks/>
          </p:cNvSpPr>
          <p:nvPr/>
        </p:nvSpPr>
        <p:spPr>
          <a:xfrm>
            <a:off x="7087126" y="5627433"/>
            <a:ext cx="753979"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rgbClr val="2E2E30"/>
                </a:solidFill>
                <a:latin typeface="ProximaNovaRegular"/>
              </a:rPr>
              <a:t>y</a:t>
            </a:r>
            <a:r>
              <a:rPr lang="hu-HU" sz="1400" i="1" dirty="0">
                <a:solidFill>
                  <a:schemeClr val="tx1"/>
                </a:solidFill>
                <a:latin typeface="Times New Roman" panose="02020603050405020304" pitchFamily="18" charset="0"/>
                <a:cs typeface="Times New Roman" panose="02020603050405020304" pitchFamily="18" charset="0"/>
              </a:rPr>
              <a:t>t</a:t>
            </a:r>
            <a:r>
              <a:rPr lang="hu-HU" sz="1400" dirty="0">
                <a:solidFill>
                  <a:schemeClr val="tx1"/>
                </a:solidFill>
                <a:latin typeface="Times New Roman" panose="02020603050405020304" pitchFamily="18" charset="0"/>
                <a:cs typeface="Times New Roman" panose="02020603050405020304" pitchFamily="18" charset="0"/>
              </a:rPr>
              <a:t>+H-1</a:t>
            </a:r>
          </a:p>
        </p:txBody>
      </p:sp>
      <p:sp>
        <p:nvSpPr>
          <p:cNvPr id="33" name="Szöveg helye 14">
            <a:extLst>
              <a:ext uri="{FF2B5EF4-FFF2-40B4-BE49-F238E27FC236}">
                <a16:creationId xmlns:a16="http://schemas.microsoft.com/office/drawing/2014/main" id="{E10C39AD-E251-45EC-876F-888FED0F2FDF}"/>
              </a:ext>
            </a:extLst>
          </p:cNvPr>
          <p:cNvSpPr txBox="1">
            <a:spLocks/>
          </p:cNvSpPr>
          <p:nvPr/>
        </p:nvSpPr>
        <p:spPr>
          <a:xfrm>
            <a:off x="9756733" y="5627433"/>
            <a:ext cx="227623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err="1">
                <a:solidFill>
                  <a:srgbClr val="2E2E30"/>
                </a:solidFill>
                <a:latin typeface="ProximaNovaRegular"/>
              </a:rPr>
              <a:t>Y</a:t>
            </a:r>
            <a:r>
              <a:rPr lang="hu-HU" sz="1400" i="1" dirty="0" err="1">
                <a:solidFill>
                  <a:schemeClr val="tx1"/>
                </a:solidFill>
                <a:latin typeface="Times New Roman" panose="02020603050405020304" pitchFamily="18" charset="0"/>
                <a:cs typeface="Times New Roman" panose="02020603050405020304" pitchFamily="18" charset="0"/>
              </a:rPr>
              <a:t>t</a:t>
            </a:r>
            <a:r>
              <a:rPr lang="hu-HU" sz="1400" i="1" dirty="0">
                <a:solidFill>
                  <a:schemeClr val="tx1"/>
                </a:solidFill>
                <a:latin typeface="Times New Roman" panose="02020603050405020304" pitchFamily="18" charset="0"/>
                <a:cs typeface="Times New Roman" panose="02020603050405020304" pitchFamily="18" charset="0"/>
              </a:rPr>
              <a:t> = The </a:t>
            </a:r>
            <a:r>
              <a:rPr lang="hu-HU" sz="1400" i="1" dirty="0" err="1">
                <a:solidFill>
                  <a:schemeClr val="tx1"/>
                </a:solidFill>
                <a:latin typeface="Times New Roman" panose="02020603050405020304" pitchFamily="18" charset="0"/>
                <a:cs typeface="Times New Roman" panose="02020603050405020304" pitchFamily="18" charset="0"/>
              </a:rPr>
              <a:t>ground</a:t>
            </a:r>
            <a:r>
              <a:rPr lang="hu-HU" sz="1400" i="1" dirty="0">
                <a:solidFill>
                  <a:schemeClr val="tx1"/>
                </a:solidFill>
                <a:latin typeface="Times New Roman" panose="02020603050405020304" pitchFamily="18" charset="0"/>
                <a:cs typeface="Times New Roman" panose="02020603050405020304" pitchFamily="18" charset="0"/>
              </a:rPr>
              <a:t> </a:t>
            </a:r>
            <a:r>
              <a:rPr lang="hu-HU" sz="1400" i="1" dirty="0" err="1">
                <a:solidFill>
                  <a:schemeClr val="tx1"/>
                </a:solidFill>
                <a:latin typeface="Times New Roman" panose="02020603050405020304" pitchFamily="18" charset="0"/>
                <a:cs typeface="Times New Roman" panose="02020603050405020304" pitchFamily="18" charset="0"/>
              </a:rPr>
              <a:t>truth</a:t>
            </a:r>
            <a:r>
              <a:rPr lang="hu-HU" sz="1400" i="1" dirty="0">
                <a:solidFill>
                  <a:schemeClr val="tx1"/>
                </a:solidFill>
                <a:latin typeface="Times New Roman" panose="02020603050405020304" pitchFamily="18" charset="0"/>
                <a:cs typeface="Times New Roman" panose="02020603050405020304" pitchFamily="18" charset="0"/>
              </a:rPr>
              <a:t> output</a:t>
            </a:r>
          </a:p>
        </p:txBody>
      </p:sp>
      <p:sp>
        <p:nvSpPr>
          <p:cNvPr id="34" name="Szöveg helye 14">
            <a:extLst>
              <a:ext uri="{FF2B5EF4-FFF2-40B4-BE49-F238E27FC236}">
                <a16:creationId xmlns:a16="http://schemas.microsoft.com/office/drawing/2014/main" id="{3298768A-DC9B-4FF5-A7E5-227788AE56A6}"/>
              </a:ext>
            </a:extLst>
          </p:cNvPr>
          <p:cNvSpPr txBox="1">
            <a:spLocks/>
          </p:cNvSpPr>
          <p:nvPr/>
        </p:nvSpPr>
        <p:spPr>
          <a:xfrm>
            <a:off x="4663723" y="3012029"/>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Times New Roman" panose="02020603050405020304" pitchFamily="18" charset="0"/>
                <a:cs typeface="Times New Roman" panose="02020603050405020304" pitchFamily="18" charset="0"/>
              </a:rPr>
              <a:t>…</a:t>
            </a:r>
            <a:endParaRPr lang="hu-HU" sz="1400" dirty="0">
              <a:solidFill>
                <a:schemeClr val="tx1"/>
              </a:solidFill>
              <a:latin typeface="Times New Roman" panose="02020603050405020304" pitchFamily="18" charset="0"/>
              <a:cs typeface="Times New Roman" panose="02020603050405020304" pitchFamily="18" charset="0"/>
            </a:endParaRPr>
          </a:p>
        </p:txBody>
      </p:sp>
      <p:sp>
        <p:nvSpPr>
          <p:cNvPr id="35" name="Szöveg helye 14">
            <a:extLst>
              <a:ext uri="{FF2B5EF4-FFF2-40B4-BE49-F238E27FC236}">
                <a16:creationId xmlns:a16="http://schemas.microsoft.com/office/drawing/2014/main" id="{4D85A41D-FCA1-4051-A07B-0924D758DD22}"/>
              </a:ext>
            </a:extLst>
          </p:cNvPr>
          <p:cNvSpPr txBox="1">
            <a:spLocks/>
          </p:cNvSpPr>
          <p:nvPr/>
        </p:nvSpPr>
        <p:spPr>
          <a:xfrm>
            <a:off x="4663723" y="1974573"/>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Times New Roman" panose="02020603050405020304" pitchFamily="18" charset="0"/>
                <a:cs typeface="Times New Roman" panose="02020603050405020304" pitchFamily="18" charset="0"/>
              </a:rPr>
              <a:t>…</a:t>
            </a:r>
            <a:endParaRPr lang="hu-HU" sz="1400" dirty="0">
              <a:solidFill>
                <a:schemeClr val="tx1"/>
              </a:solidFill>
              <a:latin typeface="Times New Roman" panose="02020603050405020304" pitchFamily="18" charset="0"/>
              <a:cs typeface="Times New Roman" panose="02020603050405020304" pitchFamily="18" charset="0"/>
            </a:endParaRPr>
          </a:p>
        </p:txBody>
      </p:sp>
      <p:sp>
        <p:nvSpPr>
          <p:cNvPr id="36" name="Szöveg helye 14">
            <a:extLst>
              <a:ext uri="{FF2B5EF4-FFF2-40B4-BE49-F238E27FC236}">
                <a16:creationId xmlns:a16="http://schemas.microsoft.com/office/drawing/2014/main" id="{510D274D-AA50-4C72-B7E2-A323E0729F35}"/>
              </a:ext>
            </a:extLst>
          </p:cNvPr>
          <p:cNvSpPr txBox="1">
            <a:spLocks/>
          </p:cNvSpPr>
          <p:nvPr/>
        </p:nvSpPr>
        <p:spPr>
          <a:xfrm>
            <a:off x="4663723" y="4078346"/>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rgbClr val="2E2E30"/>
                </a:solidFill>
                <a:latin typeface="ProximaNovaRegular"/>
              </a:rPr>
              <a:t>…</a:t>
            </a:r>
            <a:endParaRPr lang="hu-HU" sz="1400" dirty="0">
              <a:solidFill>
                <a:schemeClr val="tx1"/>
              </a:solidFill>
              <a:latin typeface="Times New Roman" panose="02020603050405020304" pitchFamily="18" charset="0"/>
              <a:cs typeface="Times New Roman" panose="02020603050405020304" pitchFamily="18" charset="0"/>
            </a:endParaRPr>
          </a:p>
        </p:txBody>
      </p:sp>
      <p:sp>
        <p:nvSpPr>
          <p:cNvPr id="37" name="Szöveg helye 14">
            <a:extLst>
              <a:ext uri="{FF2B5EF4-FFF2-40B4-BE49-F238E27FC236}">
                <a16:creationId xmlns:a16="http://schemas.microsoft.com/office/drawing/2014/main" id="{D329082A-3653-4FE5-B5B4-98763D4A3627}"/>
              </a:ext>
            </a:extLst>
          </p:cNvPr>
          <p:cNvSpPr txBox="1">
            <a:spLocks/>
          </p:cNvSpPr>
          <p:nvPr/>
        </p:nvSpPr>
        <p:spPr>
          <a:xfrm>
            <a:off x="4663723" y="5627433"/>
            <a:ext cx="69329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rgbClr val="2E2E30"/>
                </a:solidFill>
                <a:latin typeface="ProximaNovaRegular"/>
              </a:rPr>
              <a:t>…</a:t>
            </a:r>
            <a:endParaRPr lang="hu-HU" sz="1400" dirty="0">
              <a:solidFill>
                <a:schemeClr val="tx1"/>
              </a:solidFill>
              <a:latin typeface="Times New Roman" panose="02020603050405020304" pitchFamily="18" charset="0"/>
              <a:cs typeface="Times New Roman" panose="02020603050405020304" pitchFamily="18" charset="0"/>
            </a:endParaRPr>
          </a:p>
        </p:txBody>
      </p:sp>
      <p:cxnSp>
        <p:nvCxnSpPr>
          <p:cNvPr id="5" name="Egyenes összekötő nyíllal 4">
            <a:extLst>
              <a:ext uri="{FF2B5EF4-FFF2-40B4-BE49-F238E27FC236}">
                <a16:creationId xmlns:a16="http://schemas.microsoft.com/office/drawing/2014/main" id="{0FE14C44-8047-4813-B591-FEC0BD48160B}"/>
              </a:ext>
            </a:extLst>
          </p:cNvPr>
          <p:cNvCxnSpPr>
            <a:stCxn id="6" idx="3"/>
            <a:endCxn id="7" idx="1"/>
          </p:cNvCxnSpPr>
          <p:nvPr/>
        </p:nvCxnSpPr>
        <p:spPr>
          <a:xfrm>
            <a:off x="781881" y="3275176"/>
            <a:ext cx="541249" cy="0"/>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38" name="Egyenes összekötő nyíllal 37">
            <a:extLst>
              <a:ext uri="{FF2B5EF4-FFF2-40B4-BE49-F238E27FC236}">
                <a16:creationId xmlns:a16="http://schemas.microsoft.com/office/drawing/2014/main" id="{7BAE07DE-0EF0-4051-84F8-01143AED126B}"/>
              </a:ext>
            </a:extLst>
          </p:cNvPr>
          <p:cNvCxnSpPr>
            <a:cxnSpLocks/>
            <a:stCxn id="7" idx="3"/>
            <a:endCxn id="8" idx="1"/>
          </p:cNvCxnSpPr>
          <p:nvPr/>
        </p:nvCxnSpPr>
        <p:spPr>
          <a:xfrm>
            <a:off x="1749292" y="3275176"/>
            <a:ext cx="698180" cy="0"/>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41" name="Egyenes összekötő nyíllal 40">
            <a:extLst>
              <a:ext uri="{FF2B5EF4-FFF2-40B4-BE49-F238E27FC236}">
                <a16:creationId xmlns:a16="http://schemas.microsoft.com/office/drawing/2014/main" id="{C3F1A5AF-584B-428D-867E-9E280A7A9EAB}"/>
              </a:ext>
            </a:extLst>
          </p:cNvPr>
          <p:cNvCxnSpPr>
            <a:cxnSpLocks/>
            <a:stCxn id="8" idx="3"/>
            <a:endCxn id="11" idx="1"/>
          </p:cNvCxnSpPr>
          <p:nvPr/>
        </p:nvCxnSpPr>
        <p:spPr>
          <a:xfrm>
            <a:off x="3140770" y="3275176"/>
            <a:ext cx="512649" cy="0"/>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44" name="Egyenes összekötő nyíllal 43">
            <a:extLst>
              <a:ext uri="{FF2B5EF4-FFF2-40B4-BE49-F238E27FC236}">
                <a16:creationId xmlns:a16="http://schemas.microsoft.com/office/drawing/2014/main" id="{1F593617-50E1-46C9-8AE4-BA506C0F4F53}"/>
              </a:ext>
            </a:extLst>
          </p:cNvPr>
          <p:cNvCxnSpPr>
            <a:cxnSpLocks/>
            <a:stCxn id="11" idx="3"/>
            <a:endCxn id="34" idx="1"/>
          </p:cNvCxnSpPr>
          <p:nvPr/>
        </p:nvCxnSpPr>
        <p:spPr>
          <a:xfrm>
            <a:off x="4346717" y="3275176"/>
            <a:ext cx="317006" cy="0"/>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47" name="Egyenes összekötő nyíllal 46">
            <a:extLst>
              <a:ext uri="{FF2B5EF4-FFF2-40B4-BE49-F238E27FC236}">
                <a16:creationId xmlns:a16="http://schemas.microsoft.com/office/drawing/2014/main" id="{8854B452-9C46-4A2A-BE2B-0C68DC502AF3}"/>
              </a:ext>
            </a:extLst>
          </p:cNvPr>
          <p:cNvCxnSpPr>
            <a:cxnSpLocks/>
            <a:stCxn id="34" idx="3"/>
            <a:endCxn id="12" idx="1"/>
          </p:cNvCxnSpPr>
          <p:nvPr/>
        </p:nvCxnSpPr>
        <p:spPr>
          <a:xfrm>
            <a:off x="5357021" y="3275176"/>
            <a:ext cx="409074" cy="0"/>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50" name="Egyenes összekötő nyíllal 49">
            <a:extLst>
              <a:ext uri="{FF2B5EF4-FFF2-40B4-BE49-F238E27FC236}">
                <a16:creationId xmlns:a16="http://schemas.microsoft.com/office/drawing/2014/main" id="{F9289643-7D72-437C-A6F6-F08CD8786D9B}"/>
              </a:ext>
            </a:extLst>
          </p:cNvPr>
          <p:cNvCxnSpPr>
            <a:cxnSpLocks/>
            <a:stCxn id="12" idx="3"/>
          </p:cNvCxnSpPr>
          <p:nvPr/>
        </p:nvCxnSpPr>
        <p:spPr>
          <a:xfrm>
            <a:off x="6520074" y="3275176"/>
            <a:ext cx="567052" cy="0"/>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53" name="Egyenes összekötő nyíllal 52">
            <a:extLst>
              <a:ext uri="{FF2B5EF4-FFF2-40B4-BE49-F238E27FC236}">
                <a16:creationId xmlns:a16="http://schemas.microsoft.com/office/drawing/2014/main" id="{2308AE6D-B894-4696-A240-698902411C08}"/>
              </a:ext>
            </a:extLst>
          </p:cNvPr>
          <p:cNvCxnSpPr>
            <a:cxnSpLocks/>
            <a:stCxn id="14" idx="2"/>
            <a:endCxn id="7" idx="0"/>
          </p:cNvCxnSpPr>
          <p:nvPr/>
        </p:nvCxnSpPr>
        <p:spPr>
          <a:xfrm>
            <a:off x="1536211" y="2500867"/>
            <a:ext cx="0" cy="511162"/>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57" name="Egyenes összekötő nyíllal 56">
            <a:extLst>
              <a:ext uri="{FF2B5EF4-FFF2-40B4-BE49-F238E27FC236}">
                <a16:creationId xmlns:a16="http://schemas.microsoft.com/office/drawing/2014/main" id="{2ABA218A-9681-4A24-8658-6768F701F7D6}"/>
              </a:ext>
            </a:extLst>
          </p:cNvPr>
          <p:cNvCxnSpPr>
            <a:cxnSpLocks/>
            <a:stCxn id="15" idx="2"/>
            <a:endCxn id="8" idx="0"/>
          </p:cNvCxnSpPr>
          <p:nvPr/>
        </p:nvCxnSpPr>
        <p:spPr>
          <a:xfrm>
            <a:off x="2794121" y="2500867"/>
            <a:ext cx="0" cy="511162"/>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60" name="Egyenes összekötő nyíllal 59">
            <a:extLst>
              <a:ext uri="{FF2B5EF4-FFF2-40B4-BE49-F238E27FC236}">
                <a16:creationId xmlns:a16="http://schemas.microsoft.com/office/drawing/2014/main" id="{4A92F41A-C9E2-4ED0-B5C3-AA29C243DF27}"/>
              </a:ext>
            </a:extLst>
          </p:cNvPr>
          <p:cNvCxnSpPr>
            <a:cxnSpLocks/>
            <a:stCxn id="16" idx="2"/>
            <a:endCxn id="11" idx="0"/>
          </p:cNvCxnSpPr>
          <p:nvPr/>
        </p:nvCxnSpPr>
        <p:spPr>
          <a:xfrm>
            <a:off x="4000068" y="2500867"/>
            <a:ext cx="0" cy="511162"/>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63" name="Egyenes összekötő nyíllal 62">
            <a:extLst>
              <a:ext uri="{FF2B5EF4-FFF2-40B4-BE49-F238E27FC236}">
                <a16:creationId xmlns:a16="http://schemas.microsoft.com/office/drawing/2014/main" id="{D4A484AF-F5E6-482B-9B04-7516F143EFAB}"/>
              </a:ext>
            </a:extLst>
          </p:cNvPr>
          <p:cNvCxnSpPr>
            <a:cxnSpLocks/>
            <a:stCxn id="35" idx="2"/>
            <a:endCxn id="34" idx="0"/>
          </p:cNvCxnSpPr>
          <p:nvPr/>
        </p:nvCxnSpPr>
        <p:spPr>
          <a:xfrm>
            <a:off x="5010372" y="2500867"/>
            <a:ext cx="0" cy="511162"/>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66" name="Egyenes összekötő nyíllal 65">
            <a:extLst>
              <a:ext uri="{FF2B5EF4-FFF2-40B4-BE49-F238E27FC236}">
                <a16:creationId xmlns:a16="http://schemas.microsoft.com/office/drawing/2014/main" id="{6D693045-8E9F-4B42-96FF-C65F1F991B03}"/>
              </a:ext>
            </a:extLst>
          </p:cNvPr>
          <p:cNvCxnSpPr>
            <a:cxnSpLocks/>
            <a:stCxn id="17" idx="2"/>
            <a:endCxn id="12" idx="0"/>
          </p:cNvCxnSpPr>
          <p:nvPr/>
        </p:nvCxnSpPr>
        <p:spPr>
          <a:xfrm>
            <a:off x="6143085" y="2500867"/>
            <a:ext cx="0" cy="511162"/>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69" name="Egyenes összekötő nyíllal 68">
            <a:extLst>
              <a:ext uri="{FF2B5EF4-FFF2-40B4-BE49-F238E27FC236}">
                <a16:creationId xmlns:a16="http://schemas.microsoft.com/office/drawing/2014/main" id="{0B324A97-7FA4-48FB-B512-36A4DBBF6614}"/>
              </a:ext>
            </a:extLst>
          </p:cNvPr>
          <p:cNvCxnSpPr>
            <a:cxnSpLocks/>
            <a:stCxn id="18" idx="2"/>
            <a:endCxn id="13" idx="0"/>
          </p:cNvCxnSpPr>
          <p:nvPr/>
        </p:nvCxnSpPr>
        <p:spPr>
          <a:xfrm>
            <a:off x="7464116" y="2500867"/>
            <a:ext cx="0" cy="511162"/>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72" name="Egyenes összekötő nyíllal 71">
            <a:extLst>
              <a:ext uri="{FF2B5EF4-FFF2-40B4-BE49-F238E27FC236}">
                <a16:creationId xmlns:a16="http://schemas.microsoft.com/office/drawing/2014/main" id="{01AAF0DD-F284-48BD-AD60-0F199B85F535}"/>
              </a:ext>
            </a:extLst>
          </p:cNvPr>
          <p:cNvCxnSpPr>
            <a:cxnSpLocks/>
            <a:stCxn id="7" idx="2"/>
            <a:endCxn id="19" idx="0"/>
          </p:cNvCxnSpPr>
          <p:nvPr/>
        </p:nvCxnSpPr>
        <p:spPr>
          <a:xfrm>
            <a:off x="1536211" y="3538323"/>
            <a:ext cx="0" cy="540023"/>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75" name="Egyenes összekötő nyíllal 74">
            <a:extLst>
              <a:ext uri="{FF2B5EF4-FFF2-40B4-BE49-F238E27FC236}">
                <a16:creationId xmlns:a16="http://schemas.microsoft.com/office/drawing/2014/main" id="{1BE19659-A44C-4590-BC00-737AF200E805}"/>
              </a:ext>
            </a:extLst>
          </p:cNvPr>
          <p:cNvCxnSpPr>
            <a:cxnSpLocks/>
            <a:stCxn id="8" idx="2"/>
            <a:endCxn id="20" idx="0"/>
          </p:cNvCxnSpPr>
          <p:nvPr/>
        </p:nvCxnSpPr>
        <p:spPr>
          <a:xfrm>
            <a:off x="2794121" y="3538323"/>
            <a:ext cx="0" cy="540023"/>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78" name="Egyenes összekötő nyíllal 77">
            <a:extLst>
              <a:ext uri="{FF2B5EF4-FFF2-40B4-BE49-F238E27FC236}">
                <a16:creationId xmlns:a16="http://schemas.microsoft.com/office/drawing/2014/main" id="{AD304368-61F1-40EC-99AA-EC94F671C9C2}"/>
              </a:ext>
            </a:extLst>
          </p:cNvPr>
          <p:cNvCxnSpPr>
            <a:cxnSpLocks/>
            <a:stCxn id="11" idx="2"/>
            <a:endCxn id="21" idx="0"/>
          </p:cNvCxnSpPr>
          <p:nvPr/>
        </p:nvCxnSpPr>
        <p:spPr>
          <a:xfrm>
            <a:off x="4000068" y="3538323"/>
            <a:ext cx="0" cy="540023"/>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81" name="Egyenes összekötő nyíllal 80">
            <a:extLst>
              <a:ext uri="{FF2B5EF4-FFF2-40B4-BE49-F238E27FC236}">
                <a16:creationId xmlns:a16="http://schemas.microsoft.com/office/drawing/2014/main" id="{C782E4BB-9711-41F8-AA7C-340460D3CCB6}"/>
              </a:ext>
            </a:extLst>
          </p:cNvPr>
          <p:cNvCxnSpPr>
            <a:cxnSpLocks/>
            <a:stCxn id="34" idx="2"/>
            <a:endCxn id="36" idx="0"/>
          </p:cNvCxnSpPr>
          <p:nvPr/>
        </p:nvCxnSpPr>
        <p:spPr>
          <a:xfrm>
            <a:off x="5010372" y="3538323"/>
            <a:ext cx="0" cy="540023"/>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84" name="Egyenes összekötő nyíllal 83">
            <a:extLst>
              <a:ext uri="{FF2B5EF4-FFF2-40B4-BE49-F238E27FC236}">
                <a16:creationId xmlns:a16="http://schemas.microsoft.com/office/drawing/2014/main" id="{FF9E6230-4012-48DB-B993-3DF00B8B6FCE}"/>
              </a:ext>
            </a:extLst>
          </p:cNvPr>
          <p:cNvCxnSpPr>
            <a:cxnSpLocks/>
            <a:stCxn id="12" idx="2"/>
            <a:endCxn id="22" idx="0"/>
          </p:cNvCxnSpPr>
          <p:nvPr/>
        </p:nvCxnSpPr>
        <p:spPr>
          <a:xfrm>
            <a:off x="6143085" y="3538323"/>
            <a:ext cx="0" cy="540023"/>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87" name="Egyenes összekötő nyíllal 86">
            <a:extLst>
              <a:ext uri="{FF2B5EF4-FFF2-40B4-BE49-F238E27FC236}">
                <a16:creationId xmlns:a16="http://schemas.microsoft.com/office/drawing/2014/main" id="{DD9C1BCB-AD3D-4E3F-9EA4-FC12BF09C9F0}"/>
              </a:ext>
            </a:extLst>
          </p:cNvPr>
          <p:cNvCxnSpPr>
            <a:cxnSpLocks/>
            <a:stCxn id="13" idx="2"/>
            <a:endCxn id="23" idx="0"/>
          </p:cNvCxnSpPr>
          <p:nvPr/>
        </p:nvCxnSpPr>
        <p:spPr>
          <a:xfrm>
            <a:off x="7464116" y="3538323"/>
            <a:ext cx="0" cy="540023"/>
          </a:xfrm>
          <a:prstGeom prst="straightConnector1">
            <a:avLst/>
          </a:prstGeom>
          <a:ln>
            <a:headEnd type="none" w="lg" len="lg"/>
            <a:tailEnd type="arrow" w="lg" len="lg"/>
          </a:ln>
        </p:spPr>
        <p:style>
          <a:lnRef idx="1">
            <a:schemeClr val="dk1"/>
          </a:lnRef>
          <a:fillRef idx="0">
            <a:schemeClr val="dk1"/>
          </a:fillRef>
          <a:effectRef idx="0">
            <a:schemeClr val="dk1"/>
          </a:effectRef>
          <a:fontRef idx="minor">
            <a:schemeClr val="tx1"/>
          </a:fontRef>
        </p:style>
      </p:cxnSp>
      <p:sp>
        <p:nvSpPr>
          <p:cNvPr id="90" name="Folyamatábra: Bekötés 89">
            <a:extLst>
              <a:ext uri="{FF2B5EF4-FFF2-40B4-BE49-F238E27FC236}">
                <a16:creationId xmlns:a16="http://schemas.microsoft.com/office/drawing/2014/main" id="{B981FD3D-99AB-4DF0-995E-A49A77CC63E2}"/>
              </a:ext>
            </a:extLst>
          </p:cNvPr>
          <p:cNvSpPr/>
          <p:nvPr/>
        </p:nvSpPr>
        <p:spPr>
          <a:xfrm>
            <a:off x="8150087" y="4710657"/>
            <a:ext cx="285412" cy="28541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Folyamatábra: Bekötés 90">
            <a:extLst>
              <a:ext uri="{FF2B5EF4-FFF2-40B4-BE49-F238E27FC236}">
                <a16:creationId xmlns:a16="http://schemas.microsoft.com/office/drawing/2014/main" id="{80E1599C-529C-4737-B8DC-5A05FCCE2BF4}"/>
              </a:ext>
            </a:extLst>
          </p:cNvPr>
          <p:cNvSpPr/>
          <p:nvPr/>
        </p:nvSpPr>
        <p:spPr>
          <a:xfrm>
            <a:off x="8150087" y="5126923"/>
            <a:ext cx="285412" cy="28541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2" name="Egyenes összekötő nyíllal 91">
            <a:extLst>
              <a:ext uri="{FF2B5EF4-FFF2-40B4-BE49-F238E27FC236}">
                <a16:creationId xmlns:a16="http://schemas.microsoft.com/office/drawing/2014/main" id="{F83CA890-16B7-42EC-9E23-E32140070276}"/>
              </a:ext>
            </a:extLst>
          </p:cNvPr>
          <p:cNvCxnSpPr>
            <a:cxnSpLocks/>
            <a:stCxn id="28" idx="0"/>
          </p:cNvCxnSpPr>
          <p:nvPr/>
        </p:nvCxnSpPr>
        <p:spPr>
          <a:xfrm rot="5400000" flipH="1" flipV="1">
            <a:off x="2066821" y="4739019"/>
            <a:ext cx="357805" cy="1419024"/>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97" name="Egyenes összekötő nyíllal 91">
            <a:extLst>
              <a:ext uri="{FF2B5EF4-FFF2-40B4-BE49-F238E27FC236}">
                <a16:creationId xmlns:a16="http://schemas.microsoft.com/office/drawing/2014/main" id="{BFB5DB57-F0E8-4501-842E-42F0B5CFB0FF}"/>
              </a:ext>
            </a:extLst>
          </p:cNvPr>
          <p:cNvCxnSpPr>
            <a:cxnSpLocks/>
            <a:stCxn id="29" idx="0"/>
          </p:cNvCxnSpPr>
          <p:nvPr/>
        </p:nvCxnSpPr>
        <p:spPr>
          <a:xfrm rot="5400000" flipH="1" flipV="1">
            <a:off x="3310123" y="4751953"/>
            <a:ext cx="359478" cy="1391482"/>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100" name="Egyenes összekötő nyíllal 91">
            <a:extLst>
              <a:ext uri="{FF2B5EF4-FFF2-40B4-BE49-F238E27FC236}">
                <a16:creationId xmlns:a16="http://schemas.microsoft.com/office/drawing/2014/main" id="{10D48AB3-D831-4ECB-BE08-965166AA3A52}"/>
              </a:ext>
            </a:extLst>
          </p:cNvPr>
          <p:cNvCxnSpPr>
            <a:cxnSpLocks/>
            <a:stCxn id="30" idx="0"/>
          </p:cNvCxnSpPr>
          <p:nvPr/>
        </p:nvCxnSpPr>
        <p:spPr>
          <a:xfrm rot="5400000" flipH="1" flipV="1">
            <a:off x="4442185" y="4827510"/>
            <a:ext cx="357807" cy="1242040"/>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103" name="Egyenes összekötő nyíllal 91">
            <a:extLst>
              <a:ext uri="{FF2B5EF4-FFF2-40B4-BE49-F238E27FC236}">
                <a16:creationId xmlns:a16="http://schemas.microsoft.com/office/drawing/2014/main" id="{A65DC963-C378-4DAC-9647-A3EEFCEFF1D0}"/>
              </a:ext>
            </a:extLst>
          </p:cNvPr>
          <p:cNvCxnSpPr>
            <a:cxnSpLocks/>
            <a:stCxn id="37" idx="0"/>
          </p:cNvCxnSpPr>
          <p:nvPr/>
        </p:nvCxnSpPr>
        <p:spPr>
          <a:xfrm rot="5400000" flipH="1" flipV="1">
            <a:off x="5523981" y="4756016"/>
            <a:ext cx="357808" cy="1385026"/>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106" name="Egyenes összekötő nyíllal 91">
            <a:extLst>
              <a:ext uri="{FF2B5EF4-FFF2-40B4-BE49-F238E27FC236}">
                <a16:creationId xmlns:a16="http://schemas.microsoft.com/office/drawing/2014/main" id="{00D06709-0446-40EB-9293-2020BD444F6A}"/>
              </a:ext>
            </a:extLst>
          </p:cNvPr>
          <p:cNvCxnSpPr>
            <a:cxnSpLocks/>
            <a:stCxn id="31" idx="0"/>
          </p:cNvCxnSpPr>
          <p:nvPr/>
        </p:nvCxnSpPr>
        <p:spPr>
          <a:xfrm rot="5400000" flipH="1" flipV="1">
            <a:off x="6722517" y="4690193"/>
            <a:ext cx="357809" cy="1516672"/>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109" name="Egyenes összekötő nyíllal 91">
            <a:extLst>
              <a:ext uri="{FF2B5EF4-FFF2-40B4-BE49-F238E27FC236}">
                <a16:creationId xmlns:a16="http://schemas.microsoft.com/office/drawing/2014/main" id="{7C85D492-296C-4D23-AE0E-CDC9AA3D8CFC}"/>
              </a:ext>
            </a:extLst>
          </p:cNvPr>
          <p:cNvCxnSpPr>
            <a:cxnSpLocks/>
            <a:stCxn id="32" idx="0"/>
            <a:endCxn id="91" idx="2"/>
          </p:cNvCxnSpPr>
          <p:nvPr/>
        </p:nvCxnSpPr>
        <p:spPr>
          <a:xfrm rot="5400000" flipH="1" flipV="1">
            <a:off x="7628199" y="5105546"/>
            <a:ext cx="357804" cy="685971"/>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117" name="Egyenes összekötő nyíllal 91">
            <a:extLst>
              <a:ext uri="{FF2B5EF4-FFF2-40B4-BE49-F238E27FC236}">
                <a16:creationId xmlns:a16="http://schemas.microsoft.com/office/drawing/2014/main" id="{6183B226-2802-43C0-B0E9-AF17E564B635}"/>
              </a:ext>
            </a:extLst>
          </p:cNvPr>
          <p:cNvCxnSpPr>
            <a:cxnSpLocks/>
            <a:stCxn id="19" idx="2"/>
          </p:cNvCxnSpPr>
          <p:nvPr/>
        </p:nvCxnSpPr>
        <p:spPr>
          <a:xfrm rot="16200000" flipH="1">
            <a:off x="2121835" y="4019015"/>
            <a:ext cx="247778" cy="1419027"/>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118" name="Egyenes összekötő nyíllal 91">
            <a:extLst>
              <a:ext uri="{FF2B5EF4-FFF2-40B4-BE49-F238E27FC236}">
                <a16:creationId xmlns:a16="http://schemas.microsoft.com/office/drawing/2014/main" id="{2AAB1C8A-4F29-4256-83FF-1F8F54115BA7}"/>
              </a:ext>
            </a:extLst>
          </p:cNvPr>
          <p:cNvCxnSpPr>
            <a:cxnSpLocks/>
            <a:stCxn id="23" idx="2"/>
            <a:endCxn id="90" idx="2"/>
          </p:cNvCxnSpPr>
          <p:nvPr/>
        </p:nvCxnSpPr>
        <p:spPr>
          <a:xfrm rot="16200000" flipH="1">
            <a:off x="7682740" y="4386015"/>
            <a:ext cx="248723" cy="685971"/>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119" name="Egyenes összekötő nyíllal 91">
            <a:extLst>
              <a:ext uri="{FF2B5EF4-FFF2-40B4-BE49-F238E27FC236}">
                <a16:creationId xmlns:a16="http://schemas.microsoft.com/office/drawing/2014/main" id="{1AD9A16B-0146-4E56-A7C3-0DB8780B8071}"/>
              </a:ext>
            </a:extLst>
          </p:cNvPr>
          <p:cNvCxnSpPr>
            <a:cxnSpLocks/>
            <a:stCxn id="22" idx="2"/>
          </p:cNvCxnSpPr>
          <p:nvPr/>
        </p:nvCxnSpPr>
        <p:spPr>
          <a:xfrm rot="16200000" flipH="1">
            <a:off x="6777532" y="3970192"/>
            <a:ext cx="247778" cy="1516673"/>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120" name="Egyenes összekötő nyíllal 91">
            <a:extLst>
              <a:ext uri="{FF2B5EF4-FFF2-40B4-BE49-F238E27FC236}">
                <a16:creationId xmlns:a16="http://schemas.microsoft.com/office/drawing/2014/main" id="{45717D29-7BB3-4B72-B130-E6C906B8C3C5}"/>
              </a:ext>
            </a:extLst>
          </p:cNvPr>
          <p:cNvCxnSpPr>
            <a:cxnSpLocks/>
            <a:stCxn id="36" idx="2"/>
          </p:cNvCxnSpPr>
          <p:nvPr/>
        </p:nvCxnSpPr>
        <p:spPr>
          <a:xfrm rot="16200000" flipH="1">
            <a:off x="5578996" y="4036016"/>
            <a:ext cx="247778" cy="1385026"/>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121" name="Egyenes összekötő nyíllal 91">
            <a:extLst>
              <a:ext uri="{FF2B5EF4-FFF2-40B4-BE49-F238E27FC236}">
                <a16:creationId xmlns:a16="http://schemas.microsoft.com/office/drawing/2014/main" id="{1EC15688-12D7-4BBF-98C0-E17E5D59C34F}"/>
              </a:ext>
            </a:extLst>
          </p:cNvPr>
          <p:cNvCxnSpPr>
            <a:cxnSpLocks/>
            <a:stCxn id="21" idx="2"/>
          </p:cNvCxnSpPr>
          <p:nvPr/>
        </p:nvCxnSpPr>
        <p:spPr>
          <a:xfrm rot="16200000" flipH="1">
            <a:off x="4518038" y="4086669"/>
            <a:ext cx="247778" cy="1283719"/>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cxnSp>
        <p:nvCxnSpPr>
          <p:cNvPr id="122" name="Egyenes összekötő nyíllal 91">
            <a:extLst>
              <a:ext uri="{FF2B5EF4-FFF2-40B4-BE49-F238E27FC236}">
                <a16:creationId xmlns:a16="http://schemas.microsoft.com/office/drawing/2014/main" id="{E71C60F9-CC0E-437A-B2DB-AAD7EE7CD2FF}"/>
              </a:ext>
            </a:extLst>
          </p:cNvPr>
          <p:cNvCxnSpPr>
            <a:cxnSpLocks/>
            <a:stCxn id="20" idx="2"/>
          </p:cNvCxnSpPr>
          <p:nvPr/>
        </p:nvCxnSpPr>
        <p:spPr>
          <a:xfrm rot="16200000" flipH="1">
            <a:off x="3365500" y="4033261"/>
            <a:ext cx="248722" cy="1391480"/>
          </a:xfrm>
          <a:prstGeom prst="bentConnector2">
            <a:avLst/>
          </a:prstGeom>
          <a:ln>
            <a:headEnd type="none" w="lg" len="lg"/>
            <a:tailEnd type="arrow" w="lg" len="lg"/>
          </a:ln>
        </p:spPr>
        <p:style>
          <a:lnRef idx="1">
            <a:schemeClr val="dk1"/>
          </a:lnRef>
          <a:fillRef idx="0">
            <a:schemeClr val="dk1"/>
          </a:fillRef>
          <a:effectRef idx="0">
            <a:schemeClr val="dk1"/>
          </a:effectRef>
          <a:fontRef idx="minor">
            <a:schemeClr val="tx1"/>
          </a:fontRef>
        </p:style>
      </p:cxnSp>
      <p:sp>
        <p:nvSpPr>
          <p:cNvPr id="145" name="Szöveg helye 14">
            <a:extLst>
              <a:ext uri="{FF2B5EF4-FFF2-40B4-BE49-F238E27FC236}">
                <a16:creationId xmlns:a16="http://schemas.microsoft.com/office/drawing/2014/main" id="{3A39CCAA-31C9-41DD-B5A4-649B181E3FEF}"/>
              </a:ext>
            </a:extLst>
          </p:cNvPr>
          <p:cNvSpPr txBox="1">
            <a:spLocks/>
          </p:cNvSpPr>
          <p:nvPr/>
        </p:nvSpPr>
        <p:spPr>
          <a:xfrm>
            <a:off x="9756733" y="4807921"/>
            <a:ext cx="227623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l-GR" dirty="0"/>
              <a:t>ε</a:t>
            </a:r>
            <a:r>
              <a:rPr lang="hu-HU" sz="1400" i="1" dirty="0">
                <a:solidFill>
                  <a:schemeClr val="tx1"/>
                </a:solidFill>
                <a:latin typeface="Times New Roman" panose="02020603050405020304" pitchFamily="18" charset="0"/>
                <a:cs typeface="Times New Roman" panose="02020603050405020304" pitchFamily="18" charset="0"/>
              </a:rPr>
              <a:t> = The </a:t>
            </a:r>
            <a:r>
              <a:rPr lang="hu-HU" sz="1400" i="1" dirty="0" err="1">
                <a:solidFill>
                  <a:schemeClr val="tx1"/>
                </a:solidFill>
                <a:latin typeface="Times New Roman" panose="02020603050405020304" pitchFamily="18" charset="0"/>
                <a:cs typeface="Times New Roman" panose="02020603050405020304" pitchFamily="18" charset="0"/>
              </a:rPr>
              <a:t>ground</a:t>
            </a:r>
            <a:r>
              <a:rPr lang="hu-HU" sz="1400" i="1" dirty="0">
                <a:solidFill>
                  <a:schemeClr val="tx1"/>
                </a:solidFill>
                <a:latin typeface="Times New Roman" panose="02020603050405020304" pitchFamily="18" charset="0"/>
                <a:cs typeface="Times New Roman" panose="02020603050405020304" pitchFamily="18" charset="0"/>
              </a:rPr>
              <a:t> </a:t>
            </a:r>
            <a:r>
              <a:rPr lang="hu-HU" sz="1400" i="1" dirty="0" err="1">
                <a:solidFill>
                  <a:schemeClr val="tx1"/>
                </a:solidFill>
                <a:latin typeface="Times New Roman" panose="02020603050405020304" pitchFamily="18" charset="0"/>
                <a:cs typeface="Times New Roman" panose="02020603050405020304" pitchFamily="18" charset="0"/>
              </a:rPr>
              <a:t>truth</a:t>
            </a:r>
            <a:r>
              <a:rPr lang="hu-HU" sz="1400" i="1" dirty="0">
                <a:solidFill>
                  <a:schemeClr val="tx1"/>
                </a:solidFill>
                <a:latin typeface="Times New Roman" panose="02020603050405020304" pitchFamily="18" charset="0"/>
                <a:cs typeface="Times New Roman" panose="02020603050405020304" pitchFamily="18" charset="0"/>
              </a:rPr>
              <a:t> output</a:t>
            </a:r>
          </a:p>
        </p:txBody>
      </p:sp>
      <p:sp>
        <p:nvSpPr>
          <p:cNvPr id="146" name="Szöveg helye 14">
            <a:extLst>
              <a:ext uri="{FF2B5EF4-FFF2-40B4-BE49-F238E27FC236}">
                <a16:creationId xmlns:a16="http://schemas.microsoft.com/office/drawing/2014/main" id="{343B5150-C026-40DB-BC86-490C839F08F0}"/>
              </a:ext>
            </a:extLst>
          </p:cNvPr>
          <p:cNvSpPr txBox="1">
            <a:spLocks/>
          </p:cNvSpPr>
          <p:nvPr/>
        </p:nvSpPr>
        <p:spPr>
          <a:xfrm>
            <a:off x="8471272" y="4741661"/>
            <a:ext cx="726088"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l-GR" sz="2400" i="1" dirty="0">
                <a:latin typeface="Times New Roman" panose="02020603050405020304" pitchFamily="18" charset="0"/>
                <a:cs typeface="Times New Roman" panose="02020603050405020304" pitchFamily="18" charset="0"/>
              </a:rPr>
              <a:t>ε</a:t>
            </a:r>
            <a:r>
              <a:rPr lang="hu-HU" sz="1400" dirty="0">
                <a:latin typeface="Times New Roman" panose="02020603050405020304" pitchFamily="18" charset="0"/>
                <a:cs typeface="Times New Roman" panose="02020603050405020304" pitchFamily="18" charset="0"/>
              </a:rPr>
              <a:t>t</a:t>
            </a:r>
            <a:r>
              <a:rPr lang="hu-HU" dirty="0">
                <a:latin typeface="Times New Roman" panose="02020603050405020304" pitchFamily="18" charset="0"/>
                <a:cs typeface="Times New Roman" panose="02020603050405020304" pitchFamily="18" charset="0"/>
              </a:rPr>
              <a:t>(</a:t>
            </a:r>
            <a:r>
              <a:rPr lang="el-GR" i="1" dirty="0">
                <a:latin typeface="Times New Roman" panose="02020603050405020304" pitchFamily="18" charset="0"/>
                <a:cs typeface="Times New Roman" panose="02020603050405020304" pitchFamily="18" charset="0"/>
              </a:rPr>
              <a:t>θ</a:t>
            </a:r>
            <a:r>
              <a:rPr lang="hu-HU" dirty="0">
                <a:latin typeface="Times New Roman" panose="02020603050405020304" pitchFamily="18" charset="0"/>
                <a:cs typeface="Times New Roman" panose="02020603050405020304" pitchFamily="18" charset="0"/>
              </a:rPr>
              <a:t>)</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71" name="Szöveg helye 14">
            <a:extLst>
              <a:ext uri="{FF2B5EF4-FFF2-40B4-BE49-F238E27FC236}">
                <a16:creationId xmlns:a16="http://schemas.microsoft.com/office/drawing/2014/main" id="{68FBE981-528D-40A3-A528-06D6E2E16082}"/>
              </a:ext>
            </a:extLst>
          </p:cNvPr>
          <p:cNvSpPr txBox="1">
            <a:spLocks/>
          </p:cNvSpPr>
          <p:nvPr/>
        </p:nvSpPr>
        <p:spPr>
          <a:xfrm>
            <a:off x="541247" y="6181880"/>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3"/>
              </a:rPr>
              <a:t>https://www.youtube.com/watch?v=Rb2a6lSQSas&amp;ab_channel=GregKahn</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4"/>
              </a:rPr>
              <a:t>https://www.youtube.com/watch?v=vgiW0HlQWVE&amp;ab_channel=GregKahn</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endParaRPr lang="hu-HU" sz="105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95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4F33F20D-528A-4121-AB02-0B2456C278B4}"/>
              </a:ext>
            </a:extLst>
          </p:cNvPr>
          <p:cNvPicPr>
            <a:picLocks noChangeAspect="1"/>
          </p:cNvPicPr>
          <p:nvPr/>
        </p:nvPicPr>
        <p:blipFill>
          <a:blip r:embed="rId3"/>
          <a:stretch>
            <a:fillRect/>
          </a:stretch>
        </p:blipFill>
        <p:spPr>
          <a:xfrm>
            <a:off x="2443162" y="1863725"/>
            <a:ext cx="7305675" cy="4019550"/>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Így nézne ki a </a:t>
            </a:r>
            <a:r>
              <a:rPr lang="hu-HU" sz="4800" dirty="0" err="1">
                <a:solidFill>
                  <a:schemeClr val="tx1"/>
                </a:solidFill>
                <a:latin typeface="Georgia" panose="02040502050405020303" pitchFamily="18" charset="0"/>
                <a:cs typeface="Arial" panose="020B0604020202020204" pitchFamily="34" charset="0"/>
              </a:rPr>
              <a:t>reinf</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learning</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a:t>
            </a:r>
            <a:r>
              <a:rPr lang="hu-HU" sz="2000" dirty="0" err="1">
                <a:solidFill>
                  <a:schemeClr val="tx1"/>
                </a:solidFill>
                <a:latin typeface="Georgia" panose="02040502050405020303" pitchFamily="18" charset="0"/>
                <a:cs typeface="Calibri Light" panose="020F0302020204030204" pitchFamily="34" charset="0"/>
              </a:rPr>
              <a:t>state</a:t>
            </a:r>
            <a:r>
              <a:rPr lang="hu-HU" sz="2000" dirty="0">
                <a:solidFill>
                  <a:schemeClr val="tx1"/>
                </a:solidFill>
                <a:latin typeface="Georgia" panose="02040502050405020303" pitchFamily="18" charset="0"/>
                <a:cs typeface="Calibri Light" panose="020F0302020204030204" pitchFamily="34" charset="0"/>
              </a:rPr>
              <a:t> és az </a:t>
            </a:r>
            <a:r>
              <a:rPr lang="hu-HU" sz="2000" dirty="0" err="1">
                <a:solidFill>
                  <a:schemeClr val="tx1"/>
                </a:solidFill>
                <a:latin typeface="Georgia" panose="02040502050405020303" pitchFamily="18" charset="0"/>
                <a:cs typeface="Calibri Light" panose="020F0302020204030204" pitchFamily="34" charset="0"/>
              </a:rPr>
              <a:t>action</a:t>
            </a:r>
            <a:r>
              <a:rPr lang="hu-HU" sz="2000" dirty="0">
                <a:solidFill>
                  <a:schemeClr val="tx1"/>
                </a:solidFill>
                <a:latin typeface="Georgia" panose="02040502050405020303" pitchFamily="18" charset="0"/>
                <a:cs typeface="Calibri Light" panose="020F0302020204030204" pitchFamily="34" charset="0"/>
              </a:rPr>
              <a:t> alapján van tanítva, hogy mi lesz a </a:t>
            </a:r>
            <a:r>
              <a:rPr lang="hu-HU" sz="2000" dirty="0" err="1">
                <a:solidFill>
                  <a:schemeClr val="tx1"/>
                </a:solidFill>
                <a:latin typeface="Georgia" panose="02040502050405020303" pitchFamily="18" charset="0"/>
                <a:cs typeface="Calibri Light" panose="020F0302020204030204" pitchFamily="34" charset="0"/>
              </a:rPr>
              <a:t>state</a:t>
            </a:r>
            <a:r>
              <a:rPr lang="hu-HU" sz="2000" dirty="0">
                <a:solidFill>
                  <a:schemeClr val="tx1"/>
                </a:solidFill>
                <a:latin typeface="Georgia" panose="02040502050405020303" pitchFamily="18" charset="0"/>
                <a:cs typeface="Calibri Light" panose="020F0302020204030204" pitchFamily="34" charset="0"/>
              </a:rPr>
              <a:t> t+1</a:t>
            </a:r>
          </a:p>
        </p:txBody>
      </p:sp>
      <p:sp>
        <p:nvSpPr>
          <p:cNvPr id="71" name="Szöveg helye 14">
            <a:extLst>
              <a:ext uri="{FF2B5EF4-FFF2-40B4-BE49-F238E27FC236}">
                <a16:creationId xmlns:a16="http://schemas.microsoft.com/office/drawing/2014/main" id="{68FBE981-528D-40A3-A528-06D6E2E16082}"/>
              </a:ext>
            </a:extLst>
          </p:cNvPr>
          <p:cNvSpPr txBox="1">
            <a:spLocks/>
          </p:cNvSpPr>
          <p:nvPr/>
        </p:nvSpPr>
        <p:spPr>
          <a:xfrm>
            <a:off x="541247" y="6181880"/>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4"/>
              </a:rPr>
              <a:t>https://www.youtube.com/watch?v=AP5FgKjFpvQ&amp;ab_channel=GregKahn</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endParaRPr lang="hu-HU" sz="105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24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67285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egy az egyben úgy van felépítve</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Arial" panose="020B0604020202020204" pitchFamily="34" charset="0"/>
              </a:rPr>
              <a:t>ahogy </a:t>
            </a:r>
            <a:r>
              <a:rPr lang="hu-HU" sz="2000" dirty="0" err="1">
                <a:solidFill>
                  <a:schemeClr val="tx1"/>
                </a:solidFill>
                <a:latin typeface="Georgia" panose="02040502050405020303" pitchFamily="18" charset="0"/>
                <a:cs typeface="Arial" panose="020B0604020202020204" pitchFamily="34" charset="0"/>
              </a:rPr>
              <a:t>annó</a:t>
            </a:r>
            <a:r>
              <a:rPr lang="hu-HU" sz="2000" dirty="0">
                <a:solidFill>
                  <a:schemeClr val="tx1"/>
                </a:solidFill>
                <a:latin typeface="Georgia" panose="02040502050405020303" pitchFamily="18" charset="0"/>
                <a:cs typeface="Arial" panose="020B0604020202020204" pitchFamily="34" charset="0"/>
              </a:rPr>
              <a:t> én szerettem volna bemutatni, hogy mi van.</a:t>
            </a:r>
          </a:p>
          <a:p>
            <a:pPr algn="l">
              <a:lnSpc>
                <a:spcPct val="100000"/>
              </a:lnSpc>
            </a:pPr>
            <a:r>
              <a:rPr lang="hu-HU" sz="2000" dirty="0">
                <a:solidFill>
                  <a:schemeClr val="tx1"/>
                </a:solidFill>
                <a:latin typeface="Georgia" panose="02040502050405020303" pitchFamily="18" charset="0"/>
                <a:cs typeface="Arial" panose="020B0604020202020204" pitchFamily="34" charset="0"/>
              </a:rPr>
              <a:t>Egy az egyben ugyan azok a tesztek, ugyan azok a logikai lépések, ugyan azok az érvek, következtetések és magyarázatok, mintha egy rúgóra járt volna az agyunk.</a:t>
            </a:r>
            <a:endParaRPr lang="hu-HU" sz="2000" dirty="0">
              <a:solidFill>
                <a:schemeClr val="tx1"/>
              </a:solidFill>
              <a:latin typeface="Georgia" panose="02040502050405020303" pitchFamily="18" charset="0"/>
              <a:cs typeface="Calibri Light" panose="020F0302020204030204" pitchFamily="34" charset="0"/>
            </a:endParaRPr>
          </a:p>
        </p:txBody>
      </p:sp>
      <p:sp>
        <p:nvSpPr>
          <p:cNvPr id="71" name="Szöveg helye 14">
            <a:extLst>
              <a:ext uri="{FF2B5EF4-FFF2-40B4-BE49-F238E27FC236}">
                <a16:creationId xmlns:a16="http://schemas.microsoft.com/office/drawing/2014/main" id="{68FBE981-528D-40A3-A528-06D6E2E16082}"/>
              </a:ext>
            </a:extLst>
          </p:cNvPr>
          <p:cNvSpPr txBox="1">
            <a:spLocks/>
          </p:cNvSpPr>
          <p:nvPr/>
        </p:nvSpPr>
        <p:spPr>
          <a:xfrm>
            <a:off x="541247" y="6181880"/>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3"/>
              </a:rPr>
              <a:t>https://www.youtube.com/watch?v=AP5FgKjFpvQ&amp;ab_channel=GregKahn</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endParaRPr lang="hu-HU" sz="1050" dirty="0">
              <a:solidFill>
                <a:schemeClr val="tx1"/>
              </a:solidFill>
              <a:latin typeface="Arial" panose="020B0604020202020204" pitchFamily="34" charset="0"/>
              <a:cs typeface="Arial" panose="020B0604020202020204" pitchFamily="34" charset="0"/>
            </a:endParaRPr>
          </a:p>
        </p:txBody>
      </p:sp>
      <p:pic>
        <p:nvPicPr>
          <p:cNvPr id="4" name="Kép 3">
            <a:extLst>
              <a:ext uri="{FF2B5EF4-FFF2-40B4-BE49-F238E27FC236}">
                <a16:creationId xmlns:a16="http://schemas.microsoft.com/office/drawing/2014/main" id="{DA244A98-EF51-4E70-995C-BD2C84A8097D}"/>
              </a:ext>
            </a:extLst>
          </p:cNvPr>
          <p:cNvPicPr>
            <a:picLocks noChangeAspect="1"/>
          </p:cNvPicPr>
          <p:nvPr/>
        </p:nvPicPr>
        <p:blipFill>
          <a:blip r:embed="rId4"/>
          <a:stretch>
            <a:fillRect/>
          </a:stretch>
        </p:blipFill>
        <p:spPr>
          <a:xfrm>
            <a:off x="2019300" y="1400175"/>
            <a:ext cx="8153400" cy="4057650"/>
          </a:xfrm>
          <a:prstGeom prst="rect">
            <a:avLst/>
          </a:prstGeom>
        </p:spPr>
      </p:pic>
      <p:sp>
        <p:nvSpPr>
          <p:cNvPr id="8" name="Szöveg helye 14">
            <a:extLst>
              <a:ext uri="{FF2B5EF4-FFF2-40B4-BE49-F238E27FC236}">
                <a16:creationId xmlns:a16="http://schemas.microsoft.com/office/drawing/2014/main" id="{9C8B2884-6169-4596-8081-5F6BBCF7B7D3}"/>
              </a:ext>
            </a:extLst>
          </p:cNvPr>
          <p:cNvSpPr txBox="1">
            <a:spLocks/>
          </p:cNvSpPr>
          <p:nvPr/>
        </p:nvSpPr>
        <p:spPr>
          <a:xfrm>
            <a:off x="541247" y="5461000"/>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Arial" panose="020B0604020202020204" pitchFamily="34" charset="0"/>
              </a:rPr>
              <a:t>Ha még egyszer valaki neki áll </a:t>
            </a:r>
            <a:r>
              <a:rPr lang="hu-HU" sz="2000" dirty="0" err="1">
                <a:solidFill>
                  <a:schemeClr val="tx1"/>
                </a:solidFill>
                <a:latin typeface="Georgia" panose="02040502050405020303" pitchFamily="18" charset="0"/>
                <a:cs typeface="Arial" panose="020B0604020202020204" pitchFamily="34" charset="0"/>
              </a:rPr>
              <a:t>lefikázni</a:t>
            </a:r>
            <a:r>
              <a:rPr lang="hu-HU" sz="2000" dirty="0">
                <a:solidFill>
                  <a:schemeClr val="tx1"/>
                </a:solidFill>
                <a:latin typeface="Georgia" panose="02040502050405020303" pitchFamily="18" charset="0"/>
                <a:cs typeface="Arial" panose="020B0604020202020204" pitchFamily="34" charset="0"/>
              </a:rPr>
              <a:t> ezt a módszert ugyan ezekkel az érvekkel akarom lemosni.</a:t>
            </a:r>
            <a:endParaRPr lang="hu-HU" sz="2000" dirty="0">
              <a:solidFill>
                <a:schemeClr val="tx1"/>
              </a:solidFill>
              <a:latin typeface="Georgia" panose="02040502050405020303" pitchFamily="18" charset="0"/>
              <a:cs typeface="Calibri Light" panose="020F0302020204030204" pitchFamily="34" charset="0"/>
            </a:endParaRPr>
          </a:p>
        </p:txBody>
      </p:sp>
      <p:sp>
        <p:nvSpPr>
          <p:cNvPr id="11" name="Szöveg helye 14">
            <a:extLst>
              <a:ext uri="{FF2B5EF4-FFF2-40B4-BE49-F238E27FC236}">
                <a16:creationId xmlns:a16="http://schemas.microsoft.com/office/drawing/2014/main" id="{A4F08F47-FD28-490D-990C-64F91AF207F7}"/>
              </a:ext>
            </a:extLst>
          </p:cNvPr>
          <p:cNvSpPr txBox="1">
            <a:spLocks/>
          </p:cNvSpPr>
          <p:nvPr/>
        </p:nvSpPr>
        <p:spPr>
          <a:xfrm>
            <a:off x="541247" y="3130271"/>
            <a:ext cx="10988144" cy="52629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Arial" panose="020B0604020202020204" pitchFamily="34" charset="0"/>
              </a:rPr>
              <a:t>Tényleg </a:t>
            </a:r>
            <a:r>
              <a:rPr lang="hu-HU" sz="2000" dirty="0" err="1">
                <a:solidFill>
                  <a:schemeClr val="tx1"/>
                </a:solidFill>
                <a:latin typeface="Georgia" panose="02040502050405020303" pitchFamily="18" charset="0"/>
                <a:cs typeface="Arial" panose="020B0604020202020204" pitchFamily="34" charset="0"/>
              </a:rPr>
              <a:t>brutál</a:t>
            </a:r>
            <a:r>
              <a:rPr lang="hu-HU" sz="2000" dirty="0">
                <a:solidFill>
                  <a:schemeClr val="tx1"/>
                </a:solidFill>
                <a:latin typeface="Georgia" panose="02040502050405020303" pitchFamily="18" charset="0"/>
                <a:cs typeface="Arial" panose="020B0604020202020204" pitchFamily="34" charset="0"/>
              </a:rPr>
              <a:t>. Ugyan azokat az érveket hangsúlyozzák amiket én akartam. </a:t>
            </a:r>
            <a:r>
              <a:rPr lang="hu-HU" sz="2000" dirty="0" err="1">
                <a:solidFill>
                  <a:schemeClr val="tx1"/>
                </a:solidFill>
                <a:latin typeface="Georgia" panose="02040502050405020303" pitchFamily="18" charset="0"/>
                <a:cs typeface="Arial" panose="020B0604020202020204" pitchFamily="34" charset="0"/>
              </a:rPr>
              <a:t>Adaptiviátás</a:t>
            </a:r>
            <a:r>
              <a:rPr lang="hu-HU" sz="2000" dirty="0">
                <a:solidFill>
                  <a:schemeClr val="tx1"/>
                </a:solidFill>
                <a:latin typeface="Georgia" panose="02040502050405020303" pitchFamily="18" charset="0"/>
                <a:cs typeface="Arial" panose="020B0604020202020204" pitchFamily="34" charset="0"/>
              </a:rPr>
              <a:t>, online </a:t>
            </a:r>
            <a:r>
              <a:rPr lang="hu-HU" sz="2000" dirty="0" err="1">
                <a:solidFill>
                  <a:schemeClr val="tx1"/>
                </a:solidFill>
                <a:latin typeface="Georgia" panose="02040502050405020303" pitchFamily="18" charset="0"/>
                <a:cs typeface="Arial" panose="020B0604020202020204" pitchFamily="34" charset="0"/>
              </a:rPr>
              <a:t>learning</a:t>
            </a:r>
            <a:r>
              <a:rPr lang="hu-HU" sz="2000" dirty="0">
                <a:solidFill>
                  <a:schemeClr val="tx1"/>
                </a:solidFill>
                <a:latin typeface="Georgia" panose="02040502050405020303" pitchFamily="18" charset="0"/>
                <a:cs typeface="Arial" panose="020B0604020202020204" pitchFamily="34" charset="0"/>
              </a:rPr>
              <a:t>. A kulcsszavak amelyek elhangzanak a videóban is ugyan azok mint amelyeket </a:t>
            </a:r>
            <a:r>
              <a:rPr lang="hu-HU" sz="2000">
                <a:solidFill>
                  <a:schemeClr val="tx1"/>
                </a:solidFill>
                <a:latin typeface="Georgia" panose="02040502050405020303" pitchFamily="18" charset="0"/>
                <a:cs typeface="Arial" panose="020B0604020202020204" pitchFamily="34" charset="0"/>
              </a:rPr>
              <a:t>én használok.</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65612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67285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Csak magamnak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42634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Arial" panose="020B0604020202020204" pitchFamily="34" charset="0"/>
              </a:rPr>
              <a:t>Az új programban úgy lenne jó megírni a </a:t>
            </a:r>
            <a:r>
              <a:rPr lang="hu-HU" sz="2000" dirty="0" err="1">
                <a:solidFill>
                  <a:schemeClr val="tx1"/>
                </a:solidFill>
                <a:latin typeface="Georgia" panose="02040502050405020303" pitchFamily="18" charset="0"/>
                <a:cs typeface="Arial" panose="020B0604020202020204" pitchFamily="34" charset="0"/>
              </a:rPr>
              <a:t>Car</a:t>
            </a:r>
            <a:r>
              <a:rPr lang="hu-HU" sz="2000" dirty="0">
                <a:solidFill>
                  <a:schemeClr val="tx1"/>
                </a:solidFill>
                <a:latin typeface="Georgia" panose="02040502050405020303" pitchFamily="18" charset="0"/>
                <a:cs typeface="Arial" panose="020B0604020202020204" pitchFamily="34" charset="0"/>
              </a:rPr>
              <a:t> osztályt, hogy legyen egy Storage objektuma és egy Plotter objektuma is.</a:t>
            </a:r>
          </a:p>
          <a:p>
            <a:pPr algn="l">
              <a:lnSpc>
                <a:spcPct val="100000"/>
              </a:lnSpc>
            </a:pPr>
            <a:r>
              <a:rPr lang="hu-HU" sz="2000" dirty="0">
                <a:solidFill>
                  <a:schemeClr val="tx1"/>
                </a:solidFill>
                <a:latin typeface="Georgia" panose="02040502050405020303" pitchFamily="18" charset="0"/>
                <a:cs typeface="Arial" panose="020B0604020202020204" pitchFamily="34" charset="0"/>
              </a:rPr>
              <a:t>A Plotter viszont egy olyan osztály legyen amelynek a függvényei egy Storage objektumot várnak, azért, hogy a Plotter akkor is tudjam használni ha futás közben akarok vele kirajzoltatni valamit és akkor is ha meg van egy teljes futás és utólag akarom vele kirajzoltatni az </a:t>
            </a:r>
            <a:r>
              <a:rPr lang="hu-HU" sz="2000" dirty="0" err="1">
                <a:solidFill>
                  <a:schemeClr val="tx1"/>
                </a:solidFill>
                <a:latin typeface="Georgia" panose="02040502050405020303" pitchFamily="18" charset="0"/>
                <a:cs typeface="Arial" panose="020B0604020202020204" pitchFamily="34" charset="0"/>
              </a:rPr>
              <a:t>értékekekt</a:t>
            </a:r>
            <a:r>
              <a:rPr lang="hu-HU" sz="2000" dirty="0">
                <a:solidFill>
                  <a:schemeClr val="tx1"/>
                </a:solidFill>
                <a:latin typeface="Georgia" panose="02040502050405020303" pitchFamily="18" charset="0"/>
                <a:cs typeface="Arial" panose="020B0604020202020204" pitchFamily="34" charset="0"/>
              </a:rPr>
              <a:t>.</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134206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67285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Csak magamnak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42634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2000" dirty="0">
                <a:solidFill>
                  <a:schemeClr val="tx1"/>
                </a:solidFill>
                <a:latin typeface="Georgia" panose="02040502050405020303" pitchFamily="18" charset="0"/>
                <a:cs typeface="Arial" panose="020B0604020202020204" pitchFamily="34" charset="0"/>
              </a:rPr>
              <a:t>Since most Atari 2600 games are MDPs, the networks evolved in this article were feed-forward, without</a:t>
            </a:r>
            <a:r>
              <a:rPr lang="hu-HU" sz="2000" dirty="0">
                <a:solidFill>
                  <a:schemeClr val="tx1"/>
                </a:solidFill>
                <a:latin typeface="Georgia" panose="02040502050405020303" pitchFamily="18" charset="0"/>
                <a:cs typeface="Arial" panose="020B0604020202020204" pitchFamily="34" charset="0"/>
              </a:rPr>
              <a:t> r</a:t>
            </a:r>
            <a:r>
              <a:rPr lang="en-GB" sz="2000" dirty="0" err="1">
                <a:solidFill>
                  <a:schemeClr val="tx1"/>
                </a:solidFill>
                <a:latin typeface="Georgia" panose="02040502050405020303" pitchFamily="18" charset="0"/>
                <a:cs typeface="Arial" panose="020B0604020202020204" pitchFamily="34" charset="0"/>
              </a:rPr>
              <a:t>ecurrent</a:t>
            </a:r>
            <a:r>
              <a:rPr lang="en-GB" sz="2000" dirty="0">
                <a:solidFill>
                  <a:schemeClr val="tx1"/>
                </a:solidFill>
                <a:latin typeface="Georgia" panose="02040502050405020303" pitchFamily="18" charset="0"/>
                <a:cs typeface="Arial" panose="020B0604020202020204" pitchFamily="34" charset="0"/>
              </a:rPr>
              <a:t> connections. Such networks represent reactive controllers i.e. the same input to the network will</a:t>
            </a:r>
            <a:r>
              <a:rPr lang="hu-HU" sz="2000" dirty="0">
                <a:solidFill>
                  <a:schemeClr val="tx1"/>
                </a:solidFill>
                <a:latin typeface="Georgia" panose="02040502050405020303" pitchFamily="18" charset="0"/>
                <a:cs typeface="Arial" panose="020B0604020202020204" pitchFamily="34" charset="0"/>
              </a:rPr>
              <a:t> </a:t>
            </a:r>
            <a:r>
              <a:rPr lang="en-GB" sz="2000" dirty="0">
                <a:solidFill>
                  <a:schemeClr val="tx1"/>
                </a:solidFill>
                <a:latin typeface="Georgia" panose="02040502050405020303" pitchFamily="18" charset="0"/>
                <a:cs typeface="Arial" panose="020B0604020202020204" pitchFamily="34" charset="0"/>
              </a:rPr>
              <a:t>produce the same output actions, regardless of context or history</a:t>
            </a:r>
            <a:r>
              <a:rPr lang="hu-HU" sz="2000" dirty="0">
                <a:solidFill>
                  <a:schemeClr val="tx1"/>
                </a:solidFill>
                <a:latin typeface="Georgia" panose="02040502050405020303" pitchFamily="18" charset="0"/>
                <a:cs typeface="Arial" panose="020B0604020202020204" pitchFamily="34" charset="0"/>
              </a:rPr>
              <a:t>.</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146269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hiperparaméterei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Leginkább arra gondolok,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Solver</a:t>
            </a:r>
            <a:r>
              <a:rPr lang="hu-HU" dirty="0">
                <a:solidFill>
                  <a:schemeClr val="tx1"/>
                </a:solidFill>
                <a:latin typeface="Arial" panose="020B0604020202020204" pitchFamily="34" charset="0"/>
                <a:cs typeface="Arial" panose="020B0604020202020204" pitchFamily="34" charset="0"/>
              </a:rPr>
              <a:t> (Adam, SDG, </a:t>
            </a:r>
            <a:r>
              <a:rPr lang="hu-HU" dirty="0" err="1">
                <a:solidFill>
                  <a:schemeClr val="tx1"/>
                </a:solidFill>
                <a:latin typeface="Arial" panose="020B0604020202020204" pitchFamily="34" charset="0"/>
                <a:cs typeface="Arial" panose="020B0604020202020204" pitchFamily="34" charset="0"/>
              </a:rPr>
              <a:t>RSMProp</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ADAGrad</a:t>
            </a:r>
            <a:r>
              <a:rPr lang="hu-HU" dirty="0">
                <a:solidFill>
                  <a:schemeClr val="tx1"/>
                </a:solidFill>
                <a:latin typeface="Arial" panose="020B0604020202020204" pitchFamily="34" charset="0"/>
                <a:cs typeface="Arial" panose="020B0604020202020204" pitchFamily="34" charset="0"/>
              </a:rPr>
              <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architektúra (15,5) (10,5), (10,10) </a:t>
            </a:r>
            <a:r>
              <a:rPr lang="hu-HU" dirty="0" err="1">
                <a:solidFill>
                  <a:schemeClr val="tx1"/>
                </a:solidFill>
                <a:latin typeface="Arial" panose="020B0604020202020204" pitchFamily="34" charset="0"/>
                <a:cs typeface="Arial" panose="020B0604020202020204" pitchFamily="34" charset="0"/>
              </a:rPr>
              <a:t>etc</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átviteli vagy aktivációs függvények (</a:t>
            </a:r>
            <a:r>
              <a:rPr lang="hu-HU" dirty="0" err="1">
                <a:solidFill>
                  <a:schemeClr val="tx1"/>
                </a:solidFill>
                <a:latin typeface="Arial" panose="020B0604020202020204" pitchFamily="34" charset="0"/>
                <a:cs typeface="Arial" panose="020B0604020202020204" pitchFamily="34" charset="0"/>
              </a:rPr>
              <a:t>Relu</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Tanh</a:t>
            </a:r>
            <a:r>
              <a:rPr lang="hu-HU"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662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Kép helye 6">
            <a:extLst>
              <a:ext uri="{FF2B5EF4-FFF2-40B4-BE49-F238E27FC236}">
                <a16:creationId xmlns:a16="http://schemas.microsoft.com/office/drawing/2014/main" id="{055D5E2D-6572-4766-9290-2F80DC24E365}"/>
              </a:ext>
            </a:extLst>
          </p:cNvPr>
          <p:cNvPicPr>
            <a:picLocks noChangeAspect="1"/>
          </p:cNvPicPr>
          <p:nvPr/>
        </p:nvPicPr>
        <p:blipFill>
          <a:blip r:embed="rId3"/>
          <a:stretch>
            <a:fillRect/>
          </a:stretch>
        </p:blipFill>
        <p:spPr>
          <a:xfrm>
            <a:off x="8522087" y="2099812"/>
            <a:ext cx="854075" cy="854075"/>
          </a:xfrm>
          <a:prstGeom prst="rect">
            <a:avLst/>
          </a:prstGeom>
        </p:spPr>
      </p:pic>
      <p:cxnSp>
        <p:nvCxnSpPr>
          <p:cNvPr id="42" name="Szögletes összekötő 12">
            <a:extLst>
              <a:ext uri="{FF2B5EF4-FFF2-40B4-BE49-F238E27FC236}">
                <a16:creationId xmlns:a16="http://schemas.microsoft.com/office/drawing/2014/main" id="{588FF60F-6A5E-4A22-88A1-7415007A6D6F}"/>
              </a:ext>
            </a:extLst>
          </p:cNvPr>
          <p:cNvCxnSpPr>
            <a:cxnSpLocks/>
          </p:cNvCxnSpPr>
          <p:nvPr/>
        </p:nvCxnSpPr>
        <p:spPr>
          <a:xfrm rot="10800000" flipV="1">
            <a:off x="3352802" y="2526849"/>
            <a:ext cx="3444488" cy="1"/>
          </a:xfrm>
          <a:prstGeom prst="bentConnector3">
            <a:avLst/>
          </a:prstGeom>
          <a:ln>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31" name="Szöveg helye 17">
            <a:extLst>
              <a:ext uri="{FF2B5EF4-FFF2-40B4-BE49-F238E27FC236}">
                <a16:creationId xmlns:a16="http://schemas.microsoft.com/office/drawing/2014/main" id="{7FD31910-8952-46B4-A7EB-A5373BCED2F0}"/>
              </a:ext>
            </a:extLst>
          </p:cNvPr>
          <p:cNvSpPr txBox="1">
            <a:spLocks/>
          </p:cNvSpPr>
          <p:nvPr/>
        </p:nvSpPr>
        <p:spPr>
          <a:xfrm>
            <a:off x="7407232" y="1032287"/>
            <a:ext cx="264244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Honnan tudom?</a:t>
            </a:r>
          </a:p>
          <a:p>
            <a:r>
              <a:rPr lang="hu-HU" sz="1400" b="0" dirty="0">
                <a:latin typeface="Arial" panose="020B0604020202020204" pitchFamily="34" charset="0"/>
                <a:cs typeface="Arial" panose="020B0604020202020204" pitchFamily="34" charset="0"/>
              </a:rPr>
              <a:t>Hogy milyen kapcsolat van ezek és a kiszolgálási idő között?</a:t>
            </a:r>
            <a:endParaRPr lang="en-GB" sz="1400" b="0" dirty="0">
              <a:latin typeface="Arial" panose="020B0604020202020204" pitchFamily="34" charset="0"/>
              <a:cs typeface="Arial" panose="020B0604020202020204" pitchFamily="34" charset="0"/>
            </a:endParaRPr>
          </a:p>
        </p:txBody>
      </p:sp>
      <p:pic>
        <p:nvPicPr>
          <p:cNvPr id="29" name="Kép 28">
            <a:extLst>
              <a:ext uri="{FF2B5EF4-FFF2-40B4-BE49-F238E27FC236}">
                <a16:creationId xmlns:a16="http://schemas.microsoft.com/office/drawing/2014/main" id="{1DF8AE7C-30B3-4413-B618-6CD78E339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424" y="1752750"/>
            <a:ext cx="2143125" cy="2143125"/>
          </a:xfrm>
          <a:prstGeom prst="rect">
            <a:avLst/>
          </a:prstGeom>
        </p:spPr>
      </p:pic>
      <p:cxnSp>
        <p:nvCxnSpPr>
          <p:cNvPr id="35" name="Szögletes összekötő 12">
            <a:extLst>
              <a:ext uri="{FF2B5EF4-FFF2-40B4-BE49-F238E27FC236}">
                <a16:creationId xmlns:a16="http://schemas.microsoft.com/office/drawing/2014/main" id="{1A9A71C4-0909-4C5D-8E5D-9B03CAB5269E}"/>
              </a:ext>
            </a:extLst>
          </p:cNvPr>
          <p:cNvCxnSpPr>
            <a:cxnSpLocks/>
          </p:cNvCxnSpPr>
          <p:nvPr/>
        </p:nvCxnSpPr>
        <p:spPr>
          <a:xfrm rot="10800000" flipV="1">
            <a:off x="3346175" y="2679249"/>
            <a:ext cx="3354310" cy="1"/>
          </a:xfrm>
          <a:prstGeom prst="bentConnector3">
            <a:avLst/>
          </a:prstGeom>
          <a:ln>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 name="Csoportba foglalás 1">
            <a:extLst>
              <a:ext uri="{FF2B5EF4-FFF2-40B4-BE49-F238E27FC236}">
                <a16:creationId xmlns:a16="http://schemas.microsoft.com/office/drawing/2014/main" id="{3D33D3ED-73E2-4B74-8765-B5BA246A8DA2}"/>
              </a:ext>
            </a:extLst>
          </p:cNvPr>
          <p:cNvGrpSpPr/>
          <p:nvPr/>
        </p:nvGrpSpPr>
        <p:grpSpPr>
          <a:xfrm>
            <a:off x="9546688" y="2251631"/>
            <a:ext cx="2483730" cy="845721"/>
            <a:chOff x="9546688" y="2251631"/>
            <a:chExt cx="2483730" cy="845721"/>
          </a:xfrm>
        </p:grpSpPr>
        <p:pic>
          <p:nvPicPr>
            <p:cNvPr id="9" name="Kép 8">
              <a:extLst>
                <a:ext uri="{FF2B5EF4-FFF2-40B4-BE49-F238E27FC236}">
                  <a16:creationId xmlns:a16="http://schemas.microsoft.com/office/drawing/2014/main" id="{6357E13B-CFFC-4514-A497-A540BE0EA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1835" y="2267560"/>
              <a:ext cx="811128" cy="720628"/>
            </a:xfrm>
            <a:prstGeom prst="rect">
              <a:avLst/>
            </a:prstGeom>
          </p:spPr>
        </p:pic>
        <p:pic>
          <p:nvPicPr>
            <p:cNvPr id="14" name="Kép 13">
              <a:extLst>
                <a:ext uri="{FF2B5EF4-FFF2-40B4-BE49-F238E27FC236}">
                  <a16:creationId xmlns:a16="http://schemas.microsoft.com/office/drawing/2014/main" id="{EC2F083E-E9A0-4B09-B172-323F116CD5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5057" y="2251631"/>
              <a:ext cx="737069" cy="725985"/>
            </a:xfrm>
            <a:prstGeom prst="rect">
              <a:avLst/>
            </a:prstGeom>
          </p:spPr>
        </p:pic>
        <p:pic>
          <p:nvPicPr>
            <p:cNvPr id="132" name="Kép 131">
              <a:extLst>
                <a:ext uri="{FF2B5EF4-FFF2-40B4-BE49-F238E27FC236}">
                  <a16:creationId xmlns:a16="http://schemas.microsoft.com/office/drawing/2014/main" id="{2786ECF4-DF40-455A-BFC2-D3BEF361AD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6688" y="2440713"/>
              <a:ext cx="419100" cy="409575"/>
            </a:xfrm>
            <a:prstGeom prst="rect">
              <a:avLst/>
            </a:prstGeom>
          </p:spPr>
        </p:pic>
        <p:pic>
          <p:nvPicPr>
            <p:cNvPr id="11" name="Kép 10">
              <a:extLst>
                <a:ext uri="{FF2B5EF4-FFF2-40B4-BE49-F238E27FC236}">
                  <a16:creationId xmlns:a16="http://schemas.microsoft.com/office/drawing/2014/main" id="{F4671C6F-B17F-4832-B898-978F3EE63A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2726" y="2295841"/>
              <a:ext cx="897692" cy="801511"/>
            </a:xfrm>
            <a:prstGeom prst="rect">
              <a:avLst/>
            </a:prstGeom>
          </p:spPr>
        </p:pic>
      </p:grpSp>
      <p:sp>
        <p:nvSpPr>
          <p:cNvPr id="51" name="Szöveg helye 17">
            <a:extLst>
              <a:ext uri="{FF2B5EF4-FFF2-40B4-BE49-F238E27FC236}">
                <a16:creationId xmlns:a16="http://schemas.microsoft.com/office/drawing/2014/main" id="{8C4D9FFA-D317-4E12-A261-CF9911010C3B}"/>
              </a:ext>
            </a:extLst>
          </p:cNvPr>
          <p:cNvSpPr txBox="1">
            <a:spLocks/>
          </p:cNvSpPr>
          <p:nvPr/>
        </p:nvSpPr>
        <p:spPr>
          <a:xfrm>
            <a:off x="4725545" y="3289410"/>
            <a:ext cx="2642442" cy="164566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Ha</a:t>
            </a:r>
          </a:p>
          <a:p>
            <a:r>
              <a:rPr lang="hu-HU" sz="1400" b="0" dirty="0">
                <a:latin typeface="Arial" panose="020B0604020202020204" pitchFamily="34" charset="0"/>
                <a:cs typeface="Arial" panose="020B0604020202020204" pitchFamily="34" charset="0"/>
              </a:rPr>
              <a:t>A válaszidőt akarjuk kontrollálni, akkor nem árt tudni, ismerni, mérni azokat a változókat amelyek hatással vannak rá.</a:t>
            </a:r>
            <a:endParaRPr lang="en-GB" sz="1400" b="0" dirty="0">
              <a:latin typeface="Arial" panose="020B0604020202020204" pitchFamily="34" charset="0"/>
              <a:cs typeface="Arial" panose="020B0604020202020204" pitchFamily="34" charset="0"/>
            </a:endParaRPr>
          </a:p>
        </p:txBody>
      </p:sp>
      <p:sp>
        <p:nvSpPr>
          <p:cNvPr id="52" name="Szöveg helye 17">
            <a:extLst>
              <a:ext uri="{FF2B5EF4-FFF2-40B4-BE49-F238E27FC236}">
                <a16:creationId xmlns:a16="http://schemas.microsoft.com/office/drawing/2014/main" id="{97BB9785-6B66-4199-ADC4-FA3A0CA193DD}"/>
              </a:ext>
            </a:extLst>
          </p:cNvPr>
          <p:cNvSpPr txBox="1">
            <a:spLocks/>
          </p:cNvSpPr>
          <p:nvPr/>
        </p:nvSpPr>
        <p:spPr>
          <a:xfrm>
            <a:off x="4725545" y="4564729"/>
            <a:ext cx="2642442" cy="164566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Ha</a:t>
            </a:r>
          </a:p>
          <a:p>
            <a:r>
              <a:rPr lang="hu-HU" sz="1400" b="0" dirty="0">
                <a:latin typeface="Arial" panose="020B0604020202020204" pitchFamily="34" charset="0"/>
                <a:cs typeface="Arial" panose="020B0604020202020204" pitchFamily="34" charset="0"/>
              </a:rPr>
              <a:t>Ezek ismertében tudjuk a válasz időt</a:t>
            </a:r>
            <a:br>
              <a:rPr lang="hu-HU" sz="1400" b="0" dirty="0">
                <a:latin typeface="Arial" panose="020B0604020202020204" pitchFamily="34" charset="0"/>
                <a:cs typeface="Arial" panose="020B0604020202020204" pitchFamily="34" charset="0"/>
              </a:rPr>
            </a:br>
            <a:r>
              <a:rPr lang="hu-HU" dirty="0"/>
              <a:t>Akkor</a:t>
            </a:r>
          </a:p>
          <a:p>
            <a:r>
              <a:rPr lang="hu-HU" sz="1400" b="0" dirty="0">
                <a:latin typeface="Arial" panose="020B0604020202020204" pitchFamily="34" charset="0"/>
                <a:cs typeface="Arial" panose="020B0604020202020204" pitchFamily="34" charset="0"/>
              </a:rPr>
              <a:t>Meg tudjuk tenni a megfelelő kontrolt, lépést.</a:t>
            </a:r>
            <a:endParaRPr lang="en-GB" sz="1400" b="0" dirty="0">
              <a:latin typeface="Arial" panose="020B0604020202020204" pitchFamily="34" charset="0"/>
              <a:cs typeface="Arial" panose="020B0604020202020204" pitchFamily="34" charset="0"/>
            </a:endParaRPr>
          </a:p>
          <a:p>
            <a:endParaRPr lang="en-GB" sz="1400" b="0" dirty="0">
              <a:latin typeface="Arial" panose="020B0604020202020204" pitchFamily="34" charset="0"/>
              <a:cs typeface="Arial" panose="020B0604020202020204" pitchFamily="34" charset="0"/>
            </a:endParaRPr>
          </a:p>
        </p:txBody>
      </p:sp>
      <p:sp>
        <p:nvSpPr>
          <p:cNvPr id="53" name="Szöveg helye 17">
            <a:extLst>
              <a:ext uri="{FF2B5EF4-FFF2-40B4-BE49-F238E27FC236}">
                <a16:creationId xmlns:a16="http://schemas.microsoft.com/office/drawing/2014/main" id="{C139AC82-B64C-4394-8E21-2151EFDF4DBE}"/>
              </a:ext>
            </a:extLst>
          </p:cNvPr>
          <p:cNvSpPr txBox="1">
            <a:spLocks/>
          </p:cNvSpPr>
          <p:nvPr/>
        </p:nvSpPr>
        <p:spPr>
          <a:xfrm>
            <a:off x="1794086" y="4564729"/>
            <a:ext cx="2642442" cy="164566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Hiszen</a:t>
            </a:r>
          </a:p>
          <a:p>
            <a:r>
              <a:rPr lang="hu-HU" sz="1400" b="0" dirty="0">
                <a:latin typeface="Arial" panose="020B0604020202020204" pitchFamily="34" charset="0"/>
                <a:cs typeface="Arial" panose="020B0604020202020204" pitchFamily="34" charset="0"/>
              </a:rPr>
              <a:t>A kiszolgálási időre van ráhatásunk a</a:t>
            </a:r>
            <a:br>
              <a:rPr lang="hu-HU" sz="1400" b="0" dirty="0">
                <a:latin typeface="Arial" panose="020B0604020202020204" pitchFamily="34" charset="0"/>
                <a:cs typeface="Arial" panose="020B0604020202020204" pitchFamily="34" charset="0"/>
              </a:rPr>
            </a:br>
            <a:r>
              <a:rPr lang="hu-HU" dirty="0">
                <a:cs typeface="Arial" panose="020B0604020202020204" pitchFamily="34" charset="0"/>
              </a:rPr>
              <a:t>Virtuális Gépek számán</a:t>
            </a:r>
            <a:br>
              <a:rPr lang="hu-HU" sz="1400" b="0" dirty="0">
                <a:latin typeface="Arial" panose="020B0604020202020204" pitchFamily="34" charset="0"/>
                <a:cs typeface="Arial" panose="020B0604020202020204" pitchFamily="34" charset="0"/>
              </a:rPr>
            </a:br>
            <a:r>
              <a:rPr lang="hu-HU" sz="1400" b="0" dirty="0">
                <a:latin typeface="Arial" panose="020B0604020202020204" pitchFamily="34" charset="0"/>
                <a:cs typeface="Arial" panose="020B0604020202020204" pitchFamily="34" charset="0"/>
              </a:rPr>
              <a:t>keresztül.</a:t>
            </a:r>
          </a:p>
          <a:p>
            <a:endParaRPr lang="en-GB" sz="1400" b="0" dirty="0">
              <a:latin typeface="Arial" panose="020B0604020202020204" pitchFamily="34" charset="0"/>
              <a:cs typeface="Arial" panose="020B0604020202020204" pitchFamily="34" charset="0"/>
            </a:endParaRPr>
          </a:p>
        </p:txBody>
      </p:sp>
      <p:pic>
        <p:nvPicPr>
          <p:cNvPr id="54" name="Kép helye 6">
            <a:extLst>
              <a:ext uri="{FF2B5EF4-FFF2-40B4-BE49-F238E27FC236}">
                <a16:creationId xmlns:a16="http://schemas.microsoft.com/office/drawing/2014/main" id="{69F24270-B4A1-470F-8100-5181B1A1E1AF}"/>
              </a:ext>
            </a:extLst>
          </p:cNvPr>
          <p:cNvPicPr>
            <a:picLocks noChangeAspect="1"/>
          </p:cNvPicPr>
          <p:nvPr/>
        </p:nvPicPr>
        <p:blipFill>
          <a:blip r:embed="rId3"/>
          <a:stretch>
            <a:fillRect/>
          </a:stretch>
        </p:blipFill>
        <p:spPr>
          <a:xfrm>
            <a:off x="8522087" y="2889873"/>
            <a:ext cx="854075" cy="854075"/>
          </a:xfrm>
          <a:prstGeom prst="rect">
            <a:avLst/>
          </a:prstGeom>
        </p:spPr>
      </p:pic>
      <p:pic>
        <p:nvPicPr>
          <p:cNvPr id="55" name="Kép helye 6">
            <a:extLst>
              <a:ext uri="{FF2B5EF4-FFF2-40B4-BE49-F238E27FC236}">
                <a16:creationId xmlns:a16="http://schemas.microsoft.com/office/drawing/2014/main" id="{6ADC6668-C273-4850-9FD8-401979F9CA7F}"/>
              </a:ext>
            </a:extLst>
          </p:cNvPr>
          <p:cNvPicPr>
            <a:picLocks noChangeAspect="1"/>
          </p:cNvPicPr>
          <p:nvPr/>
        </p:nvPicPr>
        <p:blipFill>
          <a:blip r:embed="rId3"/>
          <a:stretch>
            <a:fillRect/>
          </a:stretch>
        </p:blipFill>
        <p:spPr>
          <a:xfrm>
            <a:off x="8522087" y="3724201"/>
            <a:ext cx="854075" cy="854075"/>
          </a:xfrm>
          <a:prstGeom prst="rect">
            <a:avLst/>
          </a:prstGeom>
        </p:spPr>
      </p:pic>
      <p:pic>
        <p:nvPicPr>
          <p:cNvPr id="56" name="Kép helye 6">
            <a:extLst>
              <a:ext uri="{FF2B5EF4-FFF2-40B4-BE49-F238E27FC236}">
                <a16:creationId xmlns:a16="http://schemas.microsoft.com/office/drawing/2014/main" id="{395E7F8A-3F50-4F5B-9FBC-106DC00A2303}"/>
              </a:ext>
            </a:extLst>
          </p:cNvPr>
          <p:cNvPicPr>
            <a:picLocks noChangeAspect="1"/>
          </p:cNvPicPr>
          <p:nvPr/>
        </p:nvPicPr>
        <p:blipFill>
          <a:blip r:embed="rId3"/>
          <a:stretch>
            <a:fillRect/>
          </a:stretch>
        </p:blipFill>
        <p:spPr>
          <a:xfrm>
            <a:off x="8522087" y="4568245"/>
            <a:ext cx="854075" cy="854075"/>
          </a:xfrm>
          <a:prstGeom prst="rect">
            <a:avLst/>
          </a:prstGeom>
        </p:spPr>
      </p:pic>
      <p:pic>
        <p:nvPicPr>
          <p:cNvPr id="57" name="Kép helye 6">
            <a:extLst>
              <a:ext uri="{FF2B5EF4-FFF2-40B4-BE49-F238E27FC236}">
                <a16:creationId xmlns:a16="http://schemas.microsoft.com/office/drawing/2014/main" id="{2BE65716-D10D-4B37-8CC7-9DDA8090204F}"/>
              </a:ext>
            </a:extLst>
          </p:cNvPr>
          <p:cNvPicPr>
            <a:picLocks noChangeAspect="1"/>
          </p:cNvPicPr>
          <p:nvPr/>
        </p:nvPicPr>
        <p:blipFill>
          <a:blip r:embed="rId3"/>
          <a:stretch>
            <a:fillRect/>
          </a:stretch>
        </p:blipFill>
        <p:spPr>
          <a:xfrm>
            <a:off x="8522087" y="5379934"/>
            <a:ext cx="854075" cy="854075"/>
          </a:xfrm>
          <a:prstGeom prst="rect">
            <a:avLst/>
          </a:prstGeom>
        </p:spPr>
      </p:pic>
      <p:pic>
        <p:nvPicPr>
          <p:cNvPr id="21" name="Kép 20">
            <a:extLst>
              <a:ext uri="{FF2B5EF4-FFF2-40B4-BE49-F238E27FC236}">
                <a16:creationId xmlns:a16="http://schemas.microsoft.com/office/drawing/2014/main" id="{92557D58-004F-41E3-AC0F-2A88B74012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5748" y="151768"/>
            <a:ext cx="1099762" cy="1099762"/>
          </a:xfrm>
          <a:prstGeom prst="rect">
            <a:avLst/>
          </a:prstGeom>
        </p:spPr>
      </p:pic>
      <p:pic>
        <p:nvPicPr>
          <p:cNvPr id="62" name="Kép 61">
            <a:extLst>
              <a:ext uri="{FF2B5EF4-FFF2-40B4-BE49-F238E27FC236}">
                <a16:creationId xmlns:a16="http://schemas.microsoft.com/office/drawing/2014/main" id="{2BDCF89B-BB54-4335-929A-15B7C7E3C7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2801" y="439470"/>
            <a:ext cx="1099762" cy="1099762"/>
          </a:xfrm>
          <a:prstGeom prst="rect">
            <a:avLst/>
          </a:prstGeom>
        </p:spPr>
      </p:pic>
      <p:pic>
        <p:nvPicPr>
          <p:cNvPr id="63" name="Kép 62">
            <a:extLst>
              <a:ext uri="{FF2B5EF4-FFF2-40B4-BE49-F238E27FC236}">
                <a16:creationId xmlns:a16="http://schemas.microsoft.com/office/drawing/2014/main" id="{D955B07A-6489-4D0D-A3A1-C8B067F546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19854" y="845500"/>
            <a:ext cx="1099762" cy="1099762"/>
          </a:xfrm>
          <a:prstGeom prst="rect">
            <a:avLst/>
          </a:prstGeom>
        </p:spPr>
      </p:pic>
      <p:cxnSp>
        <p:nvCxnSpPr>
          <p:cNvPr id="25" name="Egyenes összekötő nyíllal 24">
            <a:extLst>
              <a:ext uri="{FF2B5EF4-FFF2-40B4-BE49-F238E27FC236}">
                <a16:creationId xmlns:a16="http://schemas.microsoft.com/office/drawing/2014/main" id="{D2638256-7F1D-470C-9611-B99FD28ECE89}"/>
              </a:ext>
            </a:extLst>
          </p:cNvPr>
          <p:cNvCxnSpPr>
            <a:cxnSpLocks/>
            <a:stCxn id="21" idx="3"/>
            <a:endCxn id="33" idx="1"/>
          </p:cNvCxnSpPr>
          <p:nvPr/>
        </p:nvCxnSpPr>
        <p:spPr>
          <a:xfrm>
            <a:off x="4885510" y="701649"/>
            <a:ext cx="1886776" cy="18252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gyenes összekötő nyíllal 67">
            <a:extLst>
              <a:ext uri="{FF2B5EF4-FFF2-40B4-BE49-F238E27FC236}">
                <a16:creationId xmlns:a16="http://schemas.microsoft.com/office/drawing/2014/main" id="{CC057EE8-AABF-4A6C-9F84-84AA55F07B85}"/>
              </a:ext>
            </a:extLst>
          </p:cNvPr>
          <p:cNvCxnSpPr>
            <a:cxnSpLocks/>
            <a:stCxn id="62" idx="3"/>
            <a:endCxn id="33" idx="1"/>
          </p:cNvCxnSpPr>
          <p:nvPr/>
        </p:nvCxnSpPr>
        <p:spPr>
          <a:xfrm>
            <a:off x="4452563" y="989351"/>
            <a:ext cx="2319723" cy="153749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gyenes összekötő nyíllal 69">
            <a:extLst>
              <a:ext uri="{FF2B5EF4-FFF2-40B4-BE49-F238E27FC236}">
                <a16:creationId xmlns:a16="http://schemas.microsoft.com/office/drawing/2014/main" id="{9DDDD12F-8D29-4423-AD8B-CBFF0AB45F21}"/>
              </a:ext>
            </a:extLst>
          </p:cNvPr>
          <p:cNvCxnSpPr>
            <a:cxnSpLocks/>
            <a:endCxn id="33" idx="1"/>
          </p:cNvCxnSpPr>
          <p:nvPr/>
        </p:nvCxnSpPr>
        <p:spPr>
          <a:xfrm>
            <a:off x="3881856" y="1534994"/>
            <a:ext cx="2890430" cy="9918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Kép helye 6">
            <a:extLst>
              <a:ext uri="{FF2B5EF4-FFF2-40B4-BE49-F238E27FC236}">
                <a16:creationId xmlns:a16="http://schemas.microsoft.com/office/drawing/2014/main" id="{2CEEFAC2-3B76-4AD4-85CB-3D2C40D2442D}"/>
              </a:ext>
            </a:extLst>
          </p:cNvPr>
          <p:cNvPicPr>
            <a:picLocks noChangeAspect="1"/>
          </p:cNvPicPr>
          <p:nvPr/>
        </p:nvPicPr>
        <p:blipFill>
          <a:blip r:embed="rId3"/>
          <a:stretch>
            <a:fillRect/>
          </a:stretch>
        </p:blipFill>
        <p:spPr>
          <a:xfrm>
            <a:off x="6772286" y="2099812"/>
            <a:ext cx="854075" cy="854075"/>
          </a:xfrm>
          <a:prstGeom prst="rect">
            <a:avLst/>
          </a:prstGeom>
        </p:spPr>
      </p:pic>
      <p:sp>
        <p:nvSpPr>
          <p:cNvPr id="38" name="Szöveg helye 17">
            <a:extLst>
              <a:ext uri="{FF2B5EF4-FFF2-40B4-BE49-F238E27FC236}">
                <a16:creationId xmlns:a16="http://schemas.microsoft.com/office/drawing/2014/main" id="{A51E7203-F844-4913-A477-22A7125A983D}"/>
              </a:ext>
            </a:extLst>
          </p:cNvPr>
          <p:cNvSpPr txBox="1">
            <a:spLocks/>
          </p:cNvSpPr>
          <p:nvPr/>
        </p:nvSpPr>
        <p:spPr>
          <a:xfrm>
            <a:off x="6012334" y="1517149"/>
            <a:ext cx="2017662" cy="53917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t>Load</a:t>
            </a:r>
            <a:br>
              <a:rPr lang="hu-HU" dirty="0"/>
            </a:br>
            <a:r>
              <a:rPr lang="hu-HU" dirty="0" err="1"/>
              <a:t>Balancer</a:t>
            </a:r>
            <a:endParaRPr lang="hu-HU" dirty="0"/>
          </a:p>
        </p:txBody>
      </p:sp>
      <p:cxnSp>
        <p:nvCxnSpPr>
          <p:cNvPr id="43" name="Egyenes összekötő nyíllal 42">
            <a:extLst>
              <a:ext uri="{FF2B5EF4-FFF2-40B4-BE49-F238E27FC236}">
                <a16:creationId xmlns:a16="http://schemas.microsoft.com/office/drawing/2014/main" id="{A8C2BAF7-2602-41FF-83B3-80EBC52CCB59}"/>
              </a:ext>
            </a:extLst>
          </p:cNvPr>
          <p:cNvCxnSpPr>
            <a:cxnSpLocks/>
            <a:stCxn id="33" idx="3"/>
            <a:endCxn id="57" idx="1"/>
          </p:cNvCxnSpPr>
          <p:nvPr/>
        </p:nvCxnSpPr>
        <p:spPr>
          <a:xfrm>
            <a:off x="7626361" y="2526850"/>
            <a:ext cx="895726" cy="3280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gyenes összekötő nyíllal 44">
            <a:extLst>
              <a:ext uri="{FF2B5EF4-FFF2-40B4-BE49-F238E27FC236}">
                <a16:creationId xmlns:a16="http://schemas.microsoft.com/office/drawing/2014/main" id="{655A1D03-DF2B-4B6F-B8DC-8F33C08ECFC1}"/>
              </a:ext>
            </a:extLst>
          </p:cNvPr>
          <p:cNvCxnSpPr>
            <a:cxnSpLocks/>
            <a:stCxn id="33" idx="3"/>
            <a:endCxn id="56" idx="1"/>
          </p:cNvCxnSpPr>
          <p:nvPr/>
        </p:nvCxnSpPr>
        <p:spPr>
          <a:xfrm>
            <a:off x="7626361" y="2526850"/>
            <a:ext cx="895726" cy="246843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gyenes összekötő nyíllal 47">
            <a:extLst>
              <a:ext uri="{FF2B5EF4-FFF2-40B4-BE49-F238E27FC236}">
                <a16:creationId xmlns:a16="http://schemas.microsoft.com/office/drawing/2014/main" id="{D693308F-2F85-441F-8DD2-A0255528BCAF}"/>
              </a:ext>
            </a:extLst>
          </p:cNvPr>
          <p:cNvCxnSpPr>
            <a:cxnSpLocks/>
            <a:stCxn id="33" idx="3"/>
            <a:endCxn id="54" idx="1"/>
          </p:cNvCxnSpPr>
          <p:nvPr/>
        </p:nvCxnSpPr>
        <p:spPr>
          <a:xfrm>
            <a:off x="7626361" y="2526850"/>
            <a:ext cx="895726" cy="79006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gyenes összekötő nyíllal 57">
            <a:extLst>
              <a:ext uri="{FF2B5EF4-FFF2-40B4-BE49-F238E27FC236}">
                <a16:creationId xmlns:a16="http://schemas.microsoft.com/office/drawing/2014/main" id="{CFEAD10F-4A4D-4705-98AA-BB38ABF46F2B}"/>
              </a:ext>
            </a:extLst>
          </p:cNvPr>
          <p:cNvCxnSpPr>
            <a:cxnSpLocks/>
            <a:stCxn id="33" idx="3"/>
            <a:endCxn id="37" idx="1"/>
          </p:cNvCxnSpPr>
          <p:nvPr/>
        </p:nvCxnSpPr>
        <p:spPr>
          <a:xfrm>
            <a:off x="7626361" y="2526850"/>
            <a:ext cx="895726"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Csoportba foglalás 38">
            <a:extLst>
              <a:ext uri="{FF2B5EF4-FFF2-40B4-BE49-F238E27FC236}">
                <a16:creationId xmlns:a16="http://schemas.microsoft.com/office/drawing/2014/main" id="{9A07C92D-4F7E-4DC8-A770-24F596B9B019}"/>
              </a:ext>
            </a:extLst>
          </p:cNvPr>
          <p:cNvGrpSpPr/>
          <p:nvPr/>
        </p:nvGrpSpPr>
        <p:grpSpPr>
          <a:xfrm>
            <a:off x="9546688" y="3084893"/>
            <a:ext cx="2483730" cy="845721"/>
            <a:chOff x="9546688" y="2251631"/>
            <a:chExt cx="2483730" cy="845721"/>
          </a:xfrm>
        </p:grpSpPr>
        <p:pic>
          <p:nvPicPr>
            <p:cNvPr id="40" name="Kép 39">
              <a:extLst>
                <a:ext uri="{FF2B5EF4-FFF2-40B4-BE49-F238E27FC236}">
                  <a16:creationId xmlns:a16="http://schemas.microsoft.com/office/drawing/2014/main" id="{77EA5492-04CA-4AED-9228-9BE5635956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1835" y="2267560"/>
              <a:ext cx="811128" cy="720628"/>
            </a:xfrm>
            <a:prstGeom prst="rect">
              <a:avLst/>
            </a:prstGeom>
          </p:spPr>
        </p:pic>
        <p:pic>
          <p:nvPicPr>
            <p:cNvPr id="41" name="Kép 40">
              <a:extLst>
                <a:ext uri="{FF2B5EF4-FFF2-40B4-BE49-F238E27FC236}">
                  <a16:creationId xmlns:a16="http://schemas.microsoft.com/office/drawing/2014/main" id="{4EAF3DC8-3CC9-48A7-B5BA-F398EFD907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5057" y="2251631"/>
              <a:ext cx="737069" cy="725985"/>
            </a:xfrm>
            <a:prstGeom prst="rect">
              <a:avLst/>
            </a:prstGeom>
          </p:spPr>
        </p:pic>
        <p:pic>
          <p:nvPicPr>
            <p:cNvPr id="44" name="Kép 43">
              <a:extLst>
                <a:ext uri="{FF2B5EF4-FFF2-40B4-BE49-F238E27FC236}">
                  <a16:creationId xmlns:a16="http://schemas.microsoft.com/office/drawing/2014/main" id="{28CB777E-ABAA-4AEB-8D03-B70725AE7B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6688" y="2440713"/>
              <a:ext cx="419100" cy="409575"/>
            </a:xfrm>
            <a:prstGeom prst="rect">
              <a:avLst/>
            </a:prstGeom>
          </p:spPr>
        </p:pic>
        <p:pic>
          <p:nvPicPr>
            <p:cNvPr id="50" name="Kép 49">
              <a:extLst>
                <a:ext uri="{FF2B5EF4-FFF2-40B4-BE49-F238E27FC236}">
                  <a16:creationId xmlns:a16="http://schemas.microsoft.com/office/drawing/2014/main" id="{C508811A-AB5B-4A40-AD91-6A41FE0142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2726" y="2295841"/>
              <a:ext cx="897692" cy="801511"/>
            </a:xfrm>
            <a:prstGeom prst="rect">
              <a:avLst/>
            </a:prstGeom>
          </p:spPr>
        </p:pic>
      </p:grpSp>
      <p:grpSp>
        <p:nvGrpSpPr>
          <p:cNvPr id="59" name="Csoportba foglalás 58">
            <a:extLst>
              <a:ext uri="{FF2B5EF4-FFF2-40B4-BE49-F238E27FC236}">
                <a16:creationId xmlns:a16="http://schemas.microsoft.com/office/drawing/2014/main" id="{00454E38-9253-4AB8-A3D8-A3E1898F3C5E}"/>
              </a:ext>
            </a:extLst>
          </p:cNvPr>
          <p:cNvGrpSpPr/>
          <p:nvPr/>
        </p:nvGrpSpPr>
        <p:grpSpPr>
          <a:xfrm>
            <a:off x="9546688" y="3880385"/>
            <a:ext cx="2483730" cy="845721"/>
            <a:chOff x="9546688" y="2251631"/>
            <a:chExt cx="2483730" cy="845721"/>
          </a:xfrm>
        </p:grpSpPr>
        <p:pic>
          <p:nvPicPr>
            <p:cNvPr id="60" name="Kép 59">
              <a:extLst>
                <a:ext uri="{FF2B5EF4-FFF2-40B4-BE49-F238E27FC236}">
                  <a16:creationId xmlns:a16="http://schemas.microsoft.com/office/drawing/2014/main" id="{49378F4F-62C0-49DB-958B-9CDDF210D0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1835" y="2267560"/>
              <a:ext cx="811128" cy="720628"/>
            </a:xfrm>
            <a:prstGeom prst="rect">
              <a:avLst/>
            </a:prstGeom>
          </p:spPr>
        </p:pic>
        <p:pic>
          <p:nvPicPr>
            <p:cNvPr id="61" name="Kép 60">
              <a:extLst>
                <a:ext uri="{FF2B5EF4-FFF2-40B4-BE49-F238E27FC236}">
                  <a16:creationId xmlns:a16="http://schemas.microsoft.com/office/drawing/2014/main" id="{3F043DBC-3C99-41CC-9AA3-45B0D325F8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5057" y="2251631"/>
              <a:ext cx="737069" cy="725985"/>
            </a:xfrm>
            <a:prstGeom prst="rect">
              <a:avLst/>
            </a:prstGeom>
          </p:spPr>
        </p:pic>
        <p:pic>
          <p:nvPicPr>
            <p:cNvPr id="64" name="Kép 63">
              <a:extLst>
                <a:ext uri="{FF2B5EF4-FFF2-40B4-BE49-F238E27FC236}">
                  <a16:creationId xmlns:a16="http://schemas.microsoft.com/office/drawing/2014/main" id="{DCE2076F-E058-4305-9A26-A09E72BEE1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6688" y="2440713"/>
              <a:ext cx="419100" cy="409575"/>
            </a:xfrm>
            <a:prstGeom prst="rect">
              <a:avLst/>
            </a:prstGeom>
          </p:spPr>
        </p:pic>
        <p:pic>
          <p:nvPicPr>
            <p:cNvPr id="65" name="Kép 64">
              <a:extLst>
                <a:ext uri="{FF2B5EF4-FFF2-40B4-BE49-F238E27FC236}">
                  <a16:creationId xmlns:a16="http://schemas.microsoft.com/office/drawing/2014/main" id="{134DF1F2-16D4-4E20-BD1B-B6E65C5527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2726" y="2295841"/>
              <a:ext cx="897692" cy="801511"/>
            </a:xfrm>
            <a:prstGeom prst="rect">
              <a:avLst/>
            </a:prstGeom>
          </p:spPr>
        </p:pic>
      </p:grpSp>
      <p:grpSp>
        <p:nvGrpSpPr>
          <p:cNvPr id="66" name="Csoportba foglalás 65">
            <a:extLst>
              <a:ext uri="{FF2B5EF4-FFF2-40B4-BE49-F238E27FC236}">
                <a16:creationId xmlns:a16="http://schemas.microsoft.com/office/drawing/2014/main" id="{AC6716BB-B9F0-4DA3-B209-9D287E40B5B5}"/>
              </a:ext>
            </a:extLst>
          </p:cNvPr>
          <p:cNvGrpSpPr/>
          <p:nvPr/>
        </p:nvGrpSpPr>
        <p:grpSpPr>
          <a:xfrm>
            <a:off x="9546688" y="4715272"/>
            <a:ext cx="2483730" cy="845721"/>
            <a:chOff x="9546688" y="2251631"/>
            <a:chExt cx="2483730" cy="845721"/>
          </a:xfrm>
        </p:grpSpPr>
        <p:pic>
          <p:nvPicPr>
            <p:cNvPr id="67" name="Kép 66">
              <a:extLst>
                <a:ext uri="{FF2B5EF4-FFF2-40B4-BE49-F238E27FC236}">
                  <a16:creationId xmlns:a16="http://schemas.microsoft.com/office/drawing/2014/main" id="{07D121ED-16B1-4A11-AD71-AFD5A00224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1835" y="2267560"/>
              <a:ext cx="811128" cy="720628"/>
            </a:xfrm>
            <a:prstGeom prst="rect">
              <a:avLst/>
            </a:prstGeom>
          </p:spPr>
        </p:pic>
        <p:pic>
          <p:nvPicPr>
            <p:cNvPr id="69" name="Kép 68">
              <a:extLst>
                <a:ext uri="{FF2B5EF4-FFF2-40B4-BE49-F238E27FC236}">
                  <a16:creationId xmlns:a16="http://schemas.microsoft.com/office/drawing/2014/main" id="{9A54604E-FF6D-4694-9869-774686229B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5057" y="2251631"/>
              <a:ext cx="737069" cy="725985"/>
            </a:xfrm>
            <a:prstGeom prst="rect">
              <a:avLst/>
            </a:prstGeom>
          </p:spPr>
        </p:pic>
        <p:pic>
          <p:nvPicPr>
            <p:cNvPr id="71" name="Kép 70">
              <a:extLst>
                <a:ext uri="{FF2B5EF4-FFF2-40B4-BE49-F238E27FC236}">
                  <a16:creationId xmlns:a16="http://schemas.microsoft.com/office/drawing/2014/main" id="{3E857305-2483-4260-8FE4-CAD803491E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6688" y="2440713"/>
              <a:ext cx="419100" cy="409575"/>
            </a:xfrm>
            <a:prstGeom prst="rect">
              <a:avLst/>
            </a:prstGeom>
          </p:spPr>
        </p:pic>
        <p:pic>
          <p:nvPicPr>
            <p:cNvPr id="72" name="Kép 71">
              <a:extLst>
                <a:ext uri="{FF2B5EF4-FFF2-40B4-BE49-F238E27FC236}">
                  <a16:creationId xmlns:a16="http://schemas.microsoft.com/office/drawing/2014/main" id="{A8782899-17C3-4C1C-A93A-1208CFD8CF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2726" y="2295841"/>
              <a:ext cx="897692" cy="801511"/>
            </a:xfrm>
            <a:prstGeom prst="rect">
              <a:avLst/>
            </a:prstGeom>
          </p:spPr>
        </p:pic>
      </p:grpSp>
      <p:grpSp>
        <p:nvGrpSpPr>
          <p:cNvPr id="73" name="Csoportba foglalás 72">
            <a:extLst>
              <a:ext uri="{FF2B5EF4-FFF2-40B4-BE49-F238E27FC236}">
                <a16:creationId xmlns:a16="http://schemas.microsoft.com/office/drawing/2014/main" id="{A676B0CD-41D7-473F-884D-2C4DDDEF2A70}"/>
              </a:ext>
            </a:extLst>
          </p:cNvPr>
          <p:cNvGrpSpPr/>
          <p:nvPr/>
        </p:nvGrpSpPr>
        <p:grpSpPr>
          <a:xfrm>
            <a:off x="9546688" y="5521598"/>
            <a:ext cx="2483730" cy="845721"/>
            <a:chOff x="9546688" y="2251631"/>
            <a:chExt cx="2483730" cy="845721"/>
          </a:xfrm>
        </p:grpSpPr>
        <p:pic>
          <p:nvPicPr>
            <p:cNvPr id="74" name="Kép 73">
              <a:extLst>
                <a:ext uri="{FF2B5EF4-FFF2-40B4-BE49-F238E27FC236}">
                  <a16:creationId xmlns:a16="http://schemas.microsoft.com/office/drawing/2014/main" id="{313FF584-3F11-4CE9-8731-A34F50C94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1835" y="2267560"/>
              <a:ext cx="811128" cy="720628"/>
            </a:xfrm>
            <a:prstGeom prst="rect">
              <a:avLst/>
            </a:prstGeom>
          </p:spPr>
        </p:pic>
        <p:pic>
          <p:nvPicPr>
            <p:cNvPr id="75" name="Kép 74">
              <a:extLst>
                <a:ext uri="{FF2B5EF4-FFF2-40B4-BE49-F238E27FC236}">
                  <a16:creationId xmlns:a16="http://schemas.microsoft.com/office/drawing/2014/main" id="{111F0074-8983-44DB-9385-956D81BB94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5057" y="2251631"/>
              <a:ext cx="737069" cy="725985"/>
            </a:xfrm>
            <a:prstGeom prst="rect">
              <a:avLst/>
            </a:prstGeom>
          </p:spPr>
        </p:pic>
        <p:pic>
          <p:nvPicPr>
            <p:cNvPr id="76" name="Kép 75">
              <a:extLst>
                <a:ext uri="{FF2B5EF4-FFF2-40B4-BE49-F238E27FC236}">
                  <a16:creationId xmlns:a16="http://schemas.microsoft.com/office/drawing/2014/main" id="{20FF412D-9525-4F2C-86FD-073EB3E961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6688" y="2440713"/>
              <a:ext cx="419100" cy="409575"/>
            </a:xfrm>
            <a:prstGeom prst="rect">
              <a:avLst/>
            </a:prstGeom>
          </p:spPr>
        </p:pic>
        <p:pic>
          <p:nvPicPr>
            <p:cNvPr id="77" name="Kép 76">
              <a:extLst>
                <a:ext uri="{FF2B5EF4-FFF2-40B4-BE49-F238E27FC236}">
                  <a16:creationId xmlns:a16="http://schemas.microsoft.com/office/drawing/2014/main" id="{17EDEAAD-0676-46C3-A119-050ADC9BA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2726" y="2295841"/>
              <a:ext cx="897692" cy="801511"/>
            </a:xfrm>
            <a:prstGeom prst="rect">
              <a:avLst/>
            </a:prstGeom>
          </p:spPr>
        </p:pic>
      </p:grpSp>
      <p:cxnSp>
        <p:nvCxnSpPr>
          <p:cNvPr id="78" name="Egyenes összekötő nyíllal 77">
            <a:extLst>
              <a:ext uri="{FF2B5EF4-FFF2-40B4-BE49-F238E27FC236}">
                <a16:creationId xmlns:a16="http://schemas.microsoft.com/office/drawing/2014/main" id="{C90189F6-97C6-409B-8679-57813198280F}"/>
              </a:ext>
            </a:extLst>
          </p:cNvPr>
          <p:cNvCxnSpPr>
            <a:cxnSpLocks/>
            <a:stCxn id="11" idx="0"/>
            <a:endCxn id="79" idx="2"/>
          </p:cNvCxnSpPr>
          <p:nvPr/>
        </p:nvCxnSpPr>
        <p:spPr>
          <a:xfrm flipH="1" flipV="1">
            <a:off x="10707740" y="1440120"/>
            <a:ext cx="873832" cy="8557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9" name="Kép 78" descr="A képen szöveg, clipart, vektorgrafika látható&#10;&#10;Automatikusan generált leírás">
            <a:extLst>
              <a:ext uri="{FF2B5EF4-FFF2-40B4-BE49-F238E27FC236}">
                <a16:creationId xmlns:a16="http://schemas.microsoft.com/office/drawing/2014/main" id="{77BE5395-DD33-4148-B8ED-17E9EDED26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31835" y="888310"/>
            <a:ext cx="551810" cy="551810"/>
          </a:xfrm>
          <a:prstGeom prst="rect">
            <a:avLst/>
          </a:prstGeom>
        </p:spPr>
      </p:pic>
      <p:cxnSp>
        <p:nvCxnSpPr>
          <p:cNvPr id="80" name="Egyenes összekötő nyíllal 79">
            <a:extLst>
              <a:ext uri="{FF2B5EF4-FFF2-40B4-BE49-F238E27FC236}">
                <a16:creationId xmlns:a16="http://schemas.microsoft.com/office/drawing/2014/main" id="{25E3184D-EEEB-476E-884A-0D16E0D3EE89}"/>
              </a:ext>
            </a:extLst>
          </p:cNvPr>
          <p:cNvCxnSpPr>
            <a:cxnSpLocks/>
            <a:stCxn id="9" idx="0"/>
            <a:endCxn id="79" idx="2"/>
          </p:cNvCxnSpPr>
          <p:nvPr/>
        </p:nvCxnSpPr>
        <p:spPr>
          <a:xfrm flipH="1" flipV="1">
            <a:off x="10707740" y="1440120"/>
            <a:ext cx="129659" cy="82744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gyenes összekötő nyíllal 80">
            <a:extLst>
              <a:ext uri="{FF2B5EF4-FFF2-40B4-BE49-F238E27FC236}">
                <a16:creationId xmlns:a16="http://schemas.microsoft.com/office/drawing/2014/main" id="{E047F230-6256-4DBE-A033-4F3056283F5A}"/>
              </a:ext>
            </a:extLst>
          </p:cNvPr>
          <p:cNvCxnSpPr>
            <a:cxnSpLocks/>
            <a:stCxn id="14" idx="0"/>
            <a:endCxn id="79" idx="2"/>
          </p:cNvCxnSpPr>
          <p:nvPr/>
        </p:nvCxnSpPr>
        <p:spPr>
          <a:xfrm flipV="1">
            <a:off x="10253592" y="1440120"/>
            <a:ext cx="454148" cy="81151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gyenes összekötő nyíllal 81">
            <a:extLst>
              <a:ext uri="{FF2B5EF4-FFF2-40B4-BE49-F238E27FC236}">
                <a16:creationId xmlns:a16="http://schemas.microsoft.com/office/drawing/2014/main" id="{801B074E-80EF-4109-9A7B-8651E2399756}"/>
              </a:ext>
            </a:extLst>
          </p:cNvPr>
          <p:cNvCxnSpPr>
            <a:cxnSpLocks/>
            <a:endCxn id="79" idx="2"/>
          </p:cNvCxnSpPr>
          <p:nvPr/>
        </p:nvCxnSpPr>
        <p:spPr>
          <a:xfrm flipV="1">
            <a:off x="9802040" y="1440120"/>
            <a:ext cx="905700" cy="8557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51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szöveg, személy látható&#10;&#10;Automatikusan generált leírás">
            <a:extLst>
              <a:ext uri="{FF2B5EF4-FFF2-40B4-BE49-F238E27FC236}">
                <a16:creationId xmlns:a16="http://schemas.microsoft.com/office/drawing/2014/main" id="{73E04C7D-F110-48F1-903A-5F8869196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7346"/>
            <a:ext cx="12192000" cy="5223309"/>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effectLst>
            <a:softEdge rad="152400"/>
          </a:effectLst>
        </p:spPr>
        <p:txBody>
          <a:bodyPr rtlCol="0"/>
          <a:lstStyle/>
          <a:p>
            <a:pPr rtl="0"/>
            <a:fld id="{19B51A1E-902D-48AF-9020-955120F399B6}" type="slidenum">
              <a:rPr lang="en-GB" smtClean="0"/>
              <a:pPr rtl="0"/>
              <a:t>137</a:t>
            </a:fld>
            <a:endParaRPr lang="en-GB" dirty="0"/>
          </a:p>
        </p:txBody>
      </p:sp>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a:effectLst>
            <a:softEdge rad="152400"/>
          </a:effectLst>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137</a:t>
            </a:fld>
            <a:endParaRPr lang="en-GB" dirty="0"/>
          </a:p>
        </p:txBody>
      </p:sp>
      <p:sp>
        <p:nvSpPr>
          <p:cNvPr id="33" name="Téglalap: lekerekített 32">
            <a:extLst>
              <a:ext uri="{FF2B5EF4-FFF2-40B4-BE49-F238E27FC236}">
                <a16:creationId xmlns:a16="http://schemas.microsoft.com/office/drawing/2014/main" id="{720D61AE-B309-40EF-912F-F9457F2717CC}"/>
              </a:ext>
            </a:extLst>
          </p:cNvPr>
          <p:cNvSpPr/>
          <p:nvPr/>
        </p:nvSpPr>
        <p:spPr>
          <a:xfrm>
            <a:off x="919184" y="259234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ajánlom Mr. Smith figyelmébe</a:t>
            </a:r>
          </a:p>
        </p:txBody>
      </p:sp>
      <p:sp>
        <p:nvSpPr>
          <p:cNvPr id="34" name="Szabadkézi sokszög: alakzat 33">
            <a:extLst>
              <a:ext uri="{FF2B5EF4-FFF2-40B4-BE49-F238E27FC236}">
                <a16:creationId xmlns:a16="http://schemas.microsoft.com/office/drawing/2014/main" id="{607D0F28-8AA5-4AED-BF4C-CA627754C5E7}"/>
              </a:ext>
            </a:extLst>
          </p:cNvPr>
          <p:cNvSpPr/>
          <p:nvPr/>
        </p:nvSpPr>
        <p:spPr>
          <a:xfrm>
            <a:off x="919184" y="250167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Következő Diákat különös tekintettel</a:t>
            </a:r>
          </a:p>
        </p:txBody>
      </p:sp>
      <p:sp>
        <p:nvSpPr>
          <p:cNvPr id="10" name="Téglalap: lekerekített 9">
            <a:extLst>
              <a:ext uri="{FF2B5EF4-FFF2-40B4-BE49-F238E27FC236}">
                <a16:creationId xmlns:a16="http://schemas.microsoft.com/office/drawing/2014/main" id="{723CA343-DE22-40C8-87A7-241E8D260BFE}"/>
              </a:ext>
            </a:extLst>
          </p:cNvPr>
          <p:cNvSpPr/>
          <p:nvPr/>
        </p:nvSpPr>
        <p:spPr>
          <a:xfrm>
            <a:off x="5491184" y="367987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Mit kell elvégeznem.</a:t>
            </a:r>
          </a:p>
        </p:txBody>
      </p:sp>
      <p:sp>
        <p:nvSpPr>
          <p:cNvPr id="11" name="Szabadkézi sokszög: alakzat 10">
            <a:extLst>
              <a:ext uri="{FF2B5EF4-FFF2-40B4-BE49-F238E27FC236}">
                <a16:creationId xmlns:a16="http://schemas.microsoft.com/office/drawing/2014/main" id="{56B3956A-7666-4512-A839-C2AAF0D1010C}"/>
              </a:ext>
            </a:extLst>
          </p:cNvPr>
          <p:cNvSpPr/>
          <p:nvPr/>
        </p:nvSpPr>
        <p:spPr>
          <a:xfrm>
            <a:off x="5491184" y="358920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Ahol most tartok.</a:t>
            </a:r>
          </a:p>
        </p:txBody>
      </p:sp>
    </p:spTree>
    <p:extLst>
      <p:ext uri="{BB962C8B-B14F-4D97-AF65-F5344CB8AC3E}">
        <p14:creationId xmlns:p14="http://schemas.microsoft.com/office/powerpoint/2010/main" val="356848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10" grpId="0" animBg="1"/>
      <p:bldP spid="1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Metrikák bekötése</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Mi a megfelelő metrika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Szerintem az lenne a legjobb ha vagy mindet vagy egy magam által összerakott kombót tennék be a háttérben futó </a:t>
            </a:r>
            <a:r>
              <a:rPr lang="hu-HU" dirty="0" err="1">
                <a:solidFill>
                  <a:schemeClr val="tx1"/>
                </a:solidFill>
                <a:latin typeface="Arial" panose="020B0604020202020204" pitchFamily="34" charset="0"/>
                <a:cs typeface="Arial" panose="020B0604020202020204" pitchFamily="34" charset="0"/>
              </a:rPr>
              <a:t>alaklalmazásnak</a:t>
            </a:r>
            <a:r>
              <a:rPr lang="hu-HU" dirty="0">
                <a:solidFill>
                  <a:schemeClr val="tx1"/>
                </a:solidFill>
                <a:latin typeface="Arial" panose="020B0604020202020204" pitchFamily="34" charset="0"/>
                <a:cs typeface="Arial" panose="020B0604020202020204" pitchFamily="34" charset="0"/>
              </a:rPr>
              <a:t>, amiben annyit már sikerült elérnem, hogy a log. Amibe kiírja az adatokat, ne növekedjen egy megadott méret fölé, - másrészt sikerült megoldanom, hogy a </a:t>
            </a:r>
            <a:r>
              <a:rPr lang="hu-HU" dirty="0" err="1">
                <a:solidFill>
                  <a:schemeClr val="tx1"/>
                </a:solidFill>
                <a:latin typeface="Arial" panose="020B0604020202020204" pitchFamily="34" charset="0"/>
                <a:cs typeface="Arial" panose="020B0604020202020204" pitchFamily="34" charset="0"/>
              </a:rPr>
              <a:t>loadbalancer</a:t>
            </a:r>
            <a:r>
              <a:rPr lang="hu-HU" dirty="0">
                <a:solidFill>
                  <a:schemeClr val="tx1"/>
                </a:solidFill>
                <a:latin typeface="Arial" panose="020B0604020202020204" pitchFamily="34" charset="0"/>
                <a:cs typeface="Arial" panose="020B0604020202020204" pitchFamily="34" charset="0"/>
              </a:rPr>
              <a:t> egy </a:t>
            </a:r>
            <a:r>
              <a:rPr lang="hu-HU" dirty="0" err="1">
                <a:solidFill>
                  <a:schemeClr val="tx1"/>
                </a:solidFill>
                <a:latin typeface="Arial" panose="020B0604020202020204" pitchFamily="34" charset="0"/>
                <a:cs typeface="Arial" panose="020B0604020202020204" pitchFamily="34" charset="0"/>
              </a:rPr>
              <a:t>ssh</a:t>
            </a:r>
            <a:r>
              <a:rPr lang="hu-HU" dirty="0">
                <a:solidFill>
                  <a:schemeClr val="tx1"/>
                </a:solidFill>
                <a:latin typeface="Arial" panose="020B0604020202020204" pitchFamily="34" charset="0"/>
                <a:cs typeface="Arial" panose="020B0604020202020204" pitchFamily="34" charset="0"/>
              </a:rPr>
              <a:t> kérésen keresztül </a:t>
            </a:r>
            <a:r>
              <a:rPr lang="hu-HU" dirty="0" err="1">
                <a:solidFill>
                  <a:schemeClr val="tx1"/>
                </a:solidFill>
                <a:latin typeface="Arial" panose="020B0604020202020204" pitchFamily="34" charset="0"/>
                <a:cs typeface="Arial" panose="020B0604020202020204" pitchFamily="34" charset="0"/>
              </a:rPr>
              <a:t>bet</a:t>
            </a:r>
            <a:r>
              <a:rPr lang="hu-HU" dirty="0">
                <a:solidFill>
                  <a:schemeClr val="tx1"/>
                </a:solidFill>
                <a:latin typeface="Arial" panose="020B0604020202020204" pitchFamily="34" charset="0"/>
                <a:cs typeface="Arial" panose="020B0604020202020204" pitchFamily="34" charset="0"/>
              </a:rPr>
              <a:t> tudjon menni a munkaállomásokra és kiolvassa ezt a </a:t>
            </a:r>
            <a:r>
              <a:rPr lang="hu-HU" dirty="0" err="1">
                <a:solidFill>
                  <a:schemeClr val="tx1"/>
                </a:solidFill>
                <a:latin typeface="Arial" panose="020B0604020202020204" pitchFamily="34" charset="0"/>
                <a:cs typeface="Arial" panose="020B0604020202020204" pitchFamily="34" charset="0"/>
              </a:rPr>
              <a:t>logot</a:t>
            </a:r>
            <a:r>
              <a:rPr lang="hu-HU" dirty="0">
                <a:solidFill>
                  <a:schemeClr val="tx1"/>
                </a:solidFill>
                <a:latin typeface="Arial" panose="020B0604020202020204" pitchFamily="34" charset="0"/>
                <a:cs typeface="Arial" panose="020B0604020202020204" pitchFamily="34" charset="0"/>
              </a:rPr>
              <a:t> majd aggregáljon belőle átlagokat és ezt az értéket tegyük majd le</a:t>
            </a:r>
          </a:p>
          <a:p>
            <a:pPr algn="l">
              <a:lnSpc>
                <a:spcPct val="100000"/>
              </a:lnSpc>
            </a:pPr>
            <a:r>
              <a:rPr lang="hu-HU" dirty="0">
                <a:solidFill>
                  <a:schemeClr val="tx1"/>
                </a:solidFill>
                <a:latin typeface="Arial" panose="020B0604020202020204" pitchFamily="34" charset="0"/>
                <a:cs typeface="Arial" panose="020B0604020202020204" pitchFamily="34" charset="0"/>
              </a:rPr>
              <a:t>Ezzel kapcsolatos észrevételem, hogy nagyon fontos, hogy a metrikákat, csak a terhelésbe bekapcsolt </a:t>
            </a:r>
            <a:r>
              <a:rPr lang="hu-HU" dirty="0" err="1">
                <a:solidFill>
                  <a:schemeClr val="tx1"/>
                </a:solidFill>
                <a:latin typeface="Arial" panose="020B0604020202020204" pitchFamily="34" charset="0"/>
                <a:cs typeface="Arial" panose="020B0604020202020204" pitchFamily="34" charset="0"/>
              </a:rPr>
              <a:t>munkállomásoktól</a:t>
            </a:r>
            <a:r>
              <a:rPr lang="hu-HU" dirty="0">
                <a:solidFill>
                  <a:schemeClr val="tx1"/>
                </a:solidFill>
                <a:latin typeface="Arial" panose="020B0604020202020204" pitchFamily="34" charset="0"/>
                <a:cs typeface="Arial" panose="020B0604020202020204" pitchFamily="34" charset="0"/>
              </a:rPr>
              <a:t> kérjük el. Amelyek nem vesznek részt a terhelésben azoktól ne.</a:t>
            </a:r>
          </a:p>
          <a:p>
            <a:pPr algn="l">
              <a:lnSpc>
                <a:spcPct val="100000"/>
              </a:lnSpc>
            </a:pPr>
            <a:r>
              <a:rPr lang="hu-HU" dirty="0">
                <a:solidFill>
                  <a:schemeClr val="tx1"/>
                </a:solidFill>
                <a:latin typeface="Arial" panose="020B0604020202020204" pitchFamily="34" charset="0"/>
                <a:cs typeface="Arial" panose="020B0604020202020204" pitchFamily="34" charset="0"/>
              </a:rPr>
              <a:t>Feladat csinálni egy olyan metrika kombót amit jónak találok és átírni a </a:t>
            </a:r>
            <a:r>
              <a:rPr lang="hu-HU" dirty="0" err="1">
                <a:solidFill>
                  <a:schemeClr val="tx1"/>
                </a:solidFill>
                <a:latin typeface="Arial" panose="020B0604020202020204" pitchFamily="34" charset="0"/>
                <a:cs typeface="Arial" panose="020B0604020202020204" pitchFamily="34" charset="0"/>
              </a:rPr>
              <a:t>cloud</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initet</a:t>
            </a:r>
            <a:r>
              <a:rPr lang="hu-HU" dirty="0">
                <a:solidFill>
                  <a:schemeClr val="tx1"/>
                </a:solidFill>
                <a:latin typeface="Arial" panose="020B0604020202020204" pitchFamily="34" charset="0"/>
                <a:cs typeface="Arial" panose="020B0604020202020204" pitchFamily="34" charset="0"/>
              </a:rPr>
              <a:t> úgy, hogy mindegyik alkalmazás indítsa el.</a:t>
            </a:r>
          </a:p>
        </p:txBody>
      </p:sp>
    </p:spTree>
    <p:extLst>
      <p:ext uri="{BB962C8B-B14F-4D97-AF65-F5344CB8AC3E}">
        <p14:creationId xmlns:p14="http://schemas.microsoft.com/office/powerpoint/2010/main" val="177264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Hogy kapom el a Válaszidőt?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Apache2 </a:t>
            </a:r>
            <a:r>
              <a:rPr lang="hu-HU" sz="2000" dirty="0" err="1">
                <a:solidFill>
                  <a:schemeClr val="tx1"/>
                </a:solidFill>
                <a:latin typeface="Georgia" panose="02040502050405020303" pitchFamily="18" charset="0"/>
                <a:cs typeface="Calibri Light" panose="020F0302020204030204" pitchFamily="34" charset="0"/>
              </a:rPr>
              <a:t>Load</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Ballancer</a:t>
            </a:r>
            <a:r>
              <a:rPr lang="hu-HU" sz="2000" dirty="0">
                <a:solidFill>
                  <a:schemeClr val="tx1"/>
                </a:solidFill>
                <a:latin typeface="Georgia" panose="02040502050405020303" pitchFamily="18" charset="0"/>
                <a:cs typeface="Calibri Light" panose="020F0302020204030204" pitchFamily="34" charset="0"/>
              </a:rPr>
              <a:t> Log-</a:t>
            </a:r>
            <a:r>
              <a:rPr lang="hu-HU" sz="2000" dirty="0" err="1">
                <a:solidFill>
                  <a:schemeClr val="tx1"/>
                </a:solidFill>
                <a:latin typeface="Georgia" panose="02040502050405020303" pitchFamily="18" charset="0"/>
                <a:cs typeface="Calibri Light" panose="020F0302020204030204" pitchFamily="34" charset="0"/>
              </a:rPr>
              <a:t>on</a:t>
            </a:r>
            <a:r>
              <a:rPr lang="hu-HU" sz="2000" dirty="0">
                <a:solidFill>
                  <a:schemeClr val="tx1"/>
                </a:solidFill>
                <a:latin typeface="Georgia" panose="02040502050405020303" pitchFamily="18" charset="0"/>
                <a:cs typeface="Calibri Light" panose="020F0302020204030204" pitchFamily="34" charset="0"/>
              </a:rPr>
              <a:t> keresztül</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Load</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Balancel</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loggol</a:t>
            </a:r>
            <a:r>
              <a:rPr lang="hu-HU" dirty="0">
                <a:solidFill>
                  <a:schemeClr val="tx1"/>
                </a:solidFill>
                <a:latin typeface="Arial" panose="020B0604020202020204" pitchFamily="34" charset="0"/>
                <a:cs typeface="Arial" panose="020B0604020202020204" pitchFamily="34" charset="0"/>
              </a:rPr>
              <a:t> mindent ( a /var/log/apache2 ) könyvtárban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Nem az access.log hanem az other_vhosts_access.log-ot írja</a:t>
            </a:r>
          </a:p>
          <a:p>
            <a:pPr marL="285750" indent="-285750" algn="l">
              <a:lnSpc>
                <a:spcPct val="100000"/>
              </a:lnSpc>
              <a:buFontTx/>
              <a:buChar char="-"/>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Ebből olvasom ki a válaszidőt egy elég furmányos módon amit olvastam és nem árulhatom el mert akkor meg kéne öljek mindenkit és ez az a tudás amit nem adhatok át annyira sokat dolgoztam vele.</a:t>
            </a:r>
          </a:p>
          <a:p>
            <a:pPr algn="l">
              <a:lnSpc>
                <a:spcPct val="100000"/>
              </a:lnSpc>
            </a:pPr>
            <a:r>
              <a:rPr lang="hu-HU" sz="2000" dirty="0">
                <a:solidFill>
                  <a:schemeClr val="tx1"/>
                </a:solidFill>
                <a:latin typeface="Georgia" panose="02040502050405020303" pitchFamily="18" charset="0"/>
                <a:cs typeface="Arial" panose="020B0604020202020204" pitchFamily="34" charset="0"/>
              </a:rPr>
              <a:t>Viszont leellenőriztem és összevetettem  a </a:t>
            </a:r>
            <a:r>
              <a:rPr lang="hu-HU" sz="2000" dirty="0" err="1">
                <a:solidFill>
                  <a:schemeClr val="tx1"/>
                </a:solidFill>
                <a:latin typeface="Georgia" panose="02040502050405020303" pitchFamily="18" charset="0"/>
                <a:cs typeface="Arial" panose="020B0604020202020204" pitchFamily="34" charset="0"/>
              </a:rPr>
              <a:t>JMeter</a:t>
            </a:r>
            <a:r>
              <a:rPr lang="hu-HU" sz="2000" dirty="0">
                <a:solidFill>
                  <a:schemeClr val="tx1"/>
                </a:solidFill>
                <a:latin typeface="Georgia" panose="02040502050405020303" pitchFamily="18" charset="0"/>
                <a:cs typeface="Arial" panose="020B0604020202020204" pitchFamily="34" charset="0"/>
              </a:rPr>
              <a:t> által mért válaszidővel egy méréssorozaton keresztül.</a:t>
            </a:r>
          </a:p>
          <a:p>
            <a:pPr algn="l">
              <a:lnSpc>
                <a:spcPct val="100000"/>
              </a:lnSpc>
            </a:pP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Az eredmény rendkívül jó. Gyakorlatilag azonosnak tekintem.</a:t>
            </a:r>
          </a:p>
          <a:p>
            <a:pPr algn="l">
              <a:lnSpc>
                <a:spcPct val="100000"/>
              </a:lnSpc>
            </a:pPr>
            <a:r>
              <a:rPr lang="hu-HU" sz="2400" dirty="0">
                <a:solidFill>
                  <a:schemeClr val="tx1"/>
                </a:solidFill>
                <a:latin typeface="Georgia" panose="02040502050405020303" pitchFamily="18" charset="0"/>
                <a:cs typeface="Arial" panose="020B0604020202020204" pitchFamily="34" charset="0"/>
              </a:rPr>
              <a:t>Haladunk, most már a válaszidő is meg van és a metrikák is meg vannak, most már csak a programot kell a </a:t>
            </a:r>
            <a:r>
              <a:rPr lang="hu-HU" sz="2400" dirty="0" err="1">
                <a:solidFill>
                  <a:schemeClr val="tx1"/>
                </a:solidFill>
                <a:latin typeface="Georgia" panose="02040502050405020303" pitchFamily="18" charset="0"/>
                <a:cs typeface="Arial" panose="020B0604020202020204" pitchFamily="34" charset="0"/>
              </a:rPr>
              <a:t>Load</a:t>
            </a:r>
            <a:r>
              <a:rPr lang="hu-HU" sz="2400" dirty="0">
                <a:solidFill>
                  <a:schemeClr val="tx1"/>
                </a:solidFill>
                <a:latin typeface="Georgia" panose="02040502050405020303" pitchFamily="18" charset="0"/>
                <a:cs typeface="Arial" panose="020B0604020202020204" pitchFamily="34" charset="0"/>
              </a:rPr>
              <a:t> </a:t>
            </a:r>
            <a:r>
              <a:rPr lang="hu-HU" sz="2400" dirty="0" err="1">
                <a:solidFill>
                  <a:schemeClr val="tx1"/>
                </a:solidFill>
                <a:latin typeface="Georgia" panose="02040502050405020303" pitchFamily="18" charset="0"/>
                <a:cs typeface="Arial" panose="020B0604020202020204" pitchFamily="34" charset="0"/>
              </a:rPr>
              <a:t>Balancer</a:t>
            </a:r>
            <a:r>
              <a:rPr lang="hu-HU" sz="2400" dirty="0">
                <a:solidFill>
                  <a:schemeClr val="tx1"/>
                </a:solidFill>
                <a:latin typeface="Georgia" panose="02040502050405020303" pitchFamily="18" charset="0"/>
                <a:cs typeface="Arial" panose="020B0604020202020204" pitchFamily="34" charset="0"/>
              </a:rPr>
              <a:t> gépre tennem és készen is vagyunk.</a:t>
            </a:r>
          </a:p>
        </p:txBody>
      </p:sp>
    </p:spTree>
    <p:extLst>
      <p:ext uri="{BB962C8B-B14F-4D97-AF65-F5344CB8AC3E}">
        <p14:creationId xmlns:p14="http://schemas.microsoft.com/office/powerpoint/2010/main" val="2085576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lyamatábra: Összegzés 25">
            <a:extLst>
              <a:ext uri="{FF2B5EF4-FFF2-40B4-BE49-F238E27FC236}">
                <a16:creationId xmlns:a16="http://schemas.microsoft.com/office/drawing/2014/main" id="{5C80C640-00BA-4FDA-97E6-48E1FE7B2D06}"/>
              </a:ext>
            </a:extLst>
          </p:cNvPr>
          <p:cNvSpPr/>
          <p:nvPr/>
        </p:nvSpPr>
        <p:spPr>
          <a:xfrm>
            <a:off x="3492062" y="292894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9" name="Ábra 28" descr="Idegsejt körvonalas">
            <a:extLst>
              <a:ext uri="{FF2B5EF4-FFF2-40B4-BE49-F238E27FC236}">
                <a16:creationId xmlns:a16="http://schemas.microsoft.com/office/drawing/2014/main" id="{BA5FB539-2A40-467E-A2EF-B2136BB36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93412">
            <a:off x="3621293" y="3008501"/>
            <a:ext cx="831273" cy="831273"/>
          </a:xfrm>
          <a:prstGeom prst="rect">
            <a:avLst/>
          </a:prstGeom>
        </p:spPr>
      </p:pic>
      <p:pic>
        <p:nvPicPr>
          <p:cNvPr id="20" name="Ábra 19" descr="Sziklamászási lehetőség körvonalas">
            <a:extLst>
              <a:ext uri="{FF2B5EF4-FFF2-40B4-BE49-F238E27FC236}">
                <a16:creationId xmlns:a16="http://schemas.microsoft.com/office/drawing/2014/main" id="{F81B0F27-8357-45BB-83D1-D0F1F72761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0463628" y="2960444"/>
            <a:ext cx="567771" cy="567771"/>
          </a:xfrm>
          <a:prstGeom prst="rect">
            <a:avLst/>
          </a:prstGeom>
        </p:spPr>
      </p:pic>
      <p:sp>
        <p:nvSpPr>
          <p:cNvPr id="46" name="Szöveg helye 14">
            <a:extLst>
              <a:ext uri="{FF2B5EF4-FFF2-40B4-BE49-F238E27FC236}">
                <a16:creationId xmlns:a16="http://schemas.microsoft.com/office/drawing/2014/main" id="{8C193169-5BEA-4815-AD3C-B3F390173F76}"/>
              </a:ext>
            </a:extLst>
          </p:cNvPr>
          <p:cNvSpPr txBox="1">
            <a:spLocks/>
          </p:cNvSpPr>
          <p:nvPr/>
        </p:nvSpPr>
        <p:spPr>
          <a:xfrm rot="16200000">
            <a:off x="-811484" y="18601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Agent</a:t>
            </a:r>
            <a:endParaRPr lang="hu-HU" sz="3200" dirty="0">
              <a:solidFill>
                <a:schemeClr val="tx1"/>
              </a:solidFill>
              <a:latin typeface="Georgia" panose="02040502050405020303" pitchFamily="18" charset="0"/>
              <a:cs typeface="Calibri Light" panose="020F0302020204030204" pitchFamily="34" charset="0"/>
            </a:endParaRPr>
          </a:p>
        </p:txBody>
      </p:sp>
      <p:sp>
        <p:nvSpPr>
          <p:cNvPr id="2" name="Folyamatábra: Összegzés 1">
            <a:extLst>
              <a:ext uri="{FF2B5EF4-FFF2-40B4-BE49-F238E27FC236}">
                <a16:creationId xmlns:a16="http://schemas.microsoft.com/office/drawing/2014/main" id="{A5F6C936-89D6-4D8F-BEC7-59065489203E}"/>
              </a:ext>
            </a:extLst>
          </p:cNvPr>
          <p:cNvSpPr/>
          <p:nvPr/>
        </p:nvSpPr>
        <p:spPr>
          <a:xfrm>
            <a:off x="6675641" y="2975147"/>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7" name="Egyenes összekötő nyíllal 16">
            <a:extLst>
              <a:ext uri="{FF2B5EF4-FFF2-40B4-BE49-F238E27FC236}">
                <a16:creationId xmlns:a16="http://schemas.microsoft.com/office/drawing/2014/main" id="{958F8D7E-CF70-4091-BB5A-E6F638863250}"/>
              </a:ext>
            </a:extLst>
          </p:cNvPr>
          <p:cNvCxnSpPr>
            <a:cxnSpLocks/>
            <a:stCxn id="26" idx="6"/>
            <a:endCxn id="25" idx="1"/>
          </p:cNvCxnSpPr>
          <p:nvPr/>
        </p:nvCxnSpPr>
        <p:spPr>
          <a:xfrm>
            <a:off x="4525732" y="3445777"/>
            <a:ext cx="2149909" cy="1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zöveg helye 14">
            <a:extLst>
              <a:ext uri="{FF2B5EF4-FFF2-40B4-BE49-F238E27FC236}">
                <a16:creationId xmlns:a16="http://schemas.microsoft.com/office/drawing/2014/main" id="{9C4CF37B-49B9-4E28-9FB0-592B5AC57620}"/>
              </a:ext>
            </a:extLst>
          </p:cNvPr>
          <p:cNvSpPr txBox="1">
            <a:spLocks/>
          </p:cNvSpPr>
          <p:nvPr/>
        </p:nvSpPr>
        <p:spPr>
          <a:xfrm rot="5400000">
            <a:off x="10128535" y="1860136"/>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Environment</a:t>
            </a:r>
            <a:endParaRPr lang="hu-HU" sz="3200" dirty="0">
              <a:solidFill>
                <a:schemeClr val="tx1"/>
              </a:solidFill>
              <a:latin typeface="Georgia" panose="02040502050405020303" pitchFamily="18" charset="0"/>
              <a:cs typeface="Calibri Light" panose="020F0302020204030204" pitchFamily="34" charset="0"/>
            </a:endParaRPr>
          </a:p>
        </p:txBody>
      </p:sp>
      <p:grpSp>
        <p:nvGrpSpPr>
          <p:cNvPr id="33" name="Csoportba foglalás 32">
            <a:extLst>
              <a:ext uri="{FF2B5EF4-FFF2-40B4-BE49-F238E27FC236}">
                <a16:creationId xmlns:a16="http://schemas.microsoft.com/office/drawing/2014/main" id="{BC1E8863-59A2-4170-B7FF-82CA2BB612B5}"/>
              </a:ext>
            </a:extLst>
          </p:cNvPr>
          <p:cNvGrpSpPr/>
          <p:nvPr/>
        </p:nvGrpSpPr>
        <p:grpSpPr>
          <a:xfrm>
            <a:off x="10462593" y="1636681"/>
            <a:ext cx="1033670" cy="1033670"/>
            <a:chOff x="10621617" y="1967981"/>
            <a:chExt cx="1033670" cy="1033670"/>
          </a:xfrm>
        </p:grpSpPr>
        <p:sp>
          <p:nvSpPr>
            <p:cNvPr id="18" name="Folyamatábra: Összegzés 17">
              <a:extLst>
                <a:ext uri="{FF2B5EF4-FFF2-40B4-BE49-F238E27FC236}">
                  <a16:creationId xmlns:a16="http://schemas.microsoft.com/office/drawing/2014/main" id="{BDDFE8D2-6B7F-4907-A464-F6DC215EBA54}"/>
                </a:ext>
              </a:extLst>
            </p:cNvPr>
            <p:cNvSpPr/>
            <p:nvPr/>
          </p:nvSpPr>
          <p:spPr>
            <a:xfrm>
              <a:off x="10621617" y="1967981"/>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Ábra 9" descr="Lombhullató fa körvonalas">
              <a:extLst>
                <a:ext uri="{FF2B5EF4-FFF2-40B4-BE49-F238E27FC236}">
                  <a16:creationId xmlns:a16="http://schemas.microsoft.com/office/drawing/2014/main" id="{6F3969F5-E7A9-4C08-88F0-F3677A9842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01131" y="2023805"/>
              <a:ext cx="914400" cy="914400"/>
            </a:xfrm>
            <a:prstGeom prst="rect">
              <a:avLst/>
            </a:prstGeom>
          </p:spPr>
        </p:pic>
      </p:grpSp>
      <p:pic>
        <p:nvPicPr>
          <p:cNvPr id="25" name="Ábra 24" descr="Bejárás körvonalas">
            <a:extLst>
              <a:ext uri="{FF2B5EF4-FFF2-40B4-BE49-F238E27FC236}">
                <a16:creationId xmlns:a16="http://schemas.microsoft.com/office/drawing/2014/main" id="{933A44A5-4FCE-4D29-92A8-D2A1A17151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5641" y="3004936"/>
            <a:ext cx="914400" cy="914400"/>
          </a:xfrm>
          <a:prstGeom prst="rect">
            <a:avLst/>
          </a:prstGeom>
        </p:spPr>
      </p:pic>
      <p:sp>
        <p:nvSpPr>
          <p:cNvPr id="39" name="Folyamatábra: Összegzés 38">
            <a:extLst>
              <a:ext uri="{FF2B5EF4-FFF2-40B4-BE49-F238E27FC236}">
                <a16:creationId xmlns:a16="http://schemas.microsoft.com/office/drawing/2014/main" id="{40429B9F-8630-4875-AC6A-D06CB446F8F5}"/>
              </a:ext>
            </a:extLst>
          </p:cNvPr>
          <p:cNvSpPr/>
          <p:nvPr/>
        </p:nvSpPr>
        <p:spPr>
          <a:xfrm>
            <a:off x="5677054" y="48396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1" name="Ábra 30" descr="Kutatás körvonalas">
            <a:extLst>
              <a:ext uri="{FF2B5EF4-FFF2-40B4-BE49-F238E27FC236}">
                <a16:creationId xmlns:a16="http://schemas.microsoft.com/office/drawing/2014/main" id="{E16028F1-0270-416E-A61E-FE7A9D6043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64552" y="576653"/>
            <a:ext cx="914400" cy="914400"/>
          </a:xfrm>
          <a:prstGeom prst="rect">
            <a:avLst/>
          </a:prstGeom>
        </p:spPr>
      </p:pic>
      <p:sp>
        <p:nvSpPr>
          <p:cNvPr id="41" name="Folyamatábra: Összegzés 40">
            <a:extLst>
              <a:ext uri="{FF2B5EF4-FFF2-40B4-BE49-F238E27FC236}">
                <a16:creationId xmlns:a16="http://schemas.microsoft.com/office/drawing/2014/main" id="{D0C8934F-F737-43A9-AC54-E8E7DE3A9ED5}"/>
              </a:ext>
            </a:extLst>
          </p:cNvPr>
          <p:cNvSpPr/>
          <p:nvPr/>
        </p:nvSpPr>
        <p:spPr>
          <a:xfrm>
            <a:off x="742735" y="166600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 name="Ábra 11" descr="Férfi nyomozó egyszínű kitöltéssel">
            <a:extLst>
              <a:ext uri="{FF2B5EF4-FFF2-40B4-BE49-F238E27FC236}">
                <a16:creationId xmlns:a16="http://schemas.microsoft.com/office/drawing/2014/main" id="{0DA00A6C-CE54-47E2-A36B-9AF911BB8E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170" y="1744707"/>
            <a:ext cx="914400" cy="914400"/>
          </a:xfrm>
          <a:prstGeom prst="rect">
            <a:avLst/>
          </a:prstGeom>
        </p:spPr>
      </p:pic>
      <p:sp>
        <p:nvSpPr>
          <p:cNvPr id="42" name="Szöveg helye 14">
            <a:extLst>
              <a:ext uri="{FF2B5EF4-FFF2-40B4-BE49-F238E27FC236}">
                <a16:creationId xmlns:a16="http://schemas.microsoft.com/office/drawing/2014/main" id="{4119500B-15A4-41E6-AC5F-70EADBBCB228}"/>
              </a:ext>
            </a:extLst>
          </p:cNvPr>
          <p:cNvSpPr txBox="1">
            <a:spLocks/>
          </p:cNvSpPr>
          <p:nvPr/>
        </p:nvSpPr>
        <p:spPr>
          <a:xfrm>
            <a:off x="6089225" y="3651284"/>
            <a:ext cx="2014331" cy="48995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a:solidFill>
                  <a:schemeClr val="tx1"/>
                </a:solidFill>
                <a:latin typeface="Georgia" panose="02040502050405020303" pitchFamily="18" charset="0"/>
                <a:cs typeface="Arial" panose="020B0604020202020204" pitchFamily="34" charset="0"/>
              </a:rPr>
              <a:t>Action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3" name="Szöveg helye 14">
            <a:extLst>
              <a:ext uri="{FF2B5EF4-FFF2-40B4-BE49-F238E27FC236}">
                <a16:creationId xmlns:a16="http://schemas.microsoft.com/office/drawing/2014/main" id="{2EFF2FE4-80DA-4DA5-B4C6-9BD68A7E9F09}"/>
              </a:ext>
            </a:extLst>
          </p:cNvPr>
          <p:cNvSpPr txBox="1">
            <a:spLocks/>
          </p:cNvSpPr>
          <p:nvPr/>
        </p:nvSpPr>
        <p:spPr>
          <a:xfrm>
            <a:off x="4802034" y="1506615"/>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err="1">
                <a:solidFill>
                  <a:schemeClr val="tx1"/>
                </a:solidFill>
                <a:latin typeface="Georgia" panose="02040502050405020303" pitchFamily="18" charset="0"/>
                <a:cs typeface="Arial" panose="020B0604020202020204" pitchFamily="34" charset="0"/>
              </a:rPr>
              <a:t>State</a:t>
            </a:r>
            <a:r>
              <a:rPr lang="hu-HU" sz="1800" dirty="0">
                <a:solidFill>
                  <a:schemeClr val="tx1"/>
                </a:solidFill>
                <a:latin typeface="Georgia" panose="02040502050405020303" pitchFamily="18" charset="0"/>
                <a:cs typeface="Arial" panose="020B0604020202020204" pitchFamily="34" charset="0"/>
              </a:rPr>
              <a:t> </a:t>
            </a:r>
            <a:r>
              <a:rPr lang="hu-HU" sz="1800" dirty="0" err="1">
                <a:solidFill>
                  <a:schemeClr val="tx1"/>
                </a:solidFill>
                <a:latin typeface="Georgia" panose="02040502050405020303" pitchFamily="18" charset="0"/>
                <a:cs typeface="Arial" panose="020B0604020202020204" pitchFamily="34" charset="0"/>
              </a:rPr>
              <a:t>changes</a:t>
            </a:r>
            <a:r>
              <a:rPr lang="hu-HU" sz="1800" dirty="0">
                <a:solidFill>
                  <a:schemeClr val="tx1"/>
                </a:solidFill>
                <a:latin typeface="Georgia" panose="02040502050405020303" pitchFamily="18" charset="0"/>
                <a:cs typeface="Arial" panose="020B0604020202020204" pitchFamily="34" charset="0"/>
              </a:rPr>
              <a:t>: </a:t>
            </a:r>
            <a:r>
              <a:rPr lang="hu-HU" sz="1800" i="1" dirty="0">
                <a:solidFill>
                  <a:schemeClr val="tx1"/>
                </a:solidFill>
                <a:latin typeface="Georgia" panose="02040502050405020303" pitchFamily="18" charset="0"/>
                <a:cs typeface="Arial" panose="020B0604020202020204" pitchFamily="34" charset="0"/>
              </a:rPr>
              <a:t>St+</a:t>
            </a:r>
            <a:r>
              <a:rPr lang="hu-HU" sz="1800" dirty="0">
                <a:solidFill>
                  <a:schemeClr val="tx1"/>
                </a:solidFill>
                <a:latin typeface="Georgia" panose="02040502050405020303" pitchFamily="18" charset="0"/>
                <a:cs typeface="Arial" panose="020B0604020202020204" pitchFamily="34" charset="0"/>
              </a:rPr>
              <a:t>1</a:t>
            </a:r>
            <a:endParaRPr lang="hu-HU" sz="1800" dirty="0">
              <a:solidFill>
                <a:schemeClr val="tx1"/>
              </a:solidFill>
              <a:latin typeface="Georgia" panose="02040502050405020303" pitchFamily="18" charset="0"/>
              <a:cs typeface="Calibri Light" panose="020F0302020204030204" pitchFamily="34" charset="0"/>
            </a:endParaRPr>
          </a:p>
        </p:txBody>
      </p:sp>
      <p:sp>
        <p:nvSpPr>
          <p:cNvPr id="44" name="Szöveg helye 14">
            <a:extLst>
              <a:ext uri="{FF2B5EF4-FFF2-40B4-BE49-F238E27FC236}">
                <a16:creationId xmlns:a16="http://schemas.microsoft.com/office/drawing/2014/main" id="{B720B021-7988-488D-B794-18D67F1703EF}"/>
              </a:ext>
            </a:extLst>
          </p:cNvPr>
          <p:cNvSpPr txBox="1">
            <a:spLocks/>
          </p:cNvSpPr>
          <p:nvPr/>
        </p:nvSpPr>
        <p:spPr>
          <a:xfrm>
            <a:off x="4829897" y="477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Observation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5" name="Szöveg helye 14">
            <a:extLst>
              <a:ext uri="{FF2B5EF4-FFF2-40B4-BE49-F238E27FC236}">
                <a16:creationId xmlns:a16="http://schemas.microsoft.com/office/drawing/2014/main" id="{4130044C-F066-4A66-8452-ADFCC207AC52}"/>
              </a:ext>
            </a:extLst>
          </p:cNvPr>
          <p:cNvSpPr txBox="1">
            <a:spLocks/>
          </p:cNvSpPr>
          <p:nvPr/>
        </p:nvSpPr>
        <p:spPr>
          <a:xfrm>
            <a:off x="5709736" y="4123587"/>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a:solidFill>
                  <a:schemeClr val="tx1"/>
                </a:solidFill>
                <a:latin typeface="Georgia" panose="02040502050405020303" pitchFamily="18" charset="0"/>
                <a:cs typeface="Arial" panose="020B0604020202020204" pitchFamily="34" charset="0"/>
              </a:rPr>
              <a:t>Action: </a:t>
            </a:r>
            <a:r>
              <a:rPr lang="hu-HU" sz="1800" i="1" dirty="0" err="1">
                <a:solidFill>
                  <a:schemeClr val="tx1"/>
                </a:solidFill>
                <a:latin typeface="Georgia" panose="02040502050405020303" pitchFamily="18" charset="0"/>
                <a:cs typeface="Arial" panose="020B0604020202020204" pitchFamily="34" charset="0"/>
              </a:rPr>
              <a:t>at</a:t>
            </a:r>
            <a:endParaRPr lang="hu-HU" sz="1800" dirty="0">
              <a:solidFill>
                <a:schemeClr val="tx1"/>
              </a:solidFill>
              <a:latin typeface="Georgia" panose="02040502050405020303" pitchFamily="18" charset="0"/>
              <a:cs typeface="Calibri Light" panose="020F0302020204030204" pitchFamily="34" charset="0"/>
            </a:endParaRPr>
          </a:p>
        </p:txBody>
      </p:sp>
      <p:sp>
        <p:nvSpPr>
          <p:cNvPr id="47" name="Szöveg helye 14">
            <a:extLst>
              <a:ext uri="{FF2B5EF4-FFF2-40B4-BE49-F238E27FC236}">
                <a16:creationId xmlns:a16="http://schemas.microsoft.com/office/drawing/2014/main" id="{2B7E2ACC-57F6-4E1F-8744-AEEEC56F344A}"/>
              </a:ext>
            </a:extLst>
          </p:cNvPr>
          <p:cNvSpPr txBox="1">
            <a:spLocks/>
          </p:cNvSpPr>
          <p:nvPr/>
        </p:nvSpPr>
        <p:spPr>
          <a:xfrm>
            <a:off x="3210324" y="2062447"/>
            <a:ext cx="5967129"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b="1"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a </a:t>
            </a:r>
            <a:r>
              <a:rPr lang="hu-HU" sz="2000" dirty="0" err="1">
                <a:solidFill>
                  <a:schemeClr val="tx1"/>
                </a:solidFill>
                <a:latin typeface="Georgia" panose="02040502050405020303" pitchFamily="18" charset="0"/>
                <a:cs typeface="Arial" panose="020B0604020202020204" pitchFamily="34" charset="0"/>
              </a:rPr>
              <a:t>situation</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which</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the</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agent</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perceives</a:t>
            </a:r>
            <a:endParaRPr lang="hu-HU" sz="2000" dirty="0">
              <a:solidFill>
                <a:schemeClr val="tx1"/>
              </a:solidFill>
              <a:latin typeface="Georgia" panose="02040502050405020303" pitchFamily="18" charset="0"/>
              <a:cs typeface="Calibri Light" panose="020F0302020204030204" pitchFamily="34" charset="0"/>
            </a:endParaRPr>
          </a:p>
        </p:txBody>
      </p:sp>
      <p:cxnSp>
        <p:nvCxnSpPr>
          <p:cNvPr id="48" name="Összekötő: szögletes 47">
            <a:extLst>
              <a:ext uri="{FF2B5EF4-FFF2-40B4-BE49-F238E27FC236}">
                <a16:creationId xmlns:a16="http://schemas.microsoft.com/office/drawing/2014/main" id="{8347D902-F0A7-43E4-821C-F0B9DDDF6E3E}"/>
              </a:ext>
            </a:extLst>
          </p:cNvPr>
          <p:cNvCxnSpPr>
            <a:cxnSpLocks/>
            <a:stCxn id="2" idx="6"/>
            <a:endCxn id="18" idx="4"/>
          </p:cNvCxnSpPr>
          <p:nvPr/>
        </p:nvCxnSpPr>
        <p:spPr>
          <a:xfrm flipV="1">
            <a:off x="7709311" y="2670351"/>
            <a:ext cx="3270117" cy="82163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Összekötő: szögletes 50">
            <a:extLst>
              <a:ext uri="{FF2B5EF4-FFF2-40B4-BE49-F238E27FC236}">
                <a16:creationId xmlns:a16="http://schemas.microsoft.com/office/drawing/2014/main" id="{5C51DCFD-ED93-441B-BA8C-5E874661FA1C}"/>
              </a:ext>
            </a:extLst>
          </p:cNvPr>
          <p:cNvCxnSpPr>
            <a:cxnSpLocks/>
            <a:stCxn id="18" idx="0"/>
            <a:endCxn id="39" idx="6"/>
          </p:cNvCxnSpPr>
          <p:nvPr/>
        </p:nvCxnSpPr>
        <p:spPr>
          <a:xfrm rot="16200000" flipV="1">
            <a:off x="8527136" y="-815611"/>
            <a:ext cx="635880" cy="4268704"/>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Összekötő: szögletes 53">
            <a:extLst>
              <a:ext uri="{FF2B5EF4-FFF2-40B4-BE49-F238E27FC236}">
                <a16:creationId xmlns:a16="http://schemas.microsoft.com/office/drawing/2014/main" id="{F7B73393-5D7B-47B4-BB55-3F6E963B58AD}"/>
              </a:ext>
            </a:extLst>
          </p:cNvPr>
          <p:cNvCxnSpPr>
            <a:cxnSpLocks/>
            <a:stCxn id="39" idx="2"/>
            <a:endCxn id="41" idx="0"/>
          </p:cNvCxnSpPr>
          <p:nvPr/>
        </p:nvCxnSpPr>
        <p:spPr>
          <a:xfrm rot="10800000" flipV="1">
            <a:off x="1259570" y="1000800"/>
            <a:ext cx="4417484" cy="66520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Összekötő: szögletes 56">
            <a:extLst>
              <a:ext uri="{FF2B5EF4-FFF2-40B4-BE49-F238E27FC236}">
                <a16:creationId xmlns:a16="http://schemas.microsoft.com/office/drawing/2014/main" id="{880B9CD7-3A43-48C0-A68E-F164070E0F93}"/>
              </a:ext>
            </a:extLst>
          </p:cNvPr>
          <p:cNvCxnSpPr>
            <a:cxnSpLocks/>
            <a:stCxn id="41" idx="4"/>
            <a:endCxn id="26" idx="2"/>
          </p:cNvCxnSpPr>
          <p:nvPr/>
        </p:nvCxnSpPr>
        <p:spPr>
          <a:xfrm rot="16200000" flipH="1">
            <a:off x="2002764" y="1956478"/>
            <a:ext cx="746105" cy="2232492"/>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Szöveg helye 14">
            <a:extLst>
              <a:ext uri="{FF2B5EF4-FFF2-40B4-BE49-F238E27FC236}">
                <a16:creationId xmlns:a16="http://schemas.microsoft.com/office/drawing/2014/main" id="{81ED738C-D992-4844-BBBA-3EEF1A0B1C7C}"/>
              </a:ext>
            </a:extLst>
          </p:cNvPr>
          <p:cNvSpPr txBox="1">
            <a:spLocks/>
          </p:cNvSpPr>
          <p:nvPr/>
        </p:nvSpPr>
        <p:spPr>
          <a:xfrm>
            <a:off x="847093" y="4873722"/>
            <a:ext cx="10497815" cy="157023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Akkor ez alapján amit eddig csináltunk az RL</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méghozzá a következő módon:</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66999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Hogy kapom el a Válaszidőt?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6" name="Kép 5" descr="A képen szöveg látható&#10;&#10;Automatikusan generált leírás">
            <a:extLst>
              <a:ext uri="{FF2B5EF4-FFF2-40B4-BE49-F238E27FC236}">
                <a16:creationId xmlns:a16="http://schemas.microsoft.com/office/drawing/2014/main" id="{1646F256-E69C-487A-A596-7EE8BE4F2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54" y="599680"/>
            <a:ext cx="11936491" cy="5658640"/>
          </a:xfrm>
          <a:prstGeom prst="rect">
            <a:avLst/>
          </a:prstGeom>
        </p:spPr>
      </p:pic>
    </p:spTree>
    <p:extLst>
      <p:ext uri="{BB962C8B-B14F-4D97-AF65-F5344CB8AC3E}">
        <p14:creationId xmlns:p14="http://schemas.microsoft.com/office/powerpoint/2010/main" val="3919993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Hogy kapom el a Válaszidőt?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6" name="Kép 5" descr="A képen szöveg, elektronika, számítógép, képernyőkép látható&#10;&#10;Automatikusan generált leírás">
            <a:extLst>
              <a:ext uri="{FF2B5EF4-FFF2-40B4-BE49-F238E27FC236}">
                <a16:creationId xmlns:a16="http://schemas.microsoft.com/office/drawing/2014/main" id="{1B018B58-D449-436A-A0FC-B38C65A4F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2730"/>
            <a:ext cx="12192000" cy="5792539"/>
          </a:xfrm>
          <a:prstGeom prst="rect">
            <a:avLst/>
          </a:prstGeom>
        </p:spPr>
      </p:pic>
    </p:spTree>
    <p:extLst>
      <p:ext uri="{BB962C8B-B14F-4D97-AF65-F5344CB8AC3E}">
        <p14:creationId xmlns:p14="http://schemas.microsoft.com/office/powerpoint/2010/main" val="1096251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hyperparaméterei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p:txBody>
      </p:sp>
      <p:pic>
        <p:nvPicPr>
          <p:cNvPr id="3" name="Kép 2">
            <a:extLst>
              <a:ext uri="{FF2B5EF4-FFF2-40B4-BE49-F238E27FC236}">
                <a16:creationId xmlns:a16="http://schemas.microsoft.com/office/drawing/2014/main" id="{576CD3D4-7823-44FA-9C47-790E27300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5" name="Kép 4">
            <a:extLst>
              <a:ext uri="{FF2B5EF4-FFF2-40B4-BE49-F238E27FC236}">
                <a16:creationId xmlns:a16="http://schemas.microsoft.com/office/drawing/2014/main" id="{7A057F6C-4EB5-4506-832E-E55E22947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7" name="Kép 6">
            <a:extLst>
              <a:ext uri="{FF2B5EF4-FFF2-40B4-BE49-F238E27FC236}">
                <a16:creationId xmlns:a16="http://schemas.microsoft.com/office/drawing/2014/main" id="{215CD7FA-F1B5-4DA6-9B3B-07698DFCD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1" name="Kép 10">
            <a:extLst>
              <a:ext uri="{FF2B5EF4-FFF2-40B4-BE49-F238E27FC236}">
                <a16:creationId xmlns:a16="http://schemas.microsoft.com/office/drawing/2014/main" id="{5827C9AF-0654-48B8-AD8E-74ACE68748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3" name="Kép 12">
            <a:extLst>
              <a:ext uri="{FF2B5EF4-FFF2-40B4-BE49-F238E27FC236}">
                <a16:creationId xmlns:a16="http://schemas.microsoft.com/office/drawing/2014/main" id="{79807098-82FA-4029-B4AA-ADA9AE1AE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5" name="Kép 14">
            <a:extLst>
              <a:ext uri="{FF2B5EF4-FFF2-40B4-BE49-F238E27FC236}">
                <a16:creationId xmlns:a16="http://schemas.microsoft.com/office/drawing/2014/main" id="{10704054-824B-40BC-89EA-17EF93761A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7" name="Kép 16">
            <a:extLst>
              <a:ext uri="{FF2B5EF4-FFF2-40B4-BE49-F238E27FC236}">
                <a16:creationId xmlns:a16="http://schemas.microsoft.com/office/drawing/2014/main" id="{600583A6-6C4E-4466-85AE-5CACBBAA1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9" name="Kép 18">
            <a:extLst>
              <a:ext uri="{FF2B5EF4-FFF2-40B4-BE49-F238E27FC236}">
                <a16:creationId xmlns:a16="http://schemas.microsoft.com/office/drawing/2014/main" id="{5AF62215-E35B-457A-88DC-14948EB42A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sp>
        <p:nvSpPr>
          <p:cNvPr id="20" name="Szöveg helye 14">
            <a:extLst>
              <a:ext uri="{FF2B5EF4-FFF2-40B4-BE49-F238E27FC236}">
                <a16:creationId xmlns:a16="http://schemas.microsoft.com/office/drawing/2014/main" id="{5331ED45-F50E-48DE-8FBA-D48189A67DC2}"/>
              </a:ext>
            </a:extLst>
          </p:cNvPr>
          <p:cNvSpPr txBox="1">
            <a:spLocks/>
          </p:cNvSpPr>
          <p:nvPr/>
        </p:nvSpPr>
        <p:spPr>
          <a:xfrm>
            <a:off x="1066512" y="5109910"/>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emlékeztető</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Ezt megcsinálom úgy, hogy amikor a program generálja a képet akkor rátegyen egy nagyon szép ‚legend’-</a:t>
            </a:r>
            <a:r>
              <a:rPr lang="hu-HU" sz="1400" dirty="0" err="1">
                <a:solidFill>
                  <a:schemeClr val="tx1"/>
                </a:solidFill>
                <a:latin typeface="Arial" panose="020B0604020202020204" pitchFamily="34" charset="0"/>
                <a:cs typeface="Arial" panose="020B0604020202020204" pitchFamily="34" charset="0"/>
              </a:rPr>
              <a:t>et</a:t>
            </a:r>
            <a:r>
              <a:rPr lang="hu-HU" sz="1400" dirty="0">
                <a:solidFill>
                  <a:schemeClr val="tx1"/>
                </a:solidFill>
                <a:latin typeface="Arial" panose="020B0604020202020204" pitchFamily="34" charset="0"/>
                <a:cs typeface="Arial" panose="020B0604020202020204" pitchFamily="34" charset="0"/>
              </a:rPr>
              <a:t> ami mutatja, hogy milyen beállításokkal futott 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CACCBE00-39E3-4AE0-8BE8-ECCD8848072C}"/>
              </a:ext>
            </a:extLst>
          </p:cNvPr>
          <p:cNvSpPr txBox="1">
            <a:spLocks/>
          </p:cNvSpPr>
          <p:nvPr/>
        </p:nvSpPr>
        <p:spPr>
          <a:xfrm>
            <a:off x="8461610" y="2742597"/>
            <a:ext cx="3067782" cy="358996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800" dirty="0">
                <a:solidFill>
                  <a:schemeClr val="tx1"/>
                </a:solidFill>
                <a:latin typeface="Georgia" panose="02040502050405020303" pitchFamily="18" charset="0"/>
                <a:cs typeface="Arial" panose="020B0604020202020204" pitchFamily="34" charset="0"/>
              </a:rPr>
              <a:t>Beállítások</a:t>
            </a:r>
            <a:br>
              <a:rPr lang="hu-HU" sz="4800" dirty="0">
                <a:solidFill>
                  <a:schemeClr val="tx1"/>
                </a:solidFill>
                <a:latin typeface="Georgia" panose="02040502050405020303" pitchFamily="18" charset="0"/>
                <a:cs typeface="Arial" panose="020B0604020202020204" pitchFamily="34" charset="0"/>
              </a:rPr>
            </a:br>
            <a:r>
              <a:rPr lang="hu-HU" sz="1400" dirty="0" err="1">
                <a:solidFill>
                  <a:schemeClr val="tx1"/>
                </a:solidFill>
                <a:latin typeface="Arial" panose="020B0604020202020204" pitchFamily="34" charset="0"/>
                <a:cs typeface="Arial" panose="020B0604020202020204" pitchFamily="34" charset="0"/>
              </a:rPr>
              <a:t>Layers</a:t>
            </a:r>
            <a:r>
              <a:rPr lang="hu-HU" sz="1400" dirty="0">
                <a:solidFill>
                  <a:schemeClr val="tx1"/>
                </a:solidFill>
                <a:latin typeface="Arial" panose="020B0604020202020204" pitchFamily="34" charset="0"/>
                <a:cs typeface="Arial" panose="020B0604020202020204" pitchFamily="34" charset="0"/>
              </a:rPr>
              <a:t> = (10, 8)</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Learning_rate</a:t>
            </a:r>
            <a:r>
              <a:rPr lang="hu-HU" sz="1400" dirty="0">
                <a:solidFill>
                  <a:schemeClr val="tx1"/>
                </a:solidFill>
                <a:latin typeface="Arial" panose="020B0604020202020204" pitchFamily="34" charset="0"/>
                <a:cs typeface="Arial" panose="020B0604020202020204" pitchFamily="34" charset="0"/>
              </a:rPr>
              <a:t> = 0.001</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Solver</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adam</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Warm_start</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True</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Batch_size</a:t>
            </a:r>
            <a:r>
              <a:rPr lang="hu-HU" sz="1400" dirty="0">
                <a:solidFill>
                  <a:schemeClr val="tx1"/>
                </a:solidFill>
                <a:latin typeface="Arial" panose="020B0604020202020204" pitchFamily="34" charset="0"/>
                <a:cs typeface="Arial" panose="020B0604020202020204" pitchFamily="34" charset="0"/>
              </a:rPr>
              <a:t> = __</a:t>
            </a:r>
            <a:r>
              <a:rPr lang="hu-HU" sz="1400" dirty="0" err="1">
                <a:solidFill>
                  <a:schemeClr val="tx1"/>
                </a:solidFill>
                <a:latin typeface="Arial" panose="020B0604020202020204" pitchFamily="34" charset="0"/>
                <a:cs typeface="Arial" panose="020B0604020202020204" pitchFamily="34" charset="0"/>
              </a:rPr>
              <a:t>ez_változik_itt</a:t>
            </a:r>
            <a:r>
              <a:rPr lang="hu-HU" sz="1400" dirty="0">
                <a:solidFill>
                  <a:schemeClr val="tx1"/>
                </a:solidFill>
                <a:latin typeface="Arial" panose="020B0604020202020204" pitchFamily="34" charset="0"/>
                <a:cs typeface="Arial" panose="020B0604020202020204" pitchFamily="34" charset="0"/>
              </a:rPr>
              <a:t>__</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activation</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tanh</a:t>
            </a:r>
            <a:r>
              <a:rPr lang="hu-HU" sz="1400" dirty="0">
                <a:solidFill>
                  <a:schemeClr val="tx1"/>
                </a:solidFill>
                <a:latin typeface="Arial" panose="020B0604020202020204" pitchFamily="34" charset="0"/>
                <a:cs typeface="Arial" panose="020B0604020202020204" pitchFamily="34" charset="0"/>
              </a:rPr>
              <a:t>.</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814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LR </a:t>
            </a:r>
            <a:r>
              <a:rPr lang="hu-HU" sz="4800" dirty="0" err="1">
                <a:solidFill>
                  <a:schemeClr val="tx1"/>
                </a:solidFill>
                <a:latin typeface="Georgia" panose="02040502050405020303" pitchFamily="18" charset="0"/>
                <a:cs typeface="Arial" panose="020B0604020202020204" pitchFamily="34" charset="0"/>
              </a:rPr>
              <a:t>prediction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metrika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becslésénél figyelembe venni a másik metrika értékét is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hogy amikor az metrika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értékét becsülöm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alapján akkor ne csak a saját </a:t>
            </a:r>
            <a:r>
              <a:rPr lang="hu-HU" dirty="0" err="1">
                <a:solidFill>
                  <a:schemeClr val="tx1"/>
                </a:solidFill>
                <a:latin typeface="Arial" panose="020B0604020202020204" pitchFamily="34" charset="0"/>
                <a:cs typeface="Arial" panose="020B0604020202020204" pitchFamily="34" charset="0"/>
              </a:rPr>
              <a:t>befor</a:t>
            </a:r>
            <a:r>
              <a:rPr lang="hu-HU" dirty="0">
                <a:solidFill>
                  <a:schemeClr val="tx1"/>
                </a:solidFill>
                <a:latin typeface="Arial" panose="020B0604020202020204" pitchFamily="34" charset="0"/>
                <a:cs typeface="Arial" panose="020B0604020202020204" pitchFamily="34" charset="0"/>
              </a:rPr>
              <a:t> értékét hanem a másik metrika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értékét is figyelembe vegye.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Megvizsgálni, hogy ez milyen hatással van a tanulásra.</a:t>
            </a:r>
          </a:p>
        </p:txBody>
      </p:sp>
    </p:spTree>
    <p:extLst>
      <p:ext uri="{BB962C8B-B14F-4D97-AF65-F5344CB8AC3E}">
        <p14:creationId xmlns:p14="http://schemas.microsoft.com/office/powerpoint/2010/main" val="12631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Time NN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több múltbeli adatot is figyelembe vegyen a becslésnél.</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Ehhez át kell írnom a programot</a:t>
            </a:r>
          </a:p>
        </p:txBody>
      </p:sp>
    </p:spTree>
    <p:extLst>
      <p:ext uri="{BB962C8B-B14F-4D97-AF65-F5344CB8AC3E}">
        <p14:creationId xmlns:p14="http://schemas.microsoft.com/office/powerpoint/2010/main" val="283055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 előtt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mennyire érzékeny a Neurális Háló a véletlenszám generátorára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futásokat végezni változó véletlenszám kiinduló pontokkal és megvizsgálni, hogy ennek hatására mennyire esik szét, változik meg egy </a:t>
            </a:r>
            <a:r>
              <a:rPr lang="hu-HU" dirty="0" err="1">
                <a:solidFill>
                  <a:schemeClr val="tx1"/>
                </a:solidFill>
                <a:latin typeface="Arial" panose="020B0604020202020204" pitchFamily="34" charset="0"/>
                <a:cs typeface="Arial" panose="020B0604020202020204" pitchFamily="34" charset="0"/>
              </a:rPr>
              <a:t>egy</a:t>
            </a:r>
            <a:r>
              <a:rPr lang="hu-HU" dirty="0">
                <a:solidFill>
                  <a:schemeClr val="tx1"/>
                </a:solidFill>
                <a:latin typeface="Arial" panose="020B0604020202020204" pitchFamily="34" charset="0"/>
                <a:cs typeface="Arial" panose="020B0604020202020204" pitchFamily="34" charset="0"/>
              </a:rPr>
              <a:t> tanulás lefutása.</a:t>
            </a:r>
          </a:p>
        </p:txBody>
      </p:sp>
    </p:spTree>
    <p:extLst>
      <p:ext uri="{BB962C8B-B14F-4D97-AF65-F5344CB8AC3E}">
        <p14:creationId xmlns:p14="http://schemas.microsoft.com/office/powerpoint/2010/main" val="26678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Átirni</a:t>
            </a:r>
            <a:r>
              <a:rPr lang="hu-HU" sz="2000" dirty="0">
                <a:solidFill>
                  <a:schemeClr val="tx1"/>
                </a:solidFill>
                <a:latin typeface="Georgia" panose="02040502050405020303" pitchFamily="18" charset="0"/>
                <a:cs typeface="Calibri Light" panose="020F0302020204030204" pitchFamily="34" charset="0"/>
              </a:rPr>
              <a:t> a </a:t>
            </a:r>
            <a:r>
              <a:rPr lang="hu-HU" sz="2000" dirty="0" err="1">
                <a:solidFill>
                  <a:schemeClr val="tx1"/>
                </a:solidFill>
                <a:latin typeface="Georgia" panose="02040502050405020303" pitchFamily="18" charset="0"/>
                <a:cs typeface="Calibri Light" panose="020F0302020204030204" pitchFamily="34" charset="0"/>
              </a:rPr>
              <a:t>Nurális</a:t>
            </a:r>
            <a:r>
              <a:rPr lang="hu-HU" sz="2000" dirty="0">
                <a:solidFill>
                  <a:schemeClr val="tx1"/>
                </a:solidFill>
                <a:latin typeface="Georgia" panose="02040502050405020303" pitchFamily="18" charset="0"/>
                <a:cs typeface="Calibri Light" panose="020F0302020204030204" pitchFamily="34" charset="0"/>
              </a:rPr>
              <a:t> hálós részt </a:t>
            </a:r>
            <a:r>
              <a:rPr lang="hu-HU" sz="2000" dirty="0" err="1">
                <a:solidFill>
                  <a:schemeClr val="tx1"/>
                </a:solidFill>
                <a:latin typeface="Georgia" panose="02040502050405020303" pitchFamily="18" charset="0"/>
                <a:cs typeface="Calibri Light" panose="020F0302020204030204" pitchFamily="34" charset="0"/>
              </a:rPr>
              <a:t>Scikit-learnből</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Kerasba</a:t>
            </a:r>
            <a:endParaRPr lang="hu-HU" sz="2000" dirty="0">
              <a:solidFill>
                <a:schemeClr val="tx1"/>
              </a:solidFill>
              <a:latin typeface="Georgia" panose="02040502050405020303" pitchFamily="18" charset="0"/>
              <a:cs typeface="Calibri Light" panose="020F030202020403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Letesztelni, hogy szétesik-e a program.</a:t>
            </a:r>
          </a:p>
        </p:txBody>
      </p:sp>
    </p:spTree>
    <p:extLst>
      <p:ext uri="{BB962C8B-B14F-4D97-AF65-F5344CB8AC3E}">
        <p14:creationId xmlns:p14="http://schemas.microsoft.com/office/powerpoint/2010/main" val="19374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-&gt; 1D </a:t>
            </a:r>
            <a:r>
              <a:rPr lang="hu-HU" sz="4800" dirty="0" err="1">
                <a:solidFill>
                  <a:schemeClr val="tx1"/>
                </a:solidFill>
                <a:latin typeface="Georgia" panose="02040502050405020303" pitchFamily="18" charset="0"/>
                <a:cs typeface="Arial" panose="020B0604020202020204" pitchFamily="34" charset="0"/>
              </a:rPr>
              <a:t>Convolution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Kerasban</a:t>
            </a:r>
            <a:r>
              <a:rPr lang="hu-HU" sz="2000" dirty="0">
                <a:solidFill>
                  <a:schemeClr val="tx1"/>
                </a:solidFill>
                <a:latin typeface="Georgia" panose="02040502050405020303" pitchFamily="18" charset="0"/>
                <a:cs typeface="Calibri Light" panose="020F0302020204030204" pitchFamily="34" charset="0"/>
              </a:rPr>
              <a:t> megcsinálni, hogy 1-d </a:t>
            </a:r>
            <a:r>
              <a:rPr lang="hu-HU" sz="2000" dirty="0" err="1">
                <a:solidFill>
                  <a:schemeClr val="tx1"/>
                </a:solidFill>
                <a:latin typeface="Georgia" panose="02040502050405020303" pitchFamily="18" charset="0"/>
                <a:cs typeface="Calibri Light" panose="020F0302020204030204" pitchFamily="34" charset="0"/>
              </a:rPr>
              <a:t>convolúciós</a:t>
            </a:r>
            <a:r>
              <a:rPr lang="hu-HU" sz="2000" dirty="0">
                <a:solidFill>
                  <a:schemeClr val="tx1"/>
                </a:solidFill>
                <a:latin typeface="Georgia" panose="02040502050405020303" pitchFamily="18" charset="0"/>
                <a:cs typeface="Calibri Light" panose="020F0302020204030204" pitchFamily="34" charset="0"/>
              </a:rPr>
              <a:t> neurális háló legyen ott ahol most MLP van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Megmérni a különbséget, megvizsgálni a hatást.</a:t>
            </a:r>
          </a:p>
        </p:txBody>
      </p:sp>
    </p:spTree>
    <p:extLst>
      <p:ext uri="{BB962C8B-B14F-4D97-AF65-F5344CB8AC3E}">
        <p14:creationId xmlns:p14="http://schemas.microsoft.com/office/powerpoint/2010/main" val="26267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821635"/>
            <a:ext cx="10906538" cy="603636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További alcímek és témák amelyek azonosak az enyémmel</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Neural networks for self-learning control systems - Stanford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Robust Control Theory Based Stability Certificates for Neural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u="sng" dirty="0">
                <a:hlinkClick r:id="rId5"/>
              </a:rPr>
              <a:t>Neural networks for control theory and practice - IEEE Xplore</a:t>
            </a:r>
          </a:p>
          <a:p>
            <a:pPr algn="l">
              <a:lnSpc>
                <a:spcPct val="100000"/>
              </a:lnSpc>
            </a:pPr>
            <a:r>
              <a:rPr lang="hu-HU" u="sng" dirty="0" err="1">
                <a:hlinkClick r:id="rId6"/>
              </a:rPr>
              <a:t>Machine</a:t>
            </a:r>
            <a:r>
              <a:rPr lang="hu-HU" u="sng" dirty="0">
                <a:hlinkClick r:id="rId6"/>
              </a:rPr>
              <a:t> </a:t>
            </a:r>
            <a:r>
              <a:rPr lang="hu-HU" u="sng" dirty="0" err="1">
                <a:hlinkClick r:id="rId6"/>
              </a:rPr>
              <a:t>learning</a:t>
            </a:r>
            <a:r>
              <a:rPr lang="hu-HU" u="sng" dirty="0">
                <a:hlinkClick r:id="rId6"/>
              </a:rPr>
              <a:t> </a:t>
            </a:r>
            <a:r>
              <a:rPr lang="hu-HU" u="sng" dirty="0" err="1">
                <a:hlinkClick r:id="rId6"/>
              </a:rPr>
              <a:t>control</a:t>
            </a:r>
            <a:r>
              <a:rPr lang="hu-HU" u="sng" dirty="0">
                <a:hlinkClick r:id="rId6"/>
              </a:rPr>
              <a:t> - Wikipedia</a:t>
            </a:r>
          </a:p>
          <a:p>
            <a:pPr algn="l">
              <a:lnSpc>
                <a:spcPct val="100000"/>
              </a:lnSpc>
            </a:pPr>
            <a:r>
              <a:rPr lang="en-US" u="sng" dirty="0">
                <a:hlinkClick r:id="rId7"/>
              </a:rPr>
              <a:t>Neural networks for self-learning control systems - Stanford ...</a:t>
            </a:r>
          </a:p>
          <a:p>
            <a:pPr algn="l">
              <a:lnSpc>
                <a:spcPct val="100000"/>
              </a:lnSpc>
            </a:pPr>
            <a:r>
              <a:rPr lang="en-US" dirty="0">
                <a:hlinkClick r:id="rId8"/>
              </a:rPr>
              <a:t>(PDF) Neural Control Theory: an Overview - ResearchGate</a:t>
            </a:r>
          </a:p>
          <a:p>
            <a:pPr algn="l">
              <a:lnSpc>
                <a:spcPct val="100000"/>
              </a:lnSpc>
            </a:pPr>
            <a:r>
              <a:rPr lang="en-US" dirty="0">
                <a:hlinkClick r:id="rId9"/>
              </a:rPr>
              <a:t>Neural Networks in Robotic Control: Theory and Applications</a:t>
            </a:r>
            <a:endParaRPr lang="hu-HU" dirty="0">
              <a:hlinkClick r:id="rId9"/>
            </a:endParaRPr>
          </a:p>
          <a:p>
            <a:pPr algn="l">
              <a:lnSpc>
                <a:spcPct val="100000"/>
              </a:lnSpc>
            </a:pPr>
            <a:r>
              <a:rPr lang="hu-HU" u="sng" dirty="0">
                <a:hlinkClick r:id="rId10"/>
              </a:rPr>
              <a:t>Tudományos cikkek - "</a:t>
            </a:r>
            <a:r>
              <a:rPr lang="hu-HU" b="1" u="sng" dirty="0" err="1">
                <a:hlinkClick r:id="rId10"/>
              </a:rPr>
              <a:t>control</a:t>
            </a:r>
            <a:r>
              <a:rPr lang="hu-HU" b="1" u="sng" dirty="0">
                <a:hlinkClick r:id="rId10"/>
              </a:rPr>
              <a:t> </a:t>
            </a:r>
            <a:r>
              <a:rPr lang="hu-HU" b="1" u="sng" dirty="0" err="1">
                <a:hlinkClick r:id="rId10"/>
              </a:rPr>
              <a:t>theory</a:t>
            </a:r>
            <a:r>
              <a:rPr lang="hu-HU" b="1" u="sng" dirty="0">
                <a:hlinkClick r:id="rId10"/>
              </a:rPr>
              <a:t> </a:t>
            </a:r>
            <a:r>
              <a:rPr lang="hu-HU" b="1" u="sng" dirty="0" err="1">
                <a:hlinkClick r:id="rId10"/>
              </a:rPr>
              <a:t>neural</a:t>
            </a:r>
            <a:r>
              <a:rPr lang="hu-HU" b="1" u="sng" dirty="0">
                <a:hlinkClick r:id="rId10"/>
              </a:rPr>
              <a:t> </a:t>
            </a:r>
            <a:r>
              <a:rPr lang="hu-HU" b="1" u="sng" dirty="0" err="1">
                <a:hlinkClick r:id="rId10"/>
              </a:rPr>
              <a:t>network</a:t>
            </a:r>
            <a:r>
              <a:rPr lang="hu-HU" u="sng" dirty="0">
                <a:hlinkClick r:id="rId10"/>
              </a:rPr>
              <a:t>"</a:t>
            </a:r>
            <a:endParaRPr lang="hu-HU" dirty="0"/>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76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662608"/>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Szólhatna arról a cikk, hogy a Rendszer Adaptív.</a:t>
            </a:r>
          </a:p>
          <a:p>
            <a:pPr algn="l">
              <a:lnSpc>
                <a:spcPct val="100000"/>
              </a:lnSpc>
            </a:pPr>
            <a:r>
              <a:rPr lang="hu-HU" dirty="0">
                <a:solidFill>
                  <a:schemeClr val="bg1"/>
                </a:solidFill>
                <a:latin typeface="Arial" panose="020B0604020202020204" pitchFamily="34" charset="0"/>
                <a:cs typeface="Arial" panose="020B0604020202020204" pitchFamily="34" charset="0"/>
              </a:rPr>
              <a:t>Ez ugyanis kurvára nem volt kidomborítva az eredeti cikkben én meg kurvára ezt szeretném kutatni.</a:t>
            </a:r>
          </a:p>
          <a:p>
            <a:pPr algn="l">
              <a:lnSpc>
                <a:spcPct val="100000"/>
              </a:lnSpc>
            </a:pPr>
            <a:r>
              <a:rPr lang="hu-HU" dirty="0">
                <a:solidFill>
                  <a:schemeClr val="bg1"/>
                </a:solidFill>
                <a:latin typeface="Arial" panose="020B0604020202020204" pitchFamily="34" charset="0"/>
                <a:cs typeface="Arial" panose="020B0604020202020204" pitchFamily="34" charset="0"/>
              </a:rPr>
              <a:t>Hogy adaptív szabályozás neurális hálóval felhő erőforrások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Annyi van, hogy adaptáltam egy módszert a virtuális erőforrások dinamikus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Kulcsszavak,:</a:t>
            </a:r>
          </a:p>
          <a:p>
            <a:pPr algn="l">
              <a:lnSpc>
                <a:spcPct val="100000"/>
              </a:lnSpc>
            </a:pPr>
            <a:r>
              <a:rPr lang="hu-HU" dirty="0">
                <a:solidFill>
                  <a:schemeClr val="bg1"/>
                </a:solidFill>
                <a:latin typeface="Arial" panose="020B0604020202020204" pitchFamily="34" charset="0"/>
                <a:cs typeface="Arial" panose="020B0604020202020204" pitchFamily="34" charset="0"/>
              </a:rPr>
              <a:t>Adaptív, dinamikus erőforrás szabályozás, vezérlés, </a:t>
            </a:r>
            <a:r>
              <a:rPr lang="hu-HU">
                <a:solidFill>
                  <a:schemeClr val="bg1"/>
                </a:solidFill>
                <a:latin typeface="Arial" panose="020B0604020202020204" pitchFamily="34" charset="0"/>
                <a:cs typeface="Arial" panose="020B0604020202020204" pitchFamily="34" charset="0"/>
              </a:rPr>
              <a:t>neurális háló</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7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lyamatábra: Összegzés 25">
            <a:extLst>
              <a:ext uri="{FF2B5EF4-FFF2-40B4-BE49-F238E27FC236}">
                <a16:creationId xmlns:a16="http://schemas.microsoft.com/office/drawing/2014/main" id="{5C80C640-00BA-4FDA-97E6-48E1FE7B2D06}"/>
              </a:ext>
            </a:extLst>
          </p:cNvPr>
          <p:cNvSpPr/>
          <p:nvPr/>
        </p:nvSpPr>
        <p:spPr>
          <a:xfrm>
            <a:off x="3492062" y="292894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9" name="Ábra 28" descr="Idegsejt körvonalas">
            <a:extLst>
              <a:ext uri="{FF2B5EF4-FFF2-40B4-BE49-F238E27FC236}">
                <a16:creationId xmlns:a16="http://schemas.microsoft.com/office/drawing/2014/main" id="{BA5FB539-2A40-467E-A2EF-B2136BB36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93412">
            <a:off x="3621293" y="3008501"/>
            <a:ext cx="831273" cy="831273"/>
          </a:xfrm>
          <a:prstGeom prst="rect">
            <a:avLst/>
          </a:prstGeom>
        </p:spPr>
      </p:pic>
      <p:pic>
        <p:nvPicPr>
          <p:cNvPr id="20" name="Ábra 19" descr="Sziklamászási lehetőség körvonalas">
            <a:extLst>
              <a:ext uri="{FF2B5EF4-FFF2-40B4-BE49-F238E27FC236}">
                <a16:creationId xmlns:a16="http://schemas.microsoft.com/office/drawing/2014/main" id="{F81B0F27-8357-45BB-83D1-D0F1F72761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0463628" y="2960444"/>
            <a:ext cx="567771" cy="567771"/>
          </a:xfrm>
          <a:prstGeom prst="rect">
            <a:avLst/>
          </a:prstGeom>
        </p:spPr>
      </p:pic>
      <p:sp>
        <p:nvSpPr>
          <p:cNvPr id="46" name="Szöveg helye 14">
            <a:extLst>
              <a:ext uri="{FF2B5EF4-FFF2-40B4-BE49-F238E27FC236}">
                <a16:creationId xmlns:a16="http://schemas.microsoft.com/office/drawing/2014/main" id="{8C193169-5BEA-4815-AD3C-B3F390173F76}"/>
              </a:ext>
            </a:extLst>
          </p:cNvPr>
          <p:cNvSpPr txBox="1">
            <a:spLocks/>
          </p:cNvSpPr>
          <p:nvPr/>
        </p:nvSpPr>
        <p:spPr>
          <a:xfrm rot="16200000">
            <a:off x="-811484" y="18601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Agent</a:t>
            </a:r>
            <a:endParaRPr lang="hu-HU" sz="3200" dirty="0">
              <a:solidFill>
                <a:schemeClr val="tx1"/>
              </a:solidFill>
              <a:latin typeface="Georgia" panose="02040502050405020303" pitchFamily="18" charset="0"/>
              <a:cs typeface="Calibri Light" panose="020F0302020204030204" pitchFamily="34" charset="0"/>
            </a:endParaRPr>
          </a:p>
        </p:txBody>
      </p:sp>
      <p:sp>
        <p:nvSpPr>
          <p:cNvPr id="2" name="Folyamatábra: Összegzés 1">
            <a:extLst>
              <a:ext uri="{FF2B5EF4-FFF2-40B4-BE49-F238E27FC236}">
                <a16:creationId xmlns:a16="http://schemas.microsoft.com/office/drawing/2014/main" id="{A5F6C936-89D6-4D8F-BEC7-59065489203E}"/>
              </a:ext>
            </a:extLst>
          </p:cNvPr>
          <p:cNvSpPr/>
          <p:nvPr/>
        </p:nvSpPr>
        <p:spPr>
          <a:xfrm>
            <a:off x="6675641" y="2975147"/>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7" name="Egyenes összekötő nyíllal 16">
            <a:extLst>
              <a:ext uri="{FF2B5EF4-FFF2-40B4-BE49-F238E27FC236}">
                <a16:creationId xmlns:a16="http://schemas.microsoft.com/office/drawing/2014/main" id="{958F8D7E-CF70-4091-BB5A-E6F638863250}"/>
              </a:ext>
            </a:extLst>
          </p:cNvPr>
          <p:cNvCxnSpPr>
            <a:cxnSpLocks/>
            <a:stCxn id="26" idx="6"/>
            <a:endCxn id="25" idx="1"/>
          </p:cNvCxnSpPr>
          <p:nvPr/>
        </p:nvCxnSpPr>
        <p:spPr>
          <a:xfrm>
            <a:off x="4525732" y="3445777"/>
            <a:ext cx="2149909" cy="1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zöveg helye 14">
            <a:extLst>
              <a:ext uri="{FF2B5EF4-FFF2-40B4-BE49-F238E27FC236}">
                <a16:creationId xmlns:a16="http://schemas.microsoft.com/office/drawing/2014/main" id="{9C4CF37B-49B9-4E28-9FB0-592B5AC57620}"/>
              </a:ext>
            </a:extLst>
          </p:cNvPr>
          <p:cNvSpPr txBox="1">
            <a:spLocks/>
          </p:cNvSpPr>
          <p:nvPr/>
        </p:nvSpPr>
        <p:spPr>
          <a:xfrm rot="5400000">
            <a:off x="10128535" y="1860136"/>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Environment</a:t>
            </a:r>
            <a:endParaRPr lang="hu-HU" sz="3200" dirty="0">
              <a:solidFill>
                <a:schemeClr val="tx1"/>
              </a:solidFill>
              <a:latin typeface="Georgia" panose="02040502050405020303" pitchFamily="18" charset="0"/>
              <a:cs typeface="Calibri Light" panose="020F0302020204030204" pitchFamily="34" charset="0"/>
            </a:endParaRPr>
          </a:p>
        </p:txBody>
      </p:sp>
      <p:grpSp>
        <p:nvGrpSpPr>
          <p:cNvPr id="33" name="Csoportba foglalás 32">
            <a:extLst>
              <a:ext uri="{FF2B5EF4-FFF2-40B4-BE49-F238E27FC236}">
                <a16:creationId xmlns:a16="http://schemas.microsoft.com/office/drawing/2014/main" id="{BC1E8863-59A2-4170-B7FF-82CA2BB612B5}"/>
              </a:ext>
            </a:extLst>
          </p:cNvPr>
          <p:cNvGrpSpPr/>
          <p:nvPr/>
        </p:nvGrpSpPr>
        <p:grpSpPr>
          <a:xfrm>
            <a:off x="10462593" y="1636681"/>
            <a:ext cx="1033670" cy="1033670"/>
            <a:chOff x="10621617" y="1967981"/>
            <a:chExt cx="1033670" cy="1033670"/>
          </a:xfrm>
        </p:grpSpPr>
        <p:sp>
          <p:nvSpPr>
            <p:cNvPr id="18" name="Folyamatábra: Összegzés 17">
              <a:extLst>
                <a:ext uri="{FF2B5EF4-FFF2-40B4-BE49-F238E27FC236}">
                  <a16:creationId xmlns:a16="http://schemas.microsoft.com/office/drawing/2014/main" id="{BDDFE8D2-6B7F-4907-A464-F6DC215EBA54}"/>
                </a:ext>
              </a:extLst>
            </p:cNvPr>
            <p:cNvSpPr/>
            <p:nvPr/>
          </p:nvSpPr>
          <p:spPr>
            <a:xfrm>
              <a:off x="10621617" y="1967981"/>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Ábra 9" descr="Lombhullató fa körvonalas">
              <a:extLst>
                <a:ext uri="{FF2B5EF4-FFF2-40B4-BE49-F238E27FC236}">
                  <a16:creationId xmlns:a16="http://schemas.microsoft.com/office/drawing/2014/main" id="{6F3969F5-E7A9-4C08-88F0-F3677A9842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01131" y="2023805"/>
              <a:ext cx="914400" cy="914400"/>
            </a:xfrm>
            <a:prstGeom prst="rect">
              <a:avLst/>
            </a:prstGeom>
          </p:spPr>
        </p:pic>
      </p:grpSp>
      <p:pic>
        <p:nvPicPr>
          <p:cNvPr id="25" name="Ábra 24" descr="Bejárás körvonalas">
            <a:extLst>
              <a:ext uri="{FF2B5EF4-FFF2-40B4-BE49-F238E27FC236}">
                <a16:creationId xmlns:a16="http://schemas.microsoft.com/office/drawing/2014/main" id="{933A44A5-4FCE-4D29-92A8-D2A1A17151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5641" y="3004936"/>
            <a:ext cx="914400" cy="914400"/>
          </a:xfrm>
          <a:prstGeom prst="rect">
            <a:avLst/>
          </a:prstGeom>
        </p:spPr>
      </p:pic>
      <p:sp>
        <p:nvSpPr>
          <p:cNvPr id="39" name="Folyamatábra: Összegzés 38">
            <a:extLst>
              <a:ext uri="{FF2B5EF4-FFF2-40B4-BE49-F238E27FC236}">
                <a16:creationId xmlns:a16="http://schemas.microsoft.com/office/drawing/2014/main" id="{40429B9F-8630-4875-AC6A-D06CB446F8F5}"/>
              </a:ext>
            </a:extLst>
          </p:cNvPr>
          <p:cNvSpPr/>
          <p:nvPr/>
        </p:nvSpPr>
        <p:spPr>
          <a:xfrm>
            <a:off x="5677054" y="48396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1" name="Ábra 30" descr="Kutatás körvonalas">
            <a:extLst>
              <a:ext uri="{FF2B5EF4-FFF2-40B4-BE49-F238E27FC236}">
                <a16:creationId xmlns:a16="http://schemas.microsoft.com/office/drawing/2014/main" id="{E16028F1-0270-416E-A61E-FE7A9D6043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64552" y="576653"/>
            <a:ext cx="914400" cy="914400"/>
          </a:xfrm>
          <a:prstGeom prst="rect">
            <a:avLst/>
          </a:prstGeom>
        </p:spPr>
      </p:pic>
      <p:sp>
        <p:nvSpPr>
          <p:cNvPr id="41" name="Folyamatábra: Összegzés 40">
            <a:extLst>
              <a:ext uri="{FF2B5EF4-FFF2-40B4-BE49-F238E27FC236}">
                <a16:creationId xmlns:a16="http://schemas.microsoft.com/office/drawing/2014/main" id="{D0C8934F-F737-43A9-AC54-E8E7DE3A9ED5}"/>
              </a:ext>
            </a:extLst>
          </p:cNvPr>
          <p:cNvSpPr/>
          <p:nvPr/>
        </p:nvSpPr>
        <p:spPr>
          <a:xfrm>
            <a:off x="742735" y="166600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 name="Ábra 11" descr="Férfi nyomozó egyszínű kitöltéssel">
            <a:extLst>
              <a:ext uri="{FF2B5EF4-FFF2-40B4-BE49-F238E27FC236}">
                <a16:creationId xmlns:a16="http://schemas.microsoft.com/office/drawing/2014/main" id="{0DA00A6C-CE54-47E2-A36B-9AF911BB8E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170" y="1744707"/>
            <a:ext cx="914400" cy="914400"/>
          </a:xfrm>
          <a:prstGeom prst="rect">
            <a:avLst/>
          </a:prstGeom>
        </p:spPr>
      </p:pic>
      <p:sp>
        <p:nvSpPr>
          <p:cNvPr id="42" name="Szöveg helye 14">
            <a:extLst>
              <a:ext uri="{FF2B5EF4-FFF2-40B4-BE49-F238E27FC236}">
                <a16:creationId xmlns:a16="http://schemas.microsoft.com/office/drawing/2014/main" id="{4119500B-15A4-41E6-AC5F-70EADBBCB228}"/>
              </a:ext>
            </a:extLst>
          </p:cNvPr>
          <p:cNvSpPr txBox="1">
            <a:spLocks/>
          </p:cNvSpPr>
          <p:nvPr/>
        </p:nvSpPr>
        <p:spPr>
          <a:xfrm>
            <a:off x="6089225" y="3651284"/>
            <a:ext cx="2014331" cy="48995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a:solidFill>
                  <a:schemeClr val="tx1"/>
                </a:solidFill>
                <a:latin typeface="Georgia" panose="02040502050405020303" pitchFamily="18" charset="0"/>
                <a:cs typeface="Arial" panose="020B0604020202020204" pitchFamily="34" charset="0"/>
              </a:rPr>
              <a:t>Action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3" name="Szöveg helye 14">
            <a:extLst>
              <a:ext uri="{FF2B5EF4-FFF2-40B4-BE49-F238E27FC236}">
                <a16:creationId xmlns:a16="http://schemas.microsoft.com/office/drawing/2014/main" id="{2EFF2FE4-80DA-4DA5-B4C6-9BD68A7E9F09}"/>
              </a:ext>
            </a:extLst>
          </p:cNvPr>
          <p:cNvSpPr txBox="1">
            <a:spLocks/>
          </p:cNvSpPr>
          <p:nvPr/>
        </p:nvSpPr>
        <p:spPr>
          <a:xfrm>
            <a:off x="4802034" y="1506615"/>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err="1">
                <a:solidFill>
                  <a:schemeClr val="tx1"/>
                </a:solidFill>
                <a:latin typeface="Georgia" panose="02040502050405020303" pitchFamily="18" charset="0"/>
                <a:cs typeface="Arial" panose="020B0604020202020204" pitchFamily="34" charset="0"/>
              </a:rPr>
              <a:t>State</a:t>
            </a:r>
            <a:r>
              <a:rPr lang="hu-HU" sz="1800" dirty="0">
                <a:solidFill>
                  <a:schemeClr val="tx1"/>
                </a:solidFill>
                <a:latin typeface="Georgia" panose="02040502050405020303" pitchFamily="18" charset="0"/>
                <a:cs typeface="Arial" panose="020B0604020202020204" pitchFamily="34" charset="0"/>
              </a:rPr>
              <a:t> </a:t>
            </a:r>
            <a:r>
              <a:rPr lang="hu-HU" sz="1800" dirty="0" err="1">
                <a:solidFill>
                  <a:schemeClr val="tx1"/>
                </a:solidFill>
                <a:latin typeface="Georgia" panose="02040502050405020303" pitchFamily="18" charset="0"/>
                <a:cs typeface="Arial" panose="020B0604020202020204" pitchFamily="34" charset="0"/>
              </a:rPr>
              <a:t>changes</a:t>
            </a:r>
            <a:r>
              <a:rPr lang="hu-HU" sz="1800" dirty="0">
                <a:solidFill>
                  <a:schemeClr val="tx1"/>
                </a:solidFill>
                <a:latin typeface="Georgia" panose="02040502050405020303" pitchFamily="18" charset="0"/>
                <a:cs typeface="Arial" panose="020B0604020202020204" pitchFamily="34" charset="0"/>
              </a:rPr>
              <a:t>: </a:t>
            </a:r>
            <a:r>
              <a:rPr lang="hu-HU" sz="1800" i="1" dirty="0">
                <a:solidFill>
                  <a:schemeClr val="tx1"/>
                </a:solidFill>
                <a:latin typeface="Georgia" panose="02040502050405020303" pitchFamily="18" charset="0"/>
                <a:cs typeface="Arial" panose="020B0604020202020204" pitchFamily="34" charset="0"/>
              </a:rPr>
              <a:t>St+</a:t>
            </a:r>
            <a:r>
              <a:rPr lang="hu-HU" sz="1800" dirty="0">
                <a:solidFill>
                  <a:schemeClr val="tx1"/>
                </a:solidFill>
                <a:latin typeface="Georgia" panose="02040502050405020303" pitchFamily="18" charset="0"/>
                <a:cs typeface="Arial" panose="020B0604020202020204" pitchFamily="34" charset="0"/>
              </a:rPr>
              <a:t>1</a:t>
            </a:r>
            <a:endParaRPr lang="hu-HU" sz="1800" dirty="0">
              <a:solidFill>
                <a:schemeClr val="tx1"/>
              </a:solidFill>
              <a:latin typeface="Georgia" panose="02040502050405020303" pitchFamily="18" charset="0"/>
              <a:cs typeface="Calibri Light" panose="020F0302020204030204" pitchFamily="34" charset="0"/>
            </a:endParaRPr>
          </a:p>
        </p:txBody>
      </p:sp>
      <p:sp>
        <p:nvSpPr>
          <p:cNvPr id="44" name="Szöveg helye 14">
            <a:extLst>
              <a:ext uri="{FF2B5EF4-FFF2-40B4-BE49-F238E27FC236}">
                <a16:creationId xmlns:a16="http://schemas.microsoft.com/office/drawing/2014/main" id="{B720B021-7988-488D-B794-18D67F1703EF}"/>
              </a:ext>
            </a:extLst>
          </p:cNvPr>
          <p:cNvSpPr txBox="1">
            <a:spLocks/>
          </p:cNvSpPr>
          <p:nvPr/>
        </p:nvSpPr>
        <p:spPr>
          <a:xfrm>
            <a:off x="4829897" y="477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Observation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5" name="Szöveg helye 14">
            <a:extLst>
              <a:ext uri="{FF2B5EF4-FFF2-40B4-BE49-F238E27FC236}">
                <a16:creationId xmlns:a16="http://schemas.microsoft.com/office/drawing/2014/main" id="{4130044C-F066-4A66-8452-ADFCC207AC52}"/>
              </a:ext>
            </a:extLst>
          </p:cNvPr>
          <p:cNvSpPr txBox="1">
            <a:spLocks/>
          </p:cNvSpPr>
          <p:nvPr/>
        </p:nvSpPr>
        <p:spPr>
          <a:xfrm>
            <a:off x="5709736" y="4123587"/>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a:solidFill>
                  <a:schemeClr val="tx1"/>
                </a:solidFill>
                <a:latin typeface="Georgia" panose="02040502050405020303" pitchFamily="18" charset="0"/>
                <a:cs typeface="Arial" panose="020B0604020202020204" pitchFamily="34" charset="0"/>
              </a:rPr>
              <a:t>Action: </a:t>
            </a:r>
            <a:r>
              <a:rPr lang="hu-HU" sz="1800" i="1" dirty="0" err="1">
                <a:solidFill>
                  <a:schemeClr val="tx1"/>
                </a:solidFill>
                <a:latin typeface="Georgia" panose="02040502050405020303" pitchFamily="18" charset="0"/>
                <a:cs typeface="Arial" panose="020B0604020202020204" pitchFamily="34" charset="0"/>
              </a:rPr>
              <a:t>at</a:t>
            </a:r>
            <a:endParaRPr lang="hu-HU" sz="1800" dirty="0">
              <a:solidFill>
                <a:schemeClr val="tx1"/>
              </a:solidFill>
              <a:latin typeface="Georgia" panose="02040502050405020303" pitchFamily="18" charset="0"/>
              <a:cs typeface="Calibri Light" panose="020F0302020204030204" pitchFamily="34" charset="0"/>
            </a:endParaRPr>
          </a:p>
        </p:txBody>
      </p:sp>
      <p:sp>
        <p:nvSpPr>
          <p:cNvPr id="47" name="Szöveg helye 14">
            <a:extLst>
              <a:ext uri="{FF2B5EF4-FFF2-40B4-BE49-F238E27FC236}">
                <a16:creationId xmlns:a16="http://schemas.microsoft.com/office/drawing/2014/main" id="{2B7E2ACC-57F6-4E1F-8744-AEEEC56F344A}"/>
              </a:ext>
            </a:extLst>
          </p:cNvPr>
          <p:cNvSpPr txBox="1">
            <a:spLocks/>
          </p:cNvSpPr>
          <p:nvPr/>
        </p:nvSpPr>
        <p:spPr>
          <a:xfrm>
            <a:off x="3210324" y="2062447"/>
            <a:ext cx="5967129"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b="1"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a </a:t>
            </a:r>
            <a:r>
              <a:rPr lang="hu-HU" sz="2000" dirty="0" err="1">
                <a:solidFill>
                  <a:schemeClr val="tx1"/>
                </a:solidFill>
                <a:latin typeface="Georgia" panose="02040502050405020303" pitchFamily="18" charset="0"/>
                <a:cs typeface="Arial" panose="020B0604020202020204" pitchFamily="34" charset="0"/>
              </a:rPr>
              <a:t>situation</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which</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the</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agent</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perceives</a:t>
            </a:r>
            <a:endParaRPr lang="hu-HU" sz="2000" dirty="0">
              <a:solidFill>
                <a:schemeClr val="tx1"/>
              </a:solidFill>
              <a:latin typeface="Georgia" panose="02040502050405020303" pitchFamily="18" charset="0"/>
              <a:cs typeface="Calibri Light" panose="020F0302020204030204" pitchFamily="34" charset="0"/>
            </a:endParaRPr>
          </a:p>
        </p:txBody>
      </p:sp>
      <p:cxnSp>
        <p:nvCxnSpPr>
          <p:cNvPr id="48" name="Összekötő: szögletes 47">
            <a:extLst>
              <a:ext uri="{FF2B5EF4-FFF2-40B4-BE49-F238E27FC236}">
                <a16:creationId xmlns:a16="http://schemas.microsoft.com/office/drawing/2014/main" id="{8347D902-F0A7-43E4-821C-F0B9DDDF6E3E}"/>
              </a:ext>
            </a:extLst>
          </p:cNvPr>
          <p:cNvCxnSpPr>
            <a:cxnSpLocks/>
            <a:stCxn id="2" idx="6"/>
            <a:endCxn id="18" idx="4"/>
          </p:cNvCxnSpPr>
          <p:nvPr/>
        </p:nvCxnSpPr>
        <p:spPr>
          <a:xfrm flipV="1">
            <a:off x="7709311" y="2670351"/>
            <a:ext cx="3270117" cy="82163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Összekötő: szögletes 50">
            <a:extLst>
              <a:ext uri="{FF2B5EF4-FFF2-40B4-BE49-F238E27FC236}">
                <a16:creationId xmlns:a16="http://schemas.microsoft.com/office/drawing/2014/main" id="{5C51DCFD-ED93-441B-BA8C-5E874661FA1C}"/>
              </a:ext>
            </a:extLst>
          </p:cNvPr>
          <p:cNvCxnSpPr>
            <a:cxnSpLocks/>
            <a:stCxn id="18" idx="0"/>
            <a:endCxn id="39" idx="6"/>
          </p:cNvCxnSpPr>
          <p:nvPr/>
        </p:nvCxnSpPr>
        <p:spPr>
          <a:xfrm rot="16200000" flipV="1">
            <a:off x="8527136" y="-815611"/>
            <a:ext cx="635880" cy="4268704"/>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Összekötő: szögletes 53">
            <a:extLst>
              <a:ext uri="{FF2B5EF4-FFF2-40B4-BE49-F238E27FC236}">
                <a16:creationId xmlns:a16="http://schemas.microsoft.com/office/drawing/2014/main" id="{F7B73393-5D7B-47B4-BB55-3F6E963B58AD}"/>
              </a:ext>
            </a:extLst>
          </p:cNvPr>
          <p:cNvCxnSpPr>
            <a:cxnSpLocks/>
            <a:stCxn id="39" idx="2"/>
            <a:endCxn id="41" idx="0"/>
          </p:cNvCxnSpPr>
          <p:nvPr/>
        </p:nvCxnSpPr>
        <p:spPr>
          <a:xfrm rot="10800000" flipV="1">
            <a:off x="1259570" y="1000800"/>
            <a:ext cx="4417484" cy="66520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Összekötő: szögletes 56">
            <a:extLst>
              <a:ext uri="{FF2B5EF4-FFF2-40B4-BE49-F238E27FC236}">
                <a16:creationId xmlns:a16="http://schemas.microsoft.com/office/drawing/2014/main" id="{880B9CD7-3A43-48C0-A68E-F164070E0F93}"/>
              </a:ext>
            </a:extLst>
          </p:cNvPr>
          <p:cNvCxnSpPr>
            <a:cxnSpLocks/>
            <a:stCxn id="41" idx="4"/>
            <a:endCxn id="26" idx="2"/>
          </p:cNvCxnSpPr>
          <p:nvPr/>
        </p:nvCxnSpPr>
        <p:spPr>
          <a:xfrm rot="16200000" flipH="1">
            <a:off x="2002764" y="1956478"/>
            <a:ext cx="746105" cy="2232492"/>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Szöveg helye 14">
            <a:extLst>
              <a:ext uri="{FF2B5EF4-FFF2-40B4-BE49-F238E27FC236}">
                <a16:creationId xmlns:a16="http://schemas.microsoft.com/office/drawing/2014/main" id="{81ED738C-D992-4844-BBBA-3EEF1A0B1C7C}"/>
              </a:ext>
            </a:extLst>
          </p:cNvPr>
          <p:cNvSpPr txBox="1">
            <a:spLocks/>
          </p:cNvSpPr>
          <p:nvPr/>
        </p:nvSpPr>
        <p:spPr>
          <a:xfrm>
            <a:off x="847093" y="4873722"/>
            <a:ext cx="10497815" cy="91552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Akkor ez alapján amit eddig csináltunk az RL</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méghozzá a következő módon:</a:t>
            </a:r>
            <a:endParaRPr lang="hu-HU" sz="2000" dirty="0">
              <a:solidFill>
                <a:schemeClr val="tx1"/>
              </a:solidFill>
              <a:latin typeface="Georgia" panose="02040502050405020303" pitchFamily="18" charset="0"/>
              <a:cs typeface="Calibri Light" panose="020F0302020204030204" pitchFamily="34" charset="0"/>
            </a:endParaRPr>
          </a:p>
        </p:txBody>
      </p:sp>
      <p:sp>
        <p:nvSpPr>
          <p:cNvPr id="30" name="Folyamatábra: Összegzés 29">
            <a:extLst>
              <a:ext uri="{FF2B5EF4-FFF2-40B4-BE49-F238E27FC236}">
                <a16:creationId xmlns:a16="http://schemas.microsoft.com/office/drawing/2014/main" id="{0D0DFFBA-E02E-409B-92BF-1403AF022D38}"/>
              </a:ext>
            </a:extLst>
          </p:cNvPr>
          <p:cNvSpPr/>
          <p:nvPr/>
        </p:nvSpPr>
        <p:spPr>
          <a:xfrm>
            <a:off x="8844695" y="2991684"/>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4" name="Szöveg helye 14">
            <a:extLst>
              <a:ext uri="{FF2B5EF4-FFF2-40B4-BE49-F238E27FC236}">
                <a16:creationId xmlns:a16="http://schemas.microsoft.com/office/drawing/2014/main" id="{2E846376-C527-4CA9-9DBD-086819BA36D3}"/>
              </a:ext>
            </a:extLst>
          </p:cNvPr>
          <p:cNvSpPr txBox="1">
            <a:spLocks/>
          </p:cNvSpPr>
          <p:nvPr/>
        </p:nvSpPr>
        <p:spPr>
          <a:xfrm>
            <a:off x="8725510" y="3327051"/>
            <a:ext cx="1272039" cy="41713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Georgia" panose="02040502050405020303" pitchFamily="18" charset="0"/>
                <a:cs typeface="Arial" panose="020B0604020202020204" pitchFamily="34" charset="0"/>
              </a:rPr>
              <a:t>f(S,A) = S</a:t>
            </a:r>
            <a:r>
              <a:rPr lang="hu-HU" sz="1400" i="1" dirty="0">
                <a:solidFill>
                  <a:schemeClr val="tx1"/>
                </a:solidFill>
                <a:latin typeface="Georgia" panose="02040502050405020303" pitchFamily="18" charset="0"/>
                <a:cs typeface="Arial" panose="020B0604020202020204" pitchFamily="34" charset="0"/>
              </a:rPr>
              <a:t>t</a:t>
            </a:r>
            <a:r>
              <a:rPr lang="hu-HU" sz="1400" dirty="0">
                <a:solidFill>
                  <a:schemeClr val="tx1"/>
                </a:solidFill>
                <a:latin typeface="Georgia" panose="02040502050405020303" pitchFamily="18" charset="0"/>
                <a:cs typeface="Arial" panose="020B0604020202020204" pitchFamily="34" charset="0"/>
              </a:rPr>
              <a:t>+1</a:t>
            </a:r>
            <a:endParaRPr lang="hu-HU" sz="1400" dirty="0">
              <a:solidFill>
                <a:schemeClr val="tx1"/>
              </a:solidFill>
              <a:latin typeface="Georgia" panose="02040502050405020303" pitchFamily="18" charset="0"/>
              <a:cs typeface="Calibri Light" panose="020F0302020204030204" pitchFamily="34" charset="0"/>
            </a:endParaRPr>
          </a:p>
        </p:txBody>
      </p:sp>
      <p:sp>
        <p:nvSpPr>
          <p:cNvPr id="3" name="Ellipszis 2">
            <a:extLst>
              <a:ext uri="{FF2B5EF4-FFF2-40B4-BE49-F238E27FC236}">
                <a16:creationId xmlns:a16="http://schemas.microsoft.com/office/drawing/2014/main" id="{09BBCE53-8C9B-49F8-BD22-BDE8E908C4F8}"/>
              </a:ext>
            </a:extLst>
          </p:cNvPr>
          <p:cNvSpPr/>
          <p:nvPr/>
        </p:nvSpPr>
        <p:spPr>
          <a:xfrm>
            <a:off x="8725510" y="2871222"/>
            <a:ext cx="1265603" cy="126560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Szöveg helye 14">
            <a:extLst>
              <a:ext uri="{FF2B5EF4-FFF2-40B4-BE49-F238E27FC236}">
                <a16:creationId xmlns:a16="http://schemas.microsoft.com/office/drawing/2014/main" id="{8B18F9BE-1EF5-422F-9D21-F09B833CEE1B}"/>
              </a:ext>
            </a:extLst>
          </p:cNvPr>
          <p:cNvSpPr txBox="1">
            <a:spLocks/>
          </p:cNvSpPr>
          <p:nvPr/>
        </p:nvSpPr>
        <p:spPr>
          <a:xfrm>
            <a:off x="847093" y="5702265"/>
            <a:ext cx="10497815" cy="8041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Arial" panose="020B0604020202020204" pitchFamily="34" charset="0"/>
              </a:rPr>
              <a:t>Az a rész, amely a </a:t>
            </a:r>
            <a:r>
              <a:rPr lang="hu-HU" sz="2000" dirty="0" err="1">
                <a:solidFill>
                  <a:schemeClr val="tx1"/>
                </a:solidFill>
                <a:latin typeface="Georgia" panose="02040502050405020303" pitchFamily="18" charset="0"/>
                <a:cs typeface="Arial" panose="020B0604020202020204" pitchFamily="34" charset="0"/>
              </a:rPr>
              <a:t>State,Action</a:t>
            </a:r>
            <a:r>
              <a:rPr lang="hu-HU" sz="2000" dirty="0">
                <a:solidFill>
                  <a:schemeClr val="tx1"/>
                </a:solidFill>
                <a:latin typeface="Georgia" panose="02040502050405020303" pitchFamily="18" charset="0"/>
                <a:cs typeface="Arial" panose="020B0604020202020204" pitchFamily="34" charset="0"/>
              </a:rPr>
              <a:t> -&gt; </a:t>
            </a:r>
            <a:r>
              <a:rPr lang="hu-HU" sz="2000"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t+1 részt becsüli, nálunk is meg van, de egy érdekes különbséggel és a köv. dián a különbséget is megmutatom.</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163623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C0B7AF93-0E87-420C-8E6E-1E2EB2E1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8951"/>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Concept</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drift</a:t>
            </a:r>
            <a:r>
              <a:rPr lang="hu-HU" sz="4800" dirty="0">
                <a:solidFill>
                  <a:schemeClr val="tx1"/>
                </a:solidFill>
                <a:latin typeface="Georgia" panose="02040502050405020303" pitchFamily="18" charset="0"/>
                <a:cs typeface="Arial" panose="020B0604020202020204" pitchFamily="34" charset="0"/>
              </a:rPr>
              <a:t> – </a:t>
            </a:r>
            <a:r>
              <a:rPr lang="hu-HU" sz="4800" dirty="0" err="1">
                <a:solidFill>
                  <a:schemeClr val="tx1"/>
                </a:solidFill>
                <a:latin typeface="Georgia" panose="02040502050405020303" pitchFamily="18" charset="0"/>
                <a:cs typeface="Arial" panose="020B0604020202020204" pitchFamily="34" charset="0"/>
              </a:rPr>
              <a:t>exp</a:t>
            </a:r>
            <a:r>
              <a:rPr lang="hu-HU" sz="4800" dirty="0">
                <a:solidFill>
                  <a:schemeClr val="tx1"/>
                </a:solidFill>
                <a:latin typeface="Georgia" panose="02040502050405020303" pitchFamily="18" charset="0"/>
                <a:cs typeface="Arial" panose="020B0604020202020204" pitchFamily="34" charset="0"/>
              </a:rPr>
              <a:t> 001</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3352799"/>
            <a:ext cx="2360980" cy="210709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Elindul</a:t>
            </a:r>
          </a:p>
          <a:p>
            <a:pPr algn="l">
              <a:lnSpc>
                <a:spcPct val="100000"/>
              </a:lnSpc>
            </a:pPr>
            <a:r>
              <a:rPr lang="hu-HU" dirty="0">
                <a:solidFill>
                  <a:schemeClr val="tx1"/>
                </a:solidFill>
                <a:latin typeface="Arial" panose="020B0604020202020204" pitchFamily="34" charset="0"/>
                <a:cs typeface="Arial" panose="020B0604020202020204" pitchFamily="34" charset="0"/>
              </a:rPr>
              <a:t>Majd menet közben megváltoztattam a szabályt ami alapján az út „közepe” előáll – magyarul a szenzorok és a válaszidő közötti kapcsolat, ha úgy tetszik.</a:t>
            </a:r>
          </a:p>
        </p:txBody>
      </p:sp>
      <p:cxnSp>
        <p:nvCxnSpPr>
          <p:cNvPr id="6" name="Egyenes összekötő nyíllal 5">
            <a:extLst>
              <a:ext uri="{FF2B5EF4-FFF2-40B4-BE49-F238E27FC236}">
                <a16:creationId xmlns:a16="http://schemas.microsoft.com/office/drawing/2014/main" id="{EEF2FEAF-6574-4277-894B-642ED75100C1}"/>
              </a:ext>
            </a:extLst>
          </p:cNvPr>
          <p:cNvCxnSpPr>
            <a:cxnSpLocks/>
          </p:cNvCxnSpPr>
          <p:nvPr/>
        </p:nvCxnSpPr>
        <p:spPr>
          <a:xfrm flipH="1" flipV="1">
            <a:off x="3048000" y="3670852"/>
            <a:ext cx="197737" cy="7354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Szöveg helye 14">
            <a:extLst>
              <a:ext uri="{FF2B5EF4-FFF2-40B4-BE49-F238E27FC236}">
                <a16:creationId xmlns:a16="http://schemas.microsoft.com/office/drawing/2014/main" id="{2090F220-D788-4229-B5C7-1CF9C5C5F51A}"/>
              </a:ext>
            </a:extLst>
          </p:cNvPr>
          <p:cNvSpPr txBox="1">
            <a:spLocks/>
          </p:cNvSpPr>
          <p:nvPr/>
        </p:nvSpPr>
        <p:spPr>
          <a:xfrm>
            <a:off x="2902227" y="4427212"/>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változik</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meg</a:t>
            </a:r>
          </a:p>
        </p:txBody>
      </p:sp>
      <p:sp>
        <p:nvSpPr>
          <p:cNvPr id="18" name="Szöveg helye 14">
            <a:extLst>
              <a:ext uri="{FF2B5EF4-FFF2-40B4-BE49-F238E27FC236}">
                <a16:creationId xmlns:a16="http://schemas.microsoft.com/office/drawing/2014/main" id="{DEC9938C-12FF-457C-B666-1666159D8FA5}"/>
              </a:ext>
            </a:extLst>
          </p:cNvPr>
          <p:cNvSpPr txBox="1">
            <a:spLocks/>
          </p:cNvSpPr>
          <p:nvPr/>
        </p:nvSpPr>
        <p:spPr>
          <a:xfrm>
            <a:off x="4567815" y="4638261"/>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meg rájön hogy mi van és alkalmazkodik.</a:t>
            </a:r>
          </a:p>
        </p:txBody>
      </p:sp>
      <p:cxnSp>
        <p:nvCxnSpPr>
          <p:cNvPr id="20" name="Egyenes összekötő nyíllal 19">
            <a:extLst>
              <a:ext uri="{FF2B5EF4-FFF2-40B4-BE49-F238E27FC236}">
                <a16:creationId xmlns:a16="http://schemas.microsoft.com/office/drawing/2014/main" id="{0AB522C0-6066-450D-A7D9-13242BDDB27C}"/>
              </a:ext>
            </a:extLst>
          </p:cNvPr>
          <p:cNvCxnSpPr>
            <a:cxnSpLocks/>
          </p:cNvCxnSpPr>
          <p:nvPr/>
        </p:nvCxnSpPr>
        <p:spPr>
          <a:xfrm flipH="1" flipV="1">
            <a:off x="5155096" y="4240696"/>
            <a:ext cx="253884" cy="5433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Szöveg helye 14">
            <a:extLst>
              <a:ext uri="{FF2B5EF4-FFF2-40B4-BE49-F238E27FC236}">
                <a16:creationId xmlns:a16="http://schemas.microsoft.com/office/drawing/2014/main" id="{F7903A89-7F5E-4AF6-8A06-A038E4DCDD2A}"/>
              </a:ext>
            </a:extLst>
          </p:cNvPr>
          <p:cNvSpPr txBox="1">
            <a:spLocks/>
          </p:cNvSpPr>
          <p:nvPr/>
        </p:nvSpPr>
        <p:spPr>
          <a:xfrm>
            <a:off x="5850488" y="3829879"/>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Azután már jól megy tovább.</a:t>
            </a:r>
          </a:p>
        </p:txBody>
      </p:sp>
      <p:cxnSp>
        <p:nvCxnSpPr>
          <p:cNvPr id="26" name="Egyenes összekötő nyíllal 25">
            <a:extLst>
              <a:ext uri="{FF2B5EF4-FFF2-40B4-BE49-F238E27FC236}">
                <a16:creationId xmlns:a16="http://schemas.microsoft.com/office/drawing/2014/main" id="{697726B8-C19D-4BB5-8B2C-3639559499F6}"/>
              </a:ext>
            </a:extLst>
          </p:cNvPr>
          <p:cNvCxnSpPr>
            <a:cxnSpLocks/>
          </p:cNvCxnSpPr>
          <p:nvPr/>
        </p:nvCxnSpPr>
        <p:spPr>
          <a:xfrm flipH="1" flipV="1">
            <a:off x="5357019" y="3945343"/>
            <a:ext cx="493469" cy="2953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gyenes összekötő nyíllal 28">
            <a:extLst>
              <a:ext uri="{FF2B5EF4-FFF2-40B4-BE49-F238E27FC236}">
                <a16:creationId xmlns:a16="http://schemas.microsoft.com/office/drawing/2014/main" id="{FB86576F-1E27-4541-9566-CE3BD70667CB}"/>
              </a:ext>
            </a:extLst>
          </p:cNvPr>
          <p:cNvCxnSpPr>
            <a:cxnSpLocks/>
          </p:cNvCxnSpPr>
          <p:nvPr/>
        </p:nvCxnSpPr>
        <p:spPr>
          <a:xfrm flipV="1">
            <a:off x="1376487" y="2510364"/>
            <a:ext cx="0" cy="91863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3F31A051-2997-4425-9D76-78C4EF93E82E}"/>
              </a:ext>
            </a:extLst>
          </p:cNvPr>
          <p:cNvSpPr txBox="1">
            <a:spLocks/>
          </p:cNvSpPr>
          <p:nvPr/>
        </p:nvSpPr>
        <p:spPr>
          <a:xfrm>
            <a:off x="541247" y="5646411"/>
            <a:ext cx="11438718" cy="10856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dirty="0">
                <a:solidFill>
                  <a:schemeClr val="tx1"/>
                </a:solidFill>
                <a:latin typeface="Georgia" panose="02040502050405020303" pitchFamily="18" charset="0"/>
                <a:cs typeface="Calibri Light" panose="020F0302020204030204" pitchFamily="34" charset="0"/>
              </a:rPr>
              <a:t>Azt kell majd tanulmányozni,  </a:t>
            </a:r>
            <a:r>
              <a:rPr lang="hu-HU" dirty="0">
                <a:solidFill>
                  <a:schemeClr val="tx1"/>
                </a:solidFill>
                <a:latin typeface="Arial" panose="020B0604020202020204" pitchFamily="34" charset="0"/>
                <a:cs typeface="Arial" panose="020B0604020202020204" pitchFamily="34" charset="0"/>
              </a:rPr>
              <a:t>hogy miért ilyen lassan alkalmazkodik, de nagyjából már most „tudom” az okát. A neurális háló tulajdonságaiból fakad, erre volt ötletem az, hogy legyen többféle, mert akkor majd ezt gyorsabban lereagálják. Kisérl. Köv.</a:t>
            </a:r>
          </a:p>
        </p:txBody>
      </p:sp>
    </p:spTree>
    <p:extLst>
      <p:ext uri="{BB962C8B-B14F-4D97-AF65-F5344CB8AC3E}">
        <p14:creationId xmlns:p14="http://schemas.microsoft.com/office/powerpoint/2010/main" val="325934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25" grpId="0"/>
      <p:bldP spid="3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Tervek, hogy cikk legyen</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1. Legfontosabb</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Szeretném legalább a magam számára megvizsgálni, hogy mennyire stabil ez az algoritmus.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Azaz</a:t>
            </a:r>
          </a:p>
          <a:p>
            <a:pPr algn="l">
              <a:lnSpc>
                <a:spcPct val="100000"/>
              </a:lnSpc>
            </a:pPr>
            <a:r>
              <a:rPr lang="hu-HU" dirty="0">
                <a:solidFill>
                  <a:schemeClr val="bg1"/>
                </a:solidFill>
                <a:latin typeface="Arial" panose="020B0604020202020204" pitchFamily="34" charset="0"/>
                <a:cs typeface="Arial" panose="020B0604020202020204" pitchFamily="34" charset="0"/>
              </a:rPr>
              <a:t>Azonos pályán elvégezni néhány futást különböző beállításokkal.</a:t>
            </a:r>
          </a:p>
          <a:p>
            <a:pPr algn="l">
              <a:lnSpc>
                <a:spcPct val="100000"/>
              </a:lnSpc>
            </a:pPr>
            <a:r>
              <a:rPr lang="hu-HU" dirty="0">
                <a:solidFill>
                  <a:schemeClr val="bg1"/>
                </a:solidFill>
                <a:latin typeface="Arial" panose="020B0604020202020204" pitchFamily="34" charset="0"/>
                <a:cs typeface="Arial" panose="020B0604020202020204" pitchFamily="34" charset="0"/>
              </a:rPr>
              <a:t>A pálya fix, de megnézni többféle hálóval, több kevesebb neuronnal, kisebb nagyobb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Rattel</a:t>
            </a:r>
            <a:r>
              <a:rPr lang="hu-HU" dirty="0">
                <a:solidFill>
                  <a:schemeClr val="bg1"/>
                </a:solidFill>
                <a:latin typeface="Arial" panose="020B0604020202020204" pitchFamily="34" charset="0"/>
                <a:cs typeface="Arial" panose="020B0604020202020204" pitchFamily="34" charset="0"/>
              </a:rPr>
              <a:t>, hogy mennyire érzékeny a teljesítmény ezekre a beállításokra.</a:t>
            </a:r>
          </a:p>
          <a:p>
            <a:pPr algn="l">
              <a:lnSpc>
                <a:spcPct val="100000"/>
              </a:lnSpc>
            </a:pPr>
            <a:r>
              <a:rPr lang="hu-HU" sz="2800" dirty="0">
                <a:solidFill>
                  <a:schemeClr val="bg1"/>
                </a:solidFill>
                <a:latin typeface="Georgia" panose="02040502050405020303" pitchFamily="18" charset="0"/>
                <a:cs typeface="Arial" panose="020B0604020202020204" pitchFamily="34" charset="0"/>
              </a:rPr>
              <a:t>Vagyis</a:t>
            </a:r>
          </a:p>
          <a:p>
            <a:pPr algn="l">
              <a:lnSpc>
                <a:spcPct val="100000"/>
              </a:lnSpc>
            </a:pPr>
            <a:r>
              <a:rPr lang="hu-HU" dirty="0">
                <a:solidFill>
                  <a:schemeClr val="bg1"/>
                </a:solidFill>
                <a:latin typeface="Arial" panose="020B0604020202020204" pitchFamily="34" charset="0"/>
                <a:cs typeface="Arial" panose="020B0604020202020204" pitchFamily="34" charset="0"/>
              </a:rPr>
              <a:t>Nagyon más lesz e a lefutás?</a:t>
            </a: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nagyon nem érzékeny ezekre,</a:t>
            </a:r>
          </a:p>
          <a:p>
            <a:pPr algn="l">
              <a:lnSpc>
                <a:spcPct val="100000"/>
              </a:lnSpc>
            </a:pPr>
            <a:r>
              <a:rPr lang="hu-HU" sz="3600" dirty="0">
                <a:solidFill>
                  <a:schemeClr val="bg1"/>
                </a:solidFill>
                <a:latin typeface="Georgia" panose="02040502050405020303" pitchFamily="18" charset="0"/>
                <a:cs typeface="Arial" panose="020B0604020202020204" pitchFamily="34" charset="0"/>
              </a:rPr>
              <a:t>Vagy</a:t>
            </a:r>
          </a:p>
          <a:p>
            <a:pPr algn="l">
              <a:lnSpc>
                <a:spcPct val="100000"/>
              </a:lnSpc>
            </a:pPr>
            <a:r>
              <a:rPr lang="hu-HU" dirty="0">
                <a:solidFill>
                  <a:schemeClr val="bg1"/>
                </a:solidFill>
                <a:latin typeface="Arial" panose="020B0604020202020204" pitchFamily="34" charset="0"/>
                <a:cs typeface="Arial" panose="020B0604020202020204" pitchFamily="34" charset="0"/>
              </a:rPr>
              <a:t>Máskép de mindig jó eredményt ad.</a:t>
            </a:r>
          </a:p>
          <a:p>
            <a:pPr algn="l">
              <a:lnSpc>
                <a:spcPct val="100000"/>
              </a:lnSpc>
            </a:pPr>
            <a:r>
              <a:rPr lang="hu-HU" dirty="0">
                <a:solidFill>
                  <a:schemeClr val="bg1"/>
                </a:solidFill>
                <a:latin typeface="Arial" panose="020B0604020202020204" pitchFamily="34" charset="0"/>
                <a:cs typeface="Arial" panose="020B0604020202020204" pitchFamily="34" charset="0"/>
              </a:rPr>
              <a:t>Akkor örülünk.</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000" dirty="0">
                <a:solidFill>
                  <a:schemeClr val="bg1"/>
                </a:solidFill>
                <a:latin typeface="Georgia" panose="02040502050405020303" pitchFamily="18" charset="0"/>
                <a:cs typeface="Arial" panose="020B0604020202020204" pitchFamily="34" charset="0"/>
              </a:rPr>
              <a:t>Idő:</a:t>
            </a:r>
          </a:p>
          <a:p>
            <a:pPr algn="l">
              <a:lnSpc>
                <a:spcPct val="100000"/>
              </a:lnSpc>
            </a:pP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1 nap.</a:t>
            </a:r>
          </a:p>
        </p:txBody>
      </p:sp>
      <p:sp>
        <p:nvSpPr>
          <p:cNvPr id="24" name="Szöveg helye 14">
            <a:extLst>
              <a:ext uri="{FF2B5EF4-FFF2-40B4-BE49-F238E27FC236}">
                <a16:creationId xmlns:a16="http://schemas.microsoft.com/office/drawing/2014/main" id="{53E5E53F-D784-4C17-BBC8-CF4F2E6E7E27}"/>
              </a:ext>
            </a:extLst>
          </p:cNvPr>
          <p:cNvSpPr txBox="1">
            <a:spLocks/>
          </p:cNvSpPr>
          <p:nvPr/>
        </p:nvSpPr>
        <p:spPr>
          <a:xfrm>
            <a:off x="5248756" y="2321435"/>
            <a:ext cx="1488765" cy="177207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600" dirty="0">
                <a:solidFill>
                  <a:schemeClr val="bg1"/>
                </a:solidFill>
                <a:latin typeface="Georgia" panose="02040502050405020303" pitchFamily="18" charset="0"/>
                <a:cs typeface="Calibri Light" panose="020F0302020204030204" pitchFamily="34" charset="0"/>
              </a:rPr>
              <a:t>-&gt;</a:t>
            </a:r>
          </a:p>
        </p:txBody>
      </p:sp>
    </p:spTree>
    <p:extLst>
      <p:ext uri="{BB962C8B-B14F-4D97-AF65-F5344CB8AC3E}">
        <p14:creationId xmlns:p14="http://schemas.microsoft.com/office/powerpoint/2010/main" val="10350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2BC90AB-1D41-47EC-AE3B-0DBAD4F6A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304"/>
            <a:ext cx="12192000" cy="3976111"/>
          </a:xfrm>
          <a:prstGeom prst="rect">
            <a:avLst/>
          </a:prstGeom>
        </p:spPr>
      </p:pic>
      <p:pic>
        <p:nvPicPr>
          <p:cNvPr id="4" name="Kép 3">
            <a:extLst>
              <a:ext uri="{FF2B5EF4-FFF2-40B4-BE49-F238E27FC236}">
                <a16:creationId xmlns:a16="http://schemas.microsoft.com/office/drawing/2014/main" id="{9AA84EFE-7CFB-4903-B5EE-EA51319BC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9496"/>
            <a:ext cx="12192000" cy="2598028"/>
          </a:xfrm>
          <a:prstGeom prst="rect">
            <a:avLst/>
          </a:prstGeom>
        </p:spPr>
      </p:pic>
      <p:sp>
        <p:nvSpPr>
          <p:cNvPr id="7" name="Szöveg helye 14">
            <a:extLst>
              <a:ext uri="{FF2B5EF4-FFF2-40B4-BE49-F238E27FC236}">
                <a16:creationId xmlns:a16="http://schemas.microsoft.com/office/drawing/2014/main" id="{7DAA26E0-B1DA-40BA-A1B3-C65964640CBB}"/>
              </a:ext>
            </a:extLst>
          </p:cNvPr>
          <p:cNvSpPr txBox="1">
            <a:spLocks/>
          </p:cNvSpPr>
          <p:nvPr/>
        </p:nvSpPr>
        <p:spPr>
          <a:xfrm>
            <a:off x="4287387" y="4850599"/>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kép</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majd olyan lesz, hogy ugyan azon a „pályán” több futás lesz látható és akkor jó ha mindegyik „jól” teljesít „ránézésre”. Tehát nem csinál nagyon nagy hülyeséget és idővel (jobbról ballra haladva javul a teljesítménye)</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406726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pic>
        <p:nvPicPr>
          <p:cNvPr id="7" name="Kép 6">
            <a:extLst>
              <a:ext uri="{FF2B5EF4-FFF2-40B4-BE49-F238E27FC236}">
                <a16:creationId xmlns:a16="http://schemas.microsoft.com/office/drawing/2014/main" id="{7BFE27E0-C835-4A06-B191-BFBDCB637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73" y="-1109016"/>
            <a:ext cx="14752320" cy="5853626"/>
          </a:xfrm>
          <a:prstGeom prst="rect">
            <a:avLst/>
          </a:prstGeom>
        </p:spPr>
      </p:pic>
      <p:pic>
        <p:nvPicPr>
          <p:cNvPr id="8" name="Kép 7">
            <a:extLst>
              <a:ext uri="{FF2B5EF4-FFF2-40B4-BE49-F238E27FC236}">
                <a16:creationId xmlns:a16="http://schemas.microsoft.com/office/drawing/2014/main" id="{CE86BF93-611C-4754-A734-876F87D78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54" y="4249327"/>
            <a:ext cx="14752320" cy="3143614"/>
          </a:xfrm>
          <a:prstGeom prst="rect">
            <a:avLst/>
          </a:prstGeom>
        </p:spPr>
      </p:pic>
    </p:spTree>
    <p:extLst>
      <p:ext uri="{BB962C8B-B14F-4D97-AF65-F5344CB8AC3E}">
        <p14:creationId xmlns:p14="http://schemas.microsoft.com/office/powerpoint/2010/main" val="329472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spTree>
    <p:extLst>
      <p:ext uri="{BB962C8B-B14F-4D97-AF65-F5344CB8AC3E}">
        <p14:creationId xmlns:p14="http://schemas.microsoft.com/office/powerpoint/2010/main" val="15139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C62365F4-A659-45B4-B27B-9C5FEDB9D2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70" y="4067525"/>
            <a:ext cx="13411200" cy="2852115"/>
          </a:xfrm>
          <a:prstGeom prst="rect">
            <a:avLst/>
          </a:prstGeom>
        </p:spPr>
      </p:pic>
      <p:pic>
        <p:nvPicPr>
          <p:cNvPr id="13" name="Kép 12">
            <a:extLst>
              <a:ext uri="{FF2B5EF4-FFF2-40B4-BE49-F238E27FC236}">
                <a16:creationId xmlns:a16="http://schemas.microsoft.com/office/drawing/2014/main" id="{291697DC-B603-445F-9E4B-805889AB22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32" y="133775"/>
            <a:ext cx="13375365" cy="4313282"/>
          </a:xfrm>
          <a:prstGeom prst="rect">
            <a:avLst/>
          </a:prstGeom>
        </p:spPr>
      </p:pic>
      <p:sp>
        <p:nvSpPr>
          <p:cNvPr id="9" name="Szöveg helye 14">
            <a:extLst>
              <a:ext uri="{FF2B5EF4-FFF2-40B4-BE49-F238E27FC236}">
                <a16:creationId xmlns:a16="http://schemas.microsoft.com/office/drawing/2014/main" id="{E95EF36E-7288-407C-AE92-887D116734CD}"/>
              </a:ext>
            </a:extLst>
          </p:cNvPr>
          <p:cNvSpPr txBox="1">
            <a:spLocks/>
          </p:cNvSpPr>
          <p:nvPr/>
        </p:nvSpPr>
        <p:spPr>
          <a:xfrm>
            <a:off x="5294552" y="2981739"/>
            <a:ext cx="7395097" cy="14754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Példa a csak akkor ha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Alapú skálázás hívásánál. Ilyen eredményre számítunk.</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Itt csak ad-hoc alapon a szabály ha eltérés &gt; 10 akkor hívja meg a skálázást. </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A58D0517-0BCD-4741-8DB7-2BFE99FEBD7F}"/>
              </a:ext>
            </a:extLst>
          </p:cNvPr>
          <p:cNvSpPr txBox="1">
            <a:spLocks/>
          </p:cNvSpPr>
          <p:nvPr/>
        </p:nvSpPr>
        <p:spPr>
          <a:xfrm>
            <a:off x="7180853" y="4177657"/>
            <a:ext cx="6511368"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Ritkán teljesül</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a feltétel, de olyankor Egy lépésben rögtön meglépi a megfelelő</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számot. (amivel vissza is hozza magát a </a:t>
            </a:r>
            <a:r>
              <a:rPr lang="hu-HU" sz="1400" dirty="0" err="1">
                <a:solidFill>
                  <a:schemeClr val="tx1"/>
                </a:solidFill>
                <a:latin typeface="Arial" panose="020B0604020202020204" pitchFamily="34" charset="0"/>
                <a:cs typeface="Arial" panose="020B0604020202020204" pitchFamily="34" charset="0"/>
              </a:rPr>
              <a:t>megf</a:t>
            </a:r>
            <a:r>
              <a:rPr lang="hu-HU" sz="1400" dirty="0">
                <a:solidFill>
                  <a:schemeClr val="tx1"/>
                </a:solidFill>
                <a:latin typeface="Arial" panose="020B0604020202020204" pitchFamily="34" charset="0"/>
                <a:cs typeface="Arial" panose="020B0604020202020204" pitchFamily="34" charset="0"/>
              </a:rPr>
              <a:t>. helyre)</a:t>
            </a:r>
            <a:endParaRPr lang="hu-HU" sz="48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B43F2BCE-0C4D-4956-BCB3-A062CA336D3F}"/>
              </a:ext>
            </a:extLst>
          </p:cNvPr>
          <p:cNvSpPr txBox="1">
            <a:spLocks/>
          </p:cNvSpPr>
          <p:nvPr/>
        </p:nvSpPr>
        <p:spPr>
          <a:xfrm>
            <a:off x="6504166" y="5410316"/>
            <a:ext cx="7277065"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     Még azt is tudja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hogy mekkorát kell lépnie hogy megfelelő helyre hozza magát,</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ahol kevés is elég ott kevesebbet lép.</a:t>
            </a:r>
            <a:endParaRPr lang="hu-HU" sz="4800" dirty="0">
              <a:solidFill>
                <a:schemeClr val="tx1"/>
              </a:solidFill>
              <a:latin typeface="Georgia" panose="02040502050405020303" pitchFamily="18" charset="0"/>
              <a:cs typeface="Calibri Light" panose="020F0302020204030204" pitchFamily="34" charset="0"/>
            </a:endParaRPr>
          </a:p>
        </p:txBody>
      </p:sp>
      <p:cxnSp>
        <p:nvCxnSpPr>
          <p:cNvPr id="3" name="Egyenes összekötő nyíllal 2">
            <a:extLst>
              <a:ext uri="{FF2B5EF4-FFF2-40B4-BE49-F238E27FC236}">
                <a16:creationId xmlns:a16="http://schemas.microsoft.com/office/drawing/2014/main" id="{6B863C87-3CFD-4F73-8690-9149FB96479F}"/>
              </a:ext>
            </a:extLst>
          </p:cNvPr>
          <p:cNvCxnSpPr>
            <a:cxnSpLocks/>
          </p:cNvCxnSpPr>
          <p:nvPr/>
        </p:nvCxnSpPr>
        <p:spPr>
          <a:xfrm flipH="1">
            <a:off x="5663821" y="6605466"/>
            <a:ext cx="1295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Ha láttam, hogy ez két dolog működik </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Akkor</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 kell vizsgálni azt, hogy ez „jobb” eredményre vezetne-e mint ha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lenne a döntés”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 már oké</a:t>
            </a:r>
          </a:p>
          <a:p>
            <a:pPr algn="l">
              <a:lnSpc>
                <a:spcPct val="100000"/>
              </a:lnSpc>
            </a:pPr>
            <a:r>
              <a:rPr lang="hu-HU" dirty="0">
                <a:solidFill>
                  <a:schemeClr val="bg1"/>
                </a:solidFill>
                <a:latin typeface="Arial" panose="020B0604020202020204" pitchFamily="34" charset="0"/>
                <a:cs typeface="Arial" panose="020B0604020202020204" pitchFamily="34" charset="0"/>
              </a:rPr>
              <a:t>Mert az ábrán nem látszik annyira, de lépések nagyságából és a pálya kialakításából tudom, hogy vannak olyan szakaszok ahol a pálya fala meredekebben emelkedik mint 1, tehát legalább kettőt kell lépnie az algoritmusnak.</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Ellenőriztem</a:t>
            </a:r>
          </a:p>
          <a:p>
            <a:pPr algn="l">
              <a:lnSpc>
                <a:spcPct val="100000"/>
              </a:lnSpc>
            </a:pPr>
            <a:r>
              <a:rPr lang="hu-HU" dirty="0">
                <a:solidFill>
                  <a:schemeClr val="bg1"/>
                </a:solidFill>
                <a:latin typeface="Arial" panose="020B0604020202020204" pitchFamily="34" charset="0"/>
                <a:cs typeface="Arial" panose="020B0604020202020204" pitchFamily="34" charset="0"/>
              </a:rPr>
              <a:t>Megfelelő helyeken meg is teszi.</a:t>
            </a:r>
          </a:p>
        </p:txBody>
      </p:sp>
      <p:pic>
        <p:nvPicPr>
          <p:cNvPr id="7" name="Kép 6">
            <a:extLst>
              <a:ext uri="{FF2B5EF4-FFF2-40B4-BE49-F238E27FC236}">
                <a16:creationId xmlns:a16="http://schemas.microsoft.com/office/drawing/2014/main" id="{32452BE5-8B31-4EBA-B52E-313CBB257A68}"/>
              </a:ext>
            </a:extLst>
          </p:cNvPr>
          <p:cNvPicPr>
            <a:picLocks noChangeAspect="1"/>
          </p:cNvPicPr>
          <p:nvPr/>
        </p:nvPicPr>
        <p:blipFill rotWithShape="1">
          <a:blip r:embed="rId5">
            <a:extLst>
              <a:ext uri="{28A0092B-C50C-407E-A947-70E740481C1C}">
                <a14:useLocalDpi xmlns:a14="http://schemas.microsoft.com/office/drawing/2010/main" val="0"/>
              </a:ext>
            </a:extLst>
          </a:blip>
          <a:srcRect l="19442" t="43025" r="52380" b="4273"/>
          <a:stretch/>
        </p:blipFill>
        <p:spPr>
          <a:xfrm>
            <a:off x="5353027" y="1179443"/>
            <a:ext cx="8100000" cy="6012000"/>
          </a:xfrm>
          <a:prstGeom prst="rect">
            <a:avLst/>
          </a:prstGeom>
        </p:spPr>
      </p:pic>
      <p:sp>
        <p:nvSpPr>
          <p:cNvPr id="8" name="Szöveg helye 14">
            <a:extLst>
              <a:ext uri="{FF2B5EF4-FFF2-40B4-BE49-F238E27FC236}">
                <a16:creationId xmlns:a16="http://schemas.microsoft.com/office/drawing/2014/main" id="{458CB7A3-DA1B-48C0-82A2-A32009392633}"/>
              </a:ext>
            </a:extLst>
          </p:cNvPr>
          <p:cNvSpPr txBox="1">
            <a:spLocks/>
          </p:cNvSpPr>
          <p:nvPr/>
        </p:nvSpPr>
        <p:spPr>
          <a:xfrm>
            <a:off x="6246198" y="1512886"/>
            <a:ext cx="601107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Elvileg</a:t>
            </a:r>
            <a:br>
              <a:rPr lang="hu-HU" sz="4800" dirty="0">
                <a:solidFill>
                  <a:schemeClr val="tx1"/>
                </a:solidFill>
                <a:latin typeface="Georgia" panose="02040502050405020303" pitchFamily="18"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Már most tudom, hogy jobb mint a </a:t>
            </a:r>
            <a:r>
              <a:rPr lang="hu-HU" dirty="0" err="1">
                <a:solidFill>
                  <a:schemeClr val="tx1"/>
                </a:solidFill>
                <a:latin typeface="Arial" panose="020B0604020202020204" pitchFamily="34" charset="0"/>
                <a:cs typeface="Arial" panose="020B0604020202020204" pitchFamily="34" charset="0"/>
              </a:rPr>
              <a:t>threshold</a:t>
            </a:r>
            <a:r>
              <a:rPr lang="hu-HU" dirty="0">
                <a:solidFill>
                  <a:schemeClr val="tx1"/>
                </a:solidFill>
                <a:latin typeface="Arial" panose="020B0604020202020204" pitchFamily="34" charset="0"/>
                <a:cs typeface="Arial" panose="020B0604020202020204" pitchFamily="34" charset="0"/>
              </a:rPr>
              <a:t> alapú léptetés.</a:t>
            </a:r>
          </a:p>
          <a:p>
            <a:pPr algn="l">
              <a:lnSpc>
                <a:spcPct val="100000"/>
              </a:lnSpc>
            </a:pPr>
            <a:r>
              <a:rPr lang="hu-HU" sz="4800" dirty="0">
                <a:solidFill>
                  <a:schemeClr val="tx1"/>
                </a:solidFill>
                <a:latin typeface="Georgia" panose="02040502050405020303" pitchFamily="18" charset="0"/>
                <a:cs typeface="Calibri Light" panose="020F0302020204030204" pitchFamily="34" charset="0"/>
              </a:rPr>
              <a:t>Ez már oké</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De lehet játszani a pálya beállításával</a:t>
            </a:r>
          </a:p>
          <a:p>
            <a:pPr algn="l">
              <a:lnSpc>
                <a:spcPct val="100000"/>
              </a:lnSpc>
            </a:pPr>
            <a:r>
              <a:rPr lang="hu-HU" dirty="0">
                <a:solidFill>
                  <a:schemeClr val="tx1"/>
                </a:solidFill>
                <a:latin typeface="Arial" panose="020B0604020202020204" pitchFamily="34" charset="0"/>
                <a:cs typeface="Arial" panose="020B0604020202020204" pitchFamily="34" charset="0"/>
              </a:rPr>
              <a:t>Hogy még szebb eredményeket kapjak, vagy még jobban ki lehessen emelni a két eljárás közötti különbséget.</a:t>
            </a:r>
          </a:p>
        </p:txBody>
      </p:sp>
    </p:spTree>
    <p:extLst>
      <p:ext uri="{BB962C8B-B14F-4D97-AF65-F5344CB8AC3E}">
        <p14:creationId xmlns:p14="http://schemas.microsoft.com/office/powerpoint/2010/main" val="281306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Még az alapvizsgálatokhoz tartozik,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2a. Zaj</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Megnézni, legalább magunknak, hogy mennyire érzékeny a zajra.</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Egyszerű</a:t>
            </a:r>
          </a:p>
          <a:p>
            <a:pPr algn="l">
              <a:lnSpc>
                <a:spcPct val="100000"/>
              </a:lnSpc>
            </a:pPr>
            <a:r>
              <a:rPr lang="hu-HU" dirty="0">
                <a:solidFill>
                  <a:schemeClr val="bg1"/>
                </a:solidFill>
                <a:latin typeface="Arial" panose="020B0604020202020204" pitchFamily="34" charset="0"/>
                <a:cs typeface="Arial" panose="020B0604020202020204" pitchFamily="34" charset="0"/>
              </a:rPr>
              <a:t>Csak egy kis zajt kell adnom a szenzorok forrásához.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Hátravan ez a vizsgálat</a:t>
            </a:r>
          </a:p>
          <a:p>
            <a:pPr algn="l">
              <a:lnSpc>
                <a:spcPct val="100000"/>
              </a:lnSpc>
            </a:pPr>
            <a:r>
              <a:rPr lang="hu-HU" dirty="0">
                <a:solidFill>
                  <a:schemeClr val="bg1"/>
                </a:solidFill>
                <a:latin typeface="Arial" panose="020B0604020202020204" pitchFamily="34" charset="0"/>
                <a:cs typeface="Arial" panose="020B0604020202020204" pitchFamily="34" charset="0"/>
              </a:rPr>
              <a:t>Még nem végeztem el, engem is érdekel, hogy mennyire érzékeny erre az algoritmus.</a:t>
            </a:r>
          </a:p>
        </p:txBody>
      </p:sp>
      <p:pic>
        <p:nvPicPr>
          <p:cNvPr id="5" name="Kép 4">
            <a:extLst>
              <a:ext uri="{FF2B5EF4-FFF2-40B4-BE49-F238E27FC236}">
                <a16:creationId xmlns:a16="http://schemas.microsoft.com/office/drawing/2014/main" id="{B3BE1017-5FE9-437F-B723-F4FB5DB822D3}"/>
              </a:ext>
            </a:extLst>
          </p:cNvPr>
          <p:cNvPicPr>
            <a:picLocks noChangeAspect="1"/>
          </p:cNvPicPr>
          <p:nvPr/>
        </p:nvPicPr>
        <p:blipFill rotWithShape="1">
          <a:blip r:embed="rId5">
            <a:extLst>
              <a:ext uri="{28A0092B-C50C-407E-A947-70E740481C1C}">
                <a14:useLocalDpi xmlns:a14="http://schemas.microsoft.com/office/drawing/2010/main" val="0"/>
              </a:ext>
            </a:extLst>
          </a:blip>
          <a:srcRect l="7068" r="41244"/>
          <a:stretch/>
        </p:blipFill>
        <p:spPr>
          <a:xfrm>
            <a:off x="5087043" y="1512886"/>
            <a:ext cx="8388000" cy="4253415"/>
          </a:xfrm>
          <a:prstGeom prst="rect">
            <a:avLst/>
          </a:prstGeom>
        </p:spPr>
      </p:pic>
    </p:spTree>
    <p:extLst>
      <p:ext uri="{BB962C8B-B14F-4D97-AF65-F5344CB8AC3E}">
        <p14:creationId xmlns:p14="http://schemas.microsoft.com/office/powerpoint/2010/main" val="32074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Kertész Gábor erre mondta hogy tapsolt örömében.</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Ha nem csak a metrikák pillanatnyi értékét venném figyelembe hanem azok múltbeli értékét is. Nem csak azt, hogy hol van, hanem hogy „honnan jött”</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Ehhez új Neurális háló kell</a:t>
            </a:r>
          </a:p>
          <a:p>
            <a:pPr algn="l">
              <a:lnSpc>
                <a:spcPct val="100000"/>
              </a:lnSpc>
            </a:pPr>
            <a:r>
              <a:rPr lang="hu-HU" dirty="0">
                <a:solidFill>
                  <a:schemeClr val="bg1"/>
                </a:solidFill>
                <a:latin typeface="Arial" panose="020B0604020202020204" pitchFamily="34" charset="0"/>
                <a:cs typeface="Arial" panose="020B0604020202020204" pitchFamily="34" charset="0"/>
              </a:rPr>
              <a:t>Ki kell terjeszteni a bemenetek számát, a metrikákon túl azok T-1 értéke is jöjjön, minden másban marad az NN Architektúra.</a:t>
            </a:r>
          </a:p>
          <a:p>
            <a:pPr algn="l">
              <a:lnSpc>
                <a:spcPct val="100000"/>
              </a:lnSpc>
            </a:pPr>
            <a:r>
              <a:rPr lang="hu-HU" dirty="0">
                <a:solidFill>
                  <a:schemeClr val="bg1"/>
                </a:solidFill>
                <a:latin typeface="Arial" panose="020B0604020202020204" pitchFamily="34" charset="0"/>
                <a:cs typeface="Arial" panose="020B0604020202020204" pitchFamily="34" charset="0"/>
              </a:rPr>
              <a:t>Mutatok rá jobb oldalon egy példát.</a:t>
            </a:r>
          </a:p>
        </p:txBody>
      </p:sp>
      <p:pic>
        <p:nvPicPr>
          <p:cNvPr id="3" name="Kép 2">
            <a:extLst>
              <a:ext uri="{FF2B5EF4-FFF2-40B4-BE49-F238E27FC236}">
                <a16:creationId xmlns:a16="http://schemas.microsoft.com/office/drawing/2014/main" id="{54811E19-1C97-41BD-A71C-5784CC813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214" y="1150570"/>
            <a:ext cx="7837401" cy="5647950"/>
          </a:xfrm>
          <a:prstGeom prst="rect">
            <a:avLst/>
          </a:prstGeom>
        </p:spPr>
      </p:pic>
      <p:pic>
        <p:nvPicPr>
          <p:cNvPr id="6" name="Kép 5">
            <a:extLst>
              <a:ext uri="{FF2B5EF4-FFF2-40B4-BE49-F238E27FC236}">
                <a16:creationId xmlns:a16="http://schemas.microsoft.com/office/drawing/2014/main" id="{B85BD34E-26F8-4AF3-A8A4-014C26169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3268" y="632716"/>
            <a:ext cx="4033536" cy="3867936"/>
          </a:xfrm>
          <a:prstGeom prst="rect">
            <a:avLst/>
          </a:prstGeom>
        </p:spPr>
      </p:pic>
      <p:sp>
        <p:nvSpPr>
          <p:cNvPr id="13" name="Szöveg helye 14">
            <a:extLst>
              <a:ext uri="{FF2B5EF4-FFF2-40B4-BE49-F238E27FC236}">
                <a16:creationId xmlns:a16="http://schemas.microsoft.com/office/drawing/2014/main" id="{74242319-5A17-432E-9491-C7FAA55AFBBD}"/>
              </a:ext>
            </a:extLst>
          </p:cNvPr>
          <p:cNvSpPr txBox="1">
            <a:spLocks/>
          </p:cNvSpPr>
          <p:nvPr/>
        </p:nvSpPr>
        <p:spPr>
          <a:xfrm>
            <a:off x="7378775" y="1512886"/>
            <a:ext cx="4441571" cy="204918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800" dirty="0">
                <a:solidFill>
                  <a:schemeClr val="bg1"/>
                </a:solidFill>
                <a:latin typeface="Georgia" panose="02040502050405020303" pitchFamily="18" charset="0"/>
                <a:cs typeface="Arial" panose="020B0604020202020204" pitchFamily="34" charset="0"/>
              </a:rPr>
              <a:t>A kettő</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mindenben ugyan az, csak 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bemenetek számában nem.</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Nyilván a súlyok mások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lesznek.</a:t>
            </a:r>
          </a:p>
          <a:p>
            <a:pPr algn="r">
              <a:lnSpc>
                <a:spcPct val="100000"/>
              </a:lnSpc>
            </a:pPr>
            <a:r>
              <a:rPr lang="hu-HU"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737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3b.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Még mélyebb neurális hálók, 1D </a:t>
            </a:r>
            <a:r>
              <a:rPr lang="hu-HU" dirty="0" err="1">
                <a:solidFill>
                  <a:schemeClr val="bg1"/>
                </a:solidFill>
                <a:latin typeface="Arial" panose="020B0604020202020204" pitchFamily="34" charset="0"/>
                <a:cs typeface="Arial" panose="020B0604020202020204" pitchFamily="34" charset="0"/>
              </a:rPr>
              <a:t>ConvNet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Ehhez viszont át kell írnom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learn-ből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Kerasba</a:t>
            </a:r>
            <a:r>
              <a:rPr lang="hu-HU" dirty="0">
                <a:solidFill>
                  <a:schemeClr val="bg1"/>
                </a:solidFill>
                <a:latin typeface="Arial" panose="020B0604020202020204" pitchFamily="34" charset="0"/>
                <a:cs typeface="Arial" panose="020B0604020202020204" pitchFamily="34" charset="0"/>
              </a:rPr>
              <a:t>. Nem az átírástól félek, hanem hogy szétesik az egész.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Ezért akarom elvégezni</a:t>
            </a:r>
          </a:p>
          <a:p>
            <a:pPr algn="l">
              <a:lnSpc>
                <a:spcPct val="100000"/>
              </a:lnSpc>
            </a:pPr>
            <a:r>
              <a:rPr lang="hu-HU" dirty="0">
                <a:solidFill>
                  <a:schemeClr val="bg1"/>
                </a:solidFill>
                <a:latin typeface="Arial" panose="020B0604020202020204" pitchFamily="34" charset="0"/>
                <a:cs typeface="Arial" panose="020B0604020202020204" pitchFamily="34" charset="0"/>
              </a:rPr>
              <a:t>A korábban említett stabilitásvizsgálatokat még a régi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library</a:t>
            </a:r>
            <a:r>
              <a:rPr lang="hu-HU" dirty="0">
                <a:solidFill>
                  <a:schemeClr val="bg1"/>
                </a:solidFill>
                <a:latin typeface="Arial" panose="020B0604020202020204" pitchFamily="34" charset="0"/>
                <a:cs typeface="Arial" panose="020B0604020202020204" pitchFamily="34" charset="0"/>
              </a:rPr>
              <a:t> segítségével.</a:t>
            </a:r>
          </a:p>
        </p:txBody>
      </p:sp>
      <p:pic>
        <p:nvPicPr>
          <p:cNvPr id="22" name="Kép 21">
            <a:extLst>
              <a:ext uri="{FF2B5EF4-FFF2-40B4-BE49-F238E27FC236}">
                <a16:creationId xmlns:a16="http://schemas.microsoft.com/office/drawing/2014/main" id="{499EEA28-0D5F-43EE-B09C-176DB134F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0141" y="1272358"/>
            <a:ext cx="4006145" cy="2156642"/>
          </a:xfrm>
          <a:prstGeom prst="rect">
            <a:avLst/>
          </a:prstGeom>
        </p:spPr>
      </p:pic>
      <p:pic>
        <p:nvPicPr>
          <p:cNvPr id="26" name="Kép 25" descr="A képen szöveg, clipart látható&#10;&#10;Automatikusan generált leírás">
            <a:extLst>
              <a:ext uri="{FF2B5EF4-FFF2-40B4-BE49-F238E27FC236}">
                <a16:creationId xmlns:a16="http://schemas.microsoft.com/office/drawing/2014/main" id="{328EBD4B-AD1F-4B23-8E90-A3EBCD3B8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99" y="3023661"/>
            <a:ext cx="4006145" cy="1161782"/>
          </a:xfrm>
          <a:prstGeom prst="rect">
            <a:avLst/>
          </a:prstGeom>
        </p:spPr>
      </p:pic>
      <p:pic>
        <p:nvPicPr>
          <p:cNvPr id="30" name="Kép 29">
            <a:extLst>
              <a:ext uri="{FF2B5EF4-FFF2-40B4-BE49-F238E27FC236}">
                <a16:creationId xmlns:a16="http://schemas.microsoft.com/office/drawing/2014/main" id="{046CD76D-D8DD-4CA4-AF05-D6791B9532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0865" y="1682541"/>
            <a:ext cx="2566988" cy="2682240"/>
          </a:xfrm>
          <a:prstGeom prst="rect">
            <a:avLst/>
          </a:prstGeom>
        </p:spPr>
      </p:pic>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Tree>
    <p:extLst>
      <p:ext uri="{BB962C8B-B14F-4D97-AF65-F5344CB8AC3E}">
        <p14:creationId xmlns:p14="http://schemas.microsoft.com/office/powerpoint/2010/main" val="141874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zöveg helye 14">
            <a:extLst>
              <a:ext uri="{FF2B5EF4-FFF2-40B4-BE49-F238E27FC236}">
                <a16:creationId xmlns:a16="http://schemas.microsoft.com/office/drawing/2014/main" id="{81ED738C-D992-4844-BBBA-3EEF1A0B1C7C}"/>
              </a:ext>
            </a:extLst>
          </p:cNvPr>
          <p:cNvSpPr txBox="1">
            <a:spLocks/>
          </p:cNvSpPr>
          <p:nvPr/>
        </p:nvSpPr>
        <p:spPr>
          <a:xfrm>
            <a:off x="847093" y="4873722"/>
            <a:ext cx="10497815" cy="91552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Ha a f(S,A) = S</a:t>
            </a:r>
            <a:r>
              <a:rPr lang="hu-HU" sz="3200" i="1" dirty="0">
                <a:solidFill>
                  <a:schemeClr val="tx1"/>
                </a:solidFill>
                <a:latin typeface="Georgia" panose="02040502050405020303" pitchFamily="18" charset="0"/>
                <a:cs typeface="Arial" panose="020B0604020202020204" pitchFamily="34" charset="0"/>
              </a:rPr>
              <a:t>t</a:t>
            </a:r>
            <a:r>
              <a:rPr lang="hu-HU" sz="3200" dirty="0">
                <a:solidFill>
                  <a:schemeClr val="tx1"/>
                </a:solidFill>
                <a:latin typeface="Georgia" panose="02040502050405020303" pitchFamily="18" charset="0"/>
                <a:cs typeface="Arial" panose="020B0604020202020204" pitchFamily="34" charset="0"/>
              </a:rPr>
              <a:t>+1</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egy neurális háló lenne akkor.</a:t>
            </a:r>
            <a:endParaRPr lang="hu-HU" sz="2000" dirty="0">
              <a:solidFill>
                <a:schemeClr val="tx1"/>
              </a:solidFill>
              <a:latin typeface="Georgia" panose="02040502050405020303" pitchFamily="18" charset="0"/>
              <a:cs typeface="Calibri Light" panose="020F0302020204030204" pitchFamily="34" charset="0"/>
            </a:endParaRPr>
          </a:p>
        </p:txBody>
      </p:sp>
      <p:sp>
        <p:nvSpPr>
          <p:cNvPr id="4" name="Ellipszis 3">
            <a:extLst>
              <a:ext uri="{FF2B5EF4-FFF2-40B4-BE49-F238E27FC236}">
                <a16:creationId xmlns:a16="http://schemas.microsoft.com/office/drawing/2014/main" id="{7D5185DB-7F9B-4880-B96D-7FA690438225}"/>
              </a:ext>
            </a:extLst>
          </p:cNvPr>
          <p:cNvSpPr/>
          <p:nvPr/>
        </p:nvSpPr>
        <p:spPr>
          <a:xfrm>
            <a:off x="2477524" y="1002494"/>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Ellipszis 31">
            <a:extLst>
              <a:ext uri="{FF2B5EF4-FFF2-40B4-BE49-F238E27FC236}">
                <a16:creationId xmlns:a16="http://schemas.microsoft.com/office/drawing/2014/main" id="{1FD1E94E-DD5F-4B63-8B53-863688D8F803}"/>
              </a:ext>
            </a:extLst>
          </p:cNvPr>
          <p:cNvSpPr/>
          <p:nvPr/>
        </p:nvSpPr>
        <p:spPr>
          <a:xfrm>
            <a:off x="2477524" y="1570420"/>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Ellipszis 35">
            <a:extLst>
              <a:ext uri="{FF2B5EF4-FFF2-40B4-BE49-F238E27FC236}">
                <a16:creationId xmlns:a16="http://schemas.microsoft.com/office/drawing/2014/main" id="{3B25BCE4-EAE1-43E3-BE75-9E6221281F2A}"/>
              </a:ext>
            </a:extLst>
          </p:cNvPr>
          <p:cNvSpPr/>
          <p:nvPr/>
        </p:nvSpPr>
        <p:spPr>
          <a:xfrm>
            <a:off x="2477524" y="2180813"/>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Ellipszis 36">
            <a:extLst>
              <a:ext uri="{FF2B5EF4-FFF2-40B4-BE49-F238E27FC236}">
                <a16:creationId xmlns:a16="http://schemas.microsoft.com/office/drawing/2014/main" id="{5FDA30C3-361F-42A7-B236-8F8623BD8F95}"/>
              </a:ext>
            </a:extLst>
          </p:cNvPr>
          <p:cNvSpPr/>
          <p:nvPr/>
        </p:nvSpPr>
        <p:spPr>
          <a:xfrm>
            <a:off x="2477524" y="2818092"/>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Ellipszis 37">
            <a:extLst>
              <a:ext uri="{FF2B5EF4-FFF2-40B4-BE49-F238E27FC236}">
                <a16:creationId xmlns:a16="http://schemas.microsoft.com/office/drawing/2014/main" id="{38441ADA-9D69-4661-8907-80F9301858BC}"/>
              </a:ext>
            </a:extLst>
          </p:cNvPr>
          <p:cNvSpPr/>
          <p:nvPr/>
        </p:nvSpPr>
        <p:spPr>
          <a:xfrm>
            <a:off x="2477524" y="3683954"/>
            <a:ext cx="503583" cy="5035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églalap 4">
            <a:extLst>
              <a:ext uri="{FF2B5EF4-FFF2-40B4-BE49-F238E27FC236}">
                <a16:creationId xmlns:a16="http://schemas.microsoft.com/office/drawing/2014/main" id="{4EBD7CE8-3907-4759-BFF1-D78C114B0970}"/>
              </a:ext>
            </a:extLst>
          </p:cNvPr>
          <p:cNvSpPr/>
          <p:nvPr/>
        </p:nvSpPr>
        <p:spPr>
          <a:xfrm>
            <a:off x="1029981" y="755370"/>
            <a:ext cx="2149909" cy="272538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églalap 39">
            <a:extLst>
              <a:ext uri="{FF2B5EF4-FFF2-40B4-BE49-F238E27FC236}">
                <a16:creationId xmlns:a16="http://schemas.microsoft.com/office/drawing/2014/main" id="{8A30D2E7-9151-45A8-B27B-97CF15E872C9}"/>
              </a:ext>
            </a:extLst>
          </p:cNvPr>
          <p:cNvSpPr/>
          <p:nvPr/>
        </p:nvSpPr>
        <p:spPr>
          <a:xfrm>
            <a:off x="1029981" y="3480754"/>
            <a:ext cx="2149909" cy="96713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zöveg helye 14">
            <a:extLst>
              <a:ext uri="{FF2B5EF4-FFF2-40B4-BE49-F238E27FC236}">
                <a16:creationId xmlns:a16="http://schemas.microsoft.com/office/drawing/2014/main" id="{A9D4DA19-F763-442E-AA32-4E7F7EF228AB}"/>
              </a:ext>
            </a:extLst>
          </p:cNvPr>
          <p:cNvSpPr txBox="1">
            <a:spLocks/>
          </p:cNvSpPr>
          <p:nvPr/>
        </p:nvSpPr>
        <p:spPr>
          <a:xfrm rot="16200000">
            <a:off x="295774" y="1642386"/>
            <a:ext cx="1028721" cy="43969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err="1">
                <a:solidFill>
                  <a:schemeClr val="tx1"/>
                </a:solidFill>
                <a:latin typeface="Georgia" panose="02040502050405020303" pitchFamily="18" charset="0"/>
                <a:cs typeface="Arial" panose="020B0604020202020204" pitchFamily="34" charset="0"/>
              </a:rPr>
              <a:t>State</a:t>
            </a:r>
            <a:endParaRPr lang="hu-HU" sz="2000" dirty="0">
              <a:solidFill>
                <a:schemeClr val="tx1"/>
              </a:solidFill>
              <a:latin typeface="Georgia" panose="02040502050405020303" pitchFamily="18" charset="0"/>
              <a:cs typeface="Calibri Light" panose="020F0302020204030204" pitchFamily="34" charset="0"/>
            </a:endParaRPr>
          </a:p>
        </p:txBody>
      </p:sp>
      <p:sp>
        <p:nvSpPr>
          <p:cNvPr id="50" name="Szöveg helye 14">
            <a:extLst>
              <a:ext uri="{FF2B5EF4-FFF2-40B4-BE49-F238E27FC236}">
                <a16:creationId xmlns:a16="http://schemas.microsoft.com/office/drawing/2014/main" id="{DBD38F87-3680-4275-B3D0-361B6C964B37}"/>
              </a:ext>
            </a:extLst>
          </p:cNvPr>
          <p:cNvSpPr txBox="1">
            <a:spLocks/>
          </p:cNvSpPr>
          <p:nvPr/>
        </p:nvSpPr>
        <p:spPr>
          <a:xfrm rot="16200000">
            <a:off x="295774" y="3827504"/>
            <a:ext cx="1028721" cy="43969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Action</a:t>
            </a:r>
            <a:endParaRPr lang="hu-HU" sz="2000" dirty="0">
              <a:solidFill>
                <a:schemeClr val="tx1"/>
              </a:solidFill>
              <a:latin typeface="Georgia" panose="02040502050405020303" pitchFamily="18" charset="0"/>
              <a:cs typeface="Calibri Light" panose="020F0302020204030204" pitchFamily="34" charset="0"/>
            </a:endParaRPr>
          </a:p>
        </p:txBody>
      </p:sp>
      <p:sp>
        <p:nvSpPr>
          <p:cNvPr id="60" name="Szöveg helye 14">
            <a:extLst>
              <a:ext uri="{FF2B5EF4-FFF2-40B4-BE49-F238E27FC236}">
                <a16:creationId xmlns:a16="http://schemas.microsoft.com/office/drawing/2014/main" id="{AB4BB9B4-AC15-4CA7-8981-18B4E65EC1C3}"/>
              </a:ext>
            </a:extLst>
          </p:cNvPr>
          <p:cNvSpPr txBox="1">
            <a:spLocks/>
          </p:cNvSpPr>
          <p:nvPr/>
        </p:nvSpPr>
        <p:spPr>
          <a:xfrm>
            <a:off x="1319632" y="3788556"/>
            <a:ext cx="1157891"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a:solidFill>
                  <a:schemeClr val="tx1"/>
                </a:solidFill>
                <a:latin typeface="Times New Roman" panose="02020603050405020304" pitchFamily="18" charset="0"/>
                <a:cs typeface="Times New Roman" panose="02020603050405020304" pitchFamily="18" charset="0"/>
              </a:rPr>
              <a:t>Action</a:t>
            </a:r>
          </a:p>
        </p:txBody>
      </p:sp>
      <p:sp>
        <p:nvSpPr>
          <p:cNvPr id="61" name="Ellipszis 60">
            <a:extLst>
              <a:ext uri="{FF2B5EF4-FFF2-40B4-BE49-F238E27FC236}">
                <a16:creationId xmlns:a16="http://schemas.microsoft.com/office/drawing/2014/main" id="{51EF8462-AD8E-493F-9A86-895573408D43}"/>
              </a:ext>
            </a:extLst>
          </p:cNvPr>
          <p:cNvSpPr/>
          <p:nvPr/>
        </p:nvSpPr>
        <p:spPr>
          <a:xfrm>
            <a:off x="3946035" y="1176695"/>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zöveg helye 14">
            <a:extLst>
              <a:ext uri="{FF2B5EF4-FFF2-40B4-BE49-F238E27FC236}">
                <a16:creationId xmlns:a16="http://schemas.microsoft.com/office/drawing/2014/main" id="{5D695FA8-EC4F-470E-B0EC-545F495107DC}"/>
              </a:ext>
            </a:extLst>
          </p:cNvPr>
          <p:cNvSpPr txBox="1">
            <a:spLocks/>
          </p:cNvSpPr>
          <p:nvPr/>
        </p:nvSpPr>
        <p:spPr>
          <a:xfrm>
            <a:off x="1029981"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Input </a:t>
            </a:r>
            <a:r>
              <a:rPr lang="hu-HU" sz="2000" dirty="0" err="1">
                <a:solidFill>
                  <a:schemeClr val="tx1"/>
                </a:solidFill>
                <a:latin typeface="Georgia" panose="02040502050405020303" pitchFamily="18" charset="0"/>
                <a:cs typeface="Arial" panose="020B0604020202020204" pitchFamily="34" charset="0"/>
              </a:rPr>
              <a:t>Layer</a:t>
            </a:r>
            <a:endParaRPr lang="hu-HU" sz="2000" dirty="0">
              <a:solidFill>
                <a:schemeClr val="tx1"/>
              </a:solidFill>
              <a:latin typeface="Georgia" panose="02040502050405020303" pitchFamily="18" charset="0"/>
              <a:cs typeface="Calibri Light" panose="020F0302020204030204" pitchFamily="34" charset="0"/>
            </a:endParaRPr>
          </a:p>
        </p:txBody>
      </p:sp>
      <p:sp>
        <p:nvSpPr>
          <p:cNvPr id="23" name="Ellipszis 22">
            <a:extLst>
              <a:ext uri="{FF2B5EF4-FFF2-40B4-BE49-F238E27FC236}">
                <a16:creationId xmlns:a16="http://schemas.microsoft.com/office/drawing/2014/main" id="{3C1D7D88-1837-4BD8-95E2-DFCD6872C6B2}"/>
              </a:ext>
            </a:extLst>
          </p:cNvPr>
          <p:cNvSpPr/>
          <p:nvPr/>
        </p:nvSpPr>
        <p:spPr>
          <a:xfrm>
            <a:off x="3946035" y="1718940"/>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Ellipszis 23">
            <a:extLst>
              <a:ext uri="{FF2B5EF4-FFF2-40B4-BE49-F238E27FC236}">
                <a16:creationId xmlns:a16="http://schemas.microsoft.com/office/drawing/2014/main" id="{6C1602B3-01B9-4EA2-A65A-1FEB8085C06F}"/>
              </a:ext>
            </a:extLst>
          </p:cNvPr>
          <p:cNvSpPr/>
          <p:nvPr/>
        </p:nvSpPr>
        <p:spPr>
          <a:xfrm>
            <a:off x="3946035" y="3113582"/>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Ellipszis 24">
            <a:extLst>
              <a:ext uri="{FF2B5EF4-FFF2-40B4-BE49-F238E27FC236}">
                <a16:creationId xmlns:a16="http://schemas.microsoft.com/office/drawing/2014/main" id="{678F679E-B327-40A2-BB85-FC1EFDF13930}"/>
              </a:ext>
            </a:extLst>
          </p:cNvPr>
          <p:cNvSpPr/>
          <p:nvPr/>
        </p:nvSpPr>
        <p:spPr>
          <a:xfrm>
            <a:off x="3946035" y="3650221"/>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llipszis 25">
            <a:extLst>
              <a:ext uri="{FF2B5EF4-FFF2-40B4-BE49-F238E27FC236}">
                <a16:creationId xmlns:a16="http://schemas.microsoft.com/office/drawing/2014/main" id="{C9E4B82F-B213-4C21-8248-FDFFB5BA1171}"/>
              </a:ext>
            </a:extLst>
          </p:cNvPr>
          <p:cNvSpPr/>
          <p:nvPr/>
        </p:nvSpPr>
        <p:spPr>
          <a:xfrm>
            <a:off x="4912194" y="1176695"/>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Ellipszis 27">
            <a:extLst>
              <a:ext uri="{FF2B5EF4-FFF2-40B4-BE49-F238E27FC236}">
                <a16:creationId xmlns:a16="http://schemas.microsoft.com/office/drawing/2014/main" id="{0032E29B-551D-48E8-A91B-695BCCC0934E}"/>
              </a:ext>
            </a:extLst>
          </p:cNvPr>
          <p:cNvSpPr/>
          <p:nvPr/>
        </p:nvSpPr>
        <p:spPr>
          <a:xfrm>
            <a:off x="4912194" y="1718940"/>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Ellipszis 28">
            <a:extLst>
              <a:ext uri="{FF2B5EF4-FFF2-40B4-BE49-F238E27FC236}">
                <a16:creationId xmlns:a16="http://schemas.microsoft.com/office/drawing/2014/main" id="{DE76232D-CF73-4EBC-968F-648310D58C81}"/>
              </a:ext>
            </a:extLst>
          </p:cNvPr>
          <p:cNvSpPr/>
          <p:nvPr/>
        </p:nvSpPr>
        <p:spPr>
          <a:xfrm>
            <a:off x="4912194" y="3113582"/>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Ellipszis 29">
            <a:extLst>
              <a:ext uri="{FF2B5EF4-FFF2-40B4-BE49-F238E27FC236}">
                <a16:creationId xmlns:a16="http://schemas.microsoft.com/office/drawing/2014/main" id="{55AEBA6B-6271-41A3-8AF9-AB003D3ECD60}"/>
              </a:ext>
            </a:extLst>
          </p:cNvPr>
          <p:cNvSpPr/>
          <p:nvPr/>
        </p:nvSpPr>
        <p:spPr>
          <a:xfrm>
            <a:off x="4912194" y="3650221"/>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Ellipszis 30">
            <a:extLst>
              <a:ext uri="{FF2B5EF4-FFF2-40B4-BE49-F238E27FC236}">
                <a16:creationId xmlns:a16="http://schemas.microsoft.com/office/drawing/2014/main" id="{28AE5F21-0F12-48EE-8C04-16F49A458220}"/>
              </a:ext>
            </a:extLst>
          </p:cNvPr>
          <p:cNvSpPr/>
          <p:nvPr/>
        </p:nvSpPr>
        <p:spPr>
          <a:xfrm>
            <a:off x="6542057" y="1539521"/>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Ellipszis 32">
            <a:extLst>
              <a:ext uri="{FF2B5EF4-FFF2-40B4-BE49-F238E27FC236}">
                <a16:creationId xmlns:a16="http://schemas.microsoft.com/office/drawing/2014/main" id="{FEDD44D5-0EEE-4737-8927-682531453C41}"/>
              </a:ext>
            </a:extLst>
          </p:cNvPr>
          <p:cNvSpPr/>
          <p:nvPr/>
        </p:nvSpPr>
        <p:spPr>
          <a:xfrm>
            <a:off x="6542057" y="2107447"/>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Ellipszis 33">
            <a:extLst>
              <a:ext uri="{FF2B5EF4-FFF2-40B4-BE49-F238E27FC236}">
                <a16:creationId xmlns:a16="http://schemas.microsoft.com/office/drawing/2014/main" id="{60057678-EE1A-47C7-890D-EEDD3AF04327}"/>
              </a:ext>
            </a:extLst>
          </p:cNvPr>
          <p:cNvSpPr/>
          <p:nvPr/>
        </p:nvSpPr>
        <p:spPr>
          <a:xfrm>
            <a:off x="6542057" y="2717840"/>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Ellipszis 38">
            <a:extLst>
              <a:ext uri="{FF2B5EF4-FFF2-40B4-BE49-F238E27FC236}">
                <a16:creationId xmlns:a16="http://schemas.microsoft.com/office/drawing/2014/main" id="{2620D068-7934-4BE7-835C-88EAB32D2DD8}"/>
              </a:ext>
            </a:extLst>
          </p:cNvPr>
          <p:cNvSpPr/>
          <p:nvPr/>
        </p:nvSpPr>
        <p:spPr>
          <a:xfrm>
            <a:off x="6542057" y="3355119"/>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Szöveg helye 14">
            <a:extLst>
              <a:ext uri="{FF2B5EF4-FFF2-40B4-BE49-F238E27FC236}">
                <a16:creationId xmlns:a16="http://schemas.microsoft.com/office/drawing/2014/main" id="{90C46AB1-4A57-4EF0-9C43-E21876CB16DF}"/>
              </a:ext>
            </a:extLst>
          </p:cNvPr>
          <p:cNvSpPr txBox="1">
            <a:spLocks/>
          </p:cNvSpPr>
          <p:nvPr/>
        </p:nvSpPr>
        <p:spPr>
          <a:xfrm rot="5400000">
            <a:off x="7927023" y="2311927"/>
            <a:ext cx="1379299" cy="43969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t+1</a:t>
            </a:r>
            <a:endParaRPr lang="hu-HU" sz="2000" dirty="0">
              <a:solidFill>
                <a:schemeClr val="tx1"/>
              </a:solidFill>
              <a:latin typeface="Georgia" panose="02040502050405020303" pitchFamily="18" charset="0"/>
              <a:cs typeface="Calibri Light" panose="020F0302020204030204" pitchFamily="34" charset="0"/>
            </a:endParaRPr>
          </a:p>
        </p:txBody>
      </p:sp>
      <p:sp>
        <p:nvSpPr>
          <p:cNvPr id="56" name="Szöveg helye 14">
            <a:extLst>
              <a:ext uri="{FF2B5EF4-FFF2-40B4-BE49-F238E27FC236}">
                <a16:creationId xmlns:a16="http://schemas.microsoft.com/office/drawing/2014/main" id="{304ACA46-FBB6-4384-8FB1-B62D4EBC1ACD}"/>
              </a:ext>
            </a:extLst>
          </p:cNvPr>
          <p:cNvSpPr txBox="1">
            <a:spLocks/>
          </p:cNvSpPr>
          <p:nvPr/>
        </p:nvSpPr>
        <p:spPr>
          <a:xfrm>
            <a:off x="6246916"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Output </a:t>
            </a:r>
            <a:r>
              <a:rPr lang="hu-HU" sz="2000" dirty="0" err="1">
                <a:solidFill>
                  <a:schemeClr val="tx1"/>
                </a:solidFill>
                <a:latin typeface="Georgia" panose="02040502050405020303" pitchFamily="18" charset="0"/>
                <a:cs typeface="Arial" panose="020B0604020202020204" pitchFamily="34" charset="0"/>
              </a:rPr>
              <a:t>Layer</a:t>
            </a:r>
            <a:endParaRPr lang="hu-HU" sz="2000" dirty="0">
              <a:solidFill>
                <a:schemeClr val="tx1"/>
              </a:solidFill>
              <a:latin typeface="Georgia" panose="02040502050405020303" pitchFamily="18" charset="0"/>
              <a:cs typeface="Calibri Light" panose="020F0302020204030204" pitchFamily="34" charset="0"/>
            </a:endParaRPr>
          </a:p>
        </p:txBody>
      </p:sp>
      <p:sp>
        <p:nvSpPr>
          <p:cNvPr id="57" name="Téglalap 56">
            <a:extLst>
              <a:ext uri="{FF2B5EF4-FFF2-40B4-BE49-F238E27FC236}">
                <a16:creationId xmlns:a16="http://schemas.microsoft.com/office/drawing/2014/main" id="{216EEAC7-CC21-453B-B3FC-72378EF017E8}"/>
              </a:ext>
            </a:extLst>
          </p:cNvPr>
          <p:cNvSpPr/>
          <p:nvPr/>
        </p:nvSpPr>
        <p:spPr>
          <a:xfrm>
            <a:off x="6246917" y="1292397"/>
            <a:ext cx="2149909" cy="272538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zöveg helye 14">
            <a:extLst>
              <a:ext uri="{FF2B5EF4-FFF2-40B4-BE49-F238E27FC236}">
                <a16:creationId xmlns:a16="http://schemas.microsoft.com/office/drawing/2014/main" id="{97D31C2B-3C65-4B42-A03F-2381C0C25FC6}"/>
              </a:ext>
            </a:extLst>
          </p:cNvPr>
          <p:cNvSpPr txBox="1">
            <a:spLocks/>
          </p:cNvSpPr>
          <p:nvPr/>
        </p:nvSpPr>
        <p:spPr>
          <a:xfrm>
            <a:off x="7025815" y="3452341"/>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Times New Roman" panose="02020603050405020304" pitchFamily="18" charset="0"/>
                <a:cs typeface="Times New Roman" panose="02020603050405020304" pitchFamily="18" charset="0"/>
              </a:rPr>
              <a:t>SENSOR</a:t>
            </a:r>
            <a:r>
              <a:rPr lang="hu-HU" i="1" dirty="0" err="1">
                <a:solidFill>
                  <a:schemeClr val="tx1"/>
                </a:solidFill>
                <a:latin typeface="Times New Roman" panose="02020603050405020304" pitchFamily="18" charset="0"/>
                <a:cs typeface="Times New Roman" panose="02020603050405020304" pitchFamily="18" charset="0"/>
              </a:rPr>
              <a:t>n</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64" name="Szöveg helye 14">
            <a:extLst>
              <a:ext uri="{FF2B5EF4-FFF2-40B4-BE49-F238E27FC236}">
                <a16:creationId xmlns:a16="http://schemas.microsoft.com/office/drawing/2014/main" id="{BBCAF88E-E870-4754-926F-11046BC65478}"/>
              </a:ext>
            </a:extLst>
          </p:cNvPr>
          <p:cNvSpPr txBox="1">
            <a:spLocks/>
          </p:cNvSpPr>
          <p:nvPr/>
        </p:nvSpPr>
        <p:spPr>
          <a:xfrm>
            <a:off x="7025815" y="2812542"/>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Times New Roman" panose="02020603050405020304" pitchFamily="18" charset="0"/>
                <a:cs typeface="Times New Roman" panose="02020603050405020304" pitchFamily="18" charset="0"/>
              </a:rPr>
              <a:t>SENSOR</a:t>
            </a:r>
            <a:r>
              <a:rPr lang="hu-HU" i="1" dirty="0">
                <a:solidFill>
                  <a:schemeClr val="tx1"/>
                </a:solidFill>
                <a:latin typeface="Times New Roman" panose="02020603050405020304" pitchFamily="18" charset="0"/>
                <a:cs typeface="Times New Roman" panose="02020603050405020304" pitchFamily="18" charset="0"/>
              </a:rPr>
              <a:t>2</a:t>
            </a:r>
          </a:p>
        </p:txBody>
      </p:sp>
      <p:sp>
        <p:nvSpPr>
          <p:cNvPr id="65" name="Szöveg helye 14">
            <a:extLst>
              <a:ext uri="{FF2B5EF4-FFF2-40B4-BE49-F238E27FC236}">
                <a16:creationId xmlns:a16="http://schemas.microsoft.com/office/drawing/2014/main" id="{80AF5E5F-F6C8-4EAA-837A-917C6A47C294}"/>
              </a:ext>
            </a:extLst>
          </p:cNvPr>
          <p:cNvSpPr txBox="1">
            <a:spLocks/>
          </p:cNvSpPr>
          <p:nvPr/>
        </p:nvSpPr>
        <p:spPr>
          <a:xfrm>
            <a:off x="7025815" y="2190052"/>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Times New Roman" panose="02020603050405020304" pitchFamily="18" charset="0"/>
                <a:cs typeface="Times New Roman" panose="02020603050405020304" pitchFamily="18" charset="0"/>
              </a:rPr>
              <a:t>SENSOR</a:t>
            </a:r>
            <a:r>
              <a:rPr lang="hu-HU" i="1" dirty="0">
                <a:solidFill>
                  <a:schemeClr val="tx1"/>
                </a:solidFill>
                <a:latin typeface="Times New Roman" panose="02020603050405020304" pitchFamily="18" charset="0"/>
                <a:cs typeface="Times New Roman" panose="02020603050405020304" pitchFamily="18" charset="0"/>
              </a:rPr>
              <a:t>1</a:t>
            </a:r>
          </a:p>
        </p:txBody>
      </p:sp>
      <p:sp>
        <p:nvSpPr>
          <p:cNvPr id="66" name="Szöveg helye 14">
            <a:extLst>
              <a:ext uri="{FF2B5EF4-FFF2-40B4-BE49-F238E27FC236}">
                <a16:creationId xmlns:a16="http://schemas.microsoft.com/office/drawing/2014/main" id="{DB9FD514-DC72-4A36-BE31-6FF3D1729DF7}"/>
              </a:ext>
            </a:extLst>
          </p:cNvPr>
          <p:cNvSpPr txBox="1">
            <a:spLocks/>
          </p:cNvSpPr>
          <p:nvPr/>
        </p:nvSpPr>
        <p:spPr>
          <a:xfrm>
            <a:off x="7025815" y="1624441"/>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Times New Roman" panose="02020603050405020304" pitchFamily="18" charset="0"/>
                <a:cs typeface="Times New Roman" panose="02020603050405020304" pitchFamily="18" charset="0"/>
              </a:rPr>
              <a:t>CPU</a:t>
            </a:r>
            <a:endParaRPr lang="hu-HU" i="1" dirty="0">
              <a:solidFill>
                <a:schemeClr val="tx1"/>
              </a:solidFill>
              <a:latin typeface="Times New Roman" panose="02020603050405020304" pitchFamily="18" charset="0"/>
              <a:cs typeface="Times New Roman" panose="02020603050405020304" pitchFamily="18" charset="0"/>
            </a:endParaRPr>
          </a:p>
        </p:txBody>
      </p:sp>
      <p:cxnSp>
        <p:nvCxnSpPr>
          <p:cNvPr id="67" name="Egyenes összekötő nyíllal 66">
            <a:extLst>
              <a:ext uri="{FF2B5EF4-FFF2-40B4-BE49-F238E27FC236}">
                <a16:creationId xmlns:a16="http://schemas.microsoft.com/office/drawing/2014/main" id="{16E9C7F6-C0FB-4DB3-BACF-B72E26B5E0DD}"/>
              </a:ext>
            </a:extLst>
          </p:cNvPr>
          <p:cNvCxnSpPr>
            <a:cxnSpLocks/>
            <a:stCxn id="4" idx="6"/>
            <a:endCxn id="61" idx="2"/>
          </p:cNvCxnSpPr>
          <p:nvPr/>
        </p:nvCxnSpPr>
        <p:spPr>
          <a:xfrm>
            <a:off x="2981107" y="1254286"/>
            <a:ext cx="964928" cy="130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gyenes összekötő nyíllal 67">
            <a:extLst>
              <a:ext uri="{FF2B5EF4-FFF2-40B4-BE49-F238E27FC236}">
                <a16:creationId xmlns:a16="http://schemas.microsoft.com/office/drawing/2014/main" id="{9C4B2D0B-35EE-4C77-94CF-0C02B7AB5F47}"/>
              </a:ext>
            </a:extLst>
          </p:cNvPr>
          <p:cNvCxnSpPr>
            <a:cxnSpLocks/>
            <a:stCxn id="4" idx="6"/>
            <a:endCxn id="23" idx="2"/>
          </p:cNvCxnSpPr>
          <p:nvPr/>
        </p:nvCxnSpPr>
        <p:spPr>
          <a:xfrm>
            <a:off x="2981107" y="1254286"/>
            <a:ext cx="964928" cy="672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Egyenes összekötő nyíllal 68">
            <a:extLst>
              <a:ext uri="{FF2B5EF4-FFF2-40B4-BE49-F238E27FC236}">
                <a16:creationId xmlns:a16="http://schemas.microsoft.com/office/drawing/2014/main" id="{9CCC1D2B-C84A-4248-B25A-BD70A7DB7750}"/>
              </a:ext>
            </a:extLst>
          </p:cNvPr>
          <p:cNvCxnSpPr>
            <a:cxnSpLocks/>
            <a:stCxn id="4" idx="6"/>
            <a:endCxn id="24" idx="2"/>
          </p:cNvCxnSpPr>
          <p:nvPr/>
        </p:nvCxnSpPr>
        <p:spPr>
          <a:xfrm>
            <a:off x="2981107" y="1254286"/>
            <a:ext cx="964928" cy="206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gyenes összekötő nyíllal 69">
            <a:extLst>
              <a:ext uri="{FF2B5EF4-FFF2-40B4-BE49-F238E27FC236}">
                <a16:creationId xmlns:a16="http://schemas.microsoft.com/office/drawing/2014/main" id="{2D155A94-FDF2-4736-8C76-AA88C013B85C}"/>
              </a:ext>
            </a:extLst>
          </p:cNvPr>
          <p:cNvCxnSpPr>
            <a:cxnSpLocks/>
            <a:stCxn id="4" idx="6"/>
            <a:endCxn id="25" idx="2"/>
          </p:cNvCxnSpPr>
          <p:nvPr/>
        </p:nvCxnSpPr>
        <p:spPr>
          <a:xfrm>
            <a:off x="2981107" y="1254286"/>
            <a:ext cx="964928" cy="2604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Egyenes összekötő nyíllal 70">
            <a:extLst>
              <a:ext uri="{FF2B5EF4-FFF2-40B4-BE49-F238E27FC236}">
                <a16:creationId xmlns:a16="http://schemas.microsoft.com/office/drawing/2014/main" id="{44D7DB5B-835E-4A01-8DA8-B21C43FD7CC1}"/>
              </a:ext>
            </a:extLst>
          </p:cNvPr>
          <p:cNvCxnSpPr>
            <a:cxnSpLocks/>
            <a:stCxn id="32" idx="6"/>
            <a:endCxn id="61" idx="2"/>
          </p:cNvCxnSpPr>
          <p:nvPr/>
        </p:nvCxnSpPr>
        <p:spPr>
          <a:xfrm flipV="1">
            <a:off x="2981107" y="1384788"/>
            <a:ext cx="964928" cy="437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Egyenes összekötő nyíllal 71">
            <a:extLst>
              <a:ext uri="{FF2B5EF4-FFF2-40B4-BE49-F238E27FC236}">
                <a16:creationId xmlns:a16="http://schemas.microsoft.com/office/drawing/2014/main" id="{BD7C9F4A-DC16-4A06-91BD-1311E16E2D06}"/>
              </a:ext>
            </a:extLst>
          </p:cNvPr>
          <p:cNvCxnSpPr>
            <a:cxnSpLocks/>
            <a:stCxn id="32" idx="6"/>
            <a:endCxn id="23" idx="2"/>
          </p:cNvCxnSpPr>
          <p:nvPr/>
        </p:nvCxnSpPr>
        <p:spPr>
          <a:xfrm>
            <a:off x="2981107" y="1822212"/>
            <a:ext cx="964928" cy="104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Egyenes összekötő nyíllal 72">
            <a:extLst>
              <a:ext uri="{FF2B5EF4-FFF2-40B4-BE49-F238E27FC236}">
                <a16:creationId xmlns:a16="http://schemas.microsoft.com/office/drawing/2014/main" id="{5955603E-722F-467E-8045-863BD6B7FD63}"/>
              </a:ext>
            </a:extLst>
          </p:cNvPr>
          <p:cNvCxnSpPr>
            <a:cxnSpLocks/>
            <a:stCxn id="32" idx="6"/>
            <a:endCxn id="24" idx="2"/>
          </p:cNvCxnSpPr>
          <p:nvPr/>
        </p:nvCxnSpPr>
        <p:spPr>
          <a:xfrm>
            <a:off x="2981107" y="1822212"/>
            <a:ext cx="964928" cy="1499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Egyenes összekötő nyíllal 73">
            <a:extLst>
              <a:ext uri="{FF2B5EF4-FFF2-40B4-BE49-F238E27FC236}">
                <a16:creationId xmlns:a16="http://schemas.microsoft.com/office/drawing/2014/main" id="{05CC9FA8-448F-4B3B-AD1B-93540B1459D0}"/>
              </a:ext>
            </a:extLst>
          </p:cNvPr>
          <p:cNvCxnSpPr>
            <a:cxnSpLocks/>
            <a:stCxn id="32" idx="6"/>
            <a:endCxn id="25" idx="2"/>
          </p:cNvCxnSpPr>
          <p:nvPr/>
        </p:nvCxnSpPr>
        <p:spPr>
          <a:xfrm>
            <a:off x="2981107" y="1822212"/>
            <a:ext cx="964928" cy="2036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Egyenes összekötő nyíllal 74">
            <a:extLst>
              <a:ext uri="{FF2B5EF4-FFF2-40B4-BE49-F238E27FC236}">
                <a16:creationId xmlns:a16="http://schemas.microsoft.com/office/drawing/2014/main" id="{EE685A56-0D7B-434F-8933-2BF63CD47124}"/>
              </a:ext>
            </a:extLst>
          </p:cNvPr>
          <p:cNvCxnSpPr>
            <a:cxnSpLocks/>
            <a:stCxn id="36" idx="6"/>
            <a:endCxn id="61" idx="2"/>
          </p:cNvCxnSpPr>
          <p:nvPr/>
        </p:nvCxnSpPr>
        <p:spPr>
          <a:xfrm flipV="1">
            <a:off x="2981107" y="1384788"/>
            <a:ext cx="964928" cy="1047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Egyenes összekötő nyíllal 75">
            <a:extLst>
              <a:ext uri="{FF2B5EF4-FFF2-40B4-BE49-F238E27FC236}">
                <a16:creationId xmlns:a16="http://schemas.microsoft.com/office/drawing/2014/main" id="{708E7DBE-F228-490E-9469-D9FBEF99E2FD}"/>
              </a:ext>
            </a:extLst>
          </p:cNvPr>
          <p:cNvCxnSpPr>
            <a:cxnSpLocks/>
            <a:stCxn id="36" idx="6"/>
            <a:endCxn id="23" idx="2"/>
          </p:cNvCxnSpPr>
          <p:nvPr/>
        </p:nvCxnSpPr>
        <p:spPr>
          <a:xfrm flipV="1">
            <a:off x="2981107" y="1927033"/>
            <a:ext cx="964928" cy="505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Egyenes összekötő nyíllal 78">
            <a:extLst>
              <a:ext uri="{FF2B5EF4-FFF2-40B4-BE49-F238E27FC236}">
                <a16:creationId xmlns:a16="http://schemas.microsoft.com/office/drawing/2014/main" id="{FD1CB7EC-6939-4D7E-A6C3-F1D84FCF4878}"/>
              </a:ext>
            </a:extLst>
          </p:cNvPr>
          <p:cNvCxnSpPr>
            <a:cxnSpLocks/>
            <a:stCxn id="36" idx="6"/>
            <a:endCxn id="24" idx="2"/>
          </p:cNvCxnSpPr>
          <p:nvPr/>
        </p:nvCxnSpPr>
        <p:spPr>
          <a:xfrm>
            <a:off x="2981107" y="2432605"/>
            <a:ext cx="964928" cy="889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Egyenes összekötő nyíllal 81">
            <a:extLst>
              <a:ext uri="{FF2B5EF4-FFF2-40B4-BE49-F238E27FC236}">
                <a16:creationId xmlns:a16="http://schemas.microsoft.com/office/drawing/2014/main" id="{C78EA9EF-7000-4E57-9E0F-B145EA214FE3}"/>
              </a:ext>
            </a:extLst>
          </p:cNvPr>
          <p:cNvCxnSpPr>
            <a:cxnSpLocks/>
            <a:stCxn id="36" idx="6"/>
            <a:endCxn id="25" idx="2"/>
          </p:cNvCxnSpPr>
          <p:nvPr/>
        </p:nvCxnSpPr>
        <p:spPr>
          <a:xfrm>
            <a:off x="2981107" y="2432605"/>
            <a:ext cx="964928" cy="1425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Egyenes összekötő nyíllal 84">
            <a:extLst>
              <a:ext uri="{FF2B5EF4-FFF2-40B4-BE49-F238E27FC236}">
                <a16:creationId xmlns:a16="http://schemas.microsoft.com/office/drawing/2014/main" id="{6D15EE5B-23CE-43ED-B583-5F5A315B9996}"/>
              </a:ext>
            </a:extLst>
          </p:cNvPr>
          <p:cNvCxnSpPr>
            <a:cxnSpLocks/>
            <a:stCxn id="37" idx="6"/>
            <a:endCxn id="61" idx="2"/>
          </p:cNvCxnSpPr>
          <p:nvPr/>
        </p:nvCxnSpPr>
        <p:spPr>
          <a:xfrm flipV="1">
            <a:off x="2981107" y="1384788"/>
            <a:ext cx="964928" cy="1685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gyenes összekötő nyíllal 87">
            <a:extLst>
              <a:ext uri="{FF2B5EF4-FFF2-40B4-BE49-F238E27FC236}">
                <a16:creationId xmlns:a16="http://schemas.microsoft.com/office/drawing/2014/main" id="{4255A73F-5BCB-40BB-B2B6-6E94C834158B}"/>
              </a:ext>
            </a:extLst>
          </p:cNvPr>
          <p:cNvCxnSpPr>
            <a:cxnSpLocks/>
            <a:stCxn id="37" idx="6"/>
            <a:endCxn id="23" idx="2"/>
          </p:cNvCxnSpPr>
          <p:nvPr/>
        </p:nvCxnSpPr>
        <p:spPr>
          <a:xfrm flipV="1">
            <a:off x="2981107" y="1927033"/>
            <a:ext cx="964928" cy="114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gyenes összekötő nyíllal 90">
            <a:extLst>
              <a:ext uri="{FF2B5EF4-FFF2-40B4-BE49-F238E27FC236}">
                <a16:creationId xmlns:a16="http://schemas.microsoft.com/office/drawing/2014/main" id="{0F894299-1735-4877-9BD8-1255E8D19761}"/>
              </a:ext>
            </a:extLst>
          </p:cNvPr>
          <p:cNvCxnSpPr>
            <a:cxnSpLocks/>
            <a:stCxn id="37" idx="6"/>
            <a:endCxn id="24" idx="2"/>
          </p:cNvCxnSpPr>
          <p:nvPr/>
        </p:nvCxnSpPr>
        <p:spPr>
          <a:xfrm>
            <a:off x="2981107" y="3069884"/>
            <a:ext cx="964928" cy="251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Egyenes összekötő nyíllal 93">
            <a:extLst>
              <a:ext uri="{FF2B5EF4-FFF2-40B4-BE49-F238E27FC236}">
                <a16:creationId xmlns:a16="http://schemas.microsoft.com/office/drawing/2014/main" id="{F0381918-9871-4469-BC76-D064C1826795}"/>
              </a:ext>
            </a:extLst>
          </p:cNvPr>
          <p:cNvCxnSpPr>
            <a:cxnSpLocks/>
            <a:stCxn id="37" idx="6"/>
            <a:endCxn id="25" idx="2"/>
          </p:cNvCxnSpPr>
          <p:nvPr/>
        </p:nvCxnSpPr>
        <p:spPr>
          <a:xfrm>
            <a:off x="2981107" y="3069884"/>
            <a:ext cx="964928" cy="788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gyenes összekötő nyíllal 96">
            <a:extLst>
              <a:ext uri="{FF2B5EF4-FFF2-40B4-BE49-F238E27FC236}">
                <a16:creationId xmlns:a16="http://schemas.microsoft.com/office/drawing/2014/main" id="{6D74D7E1-2A8C-4FEA-A566-89BC54222BAE}"/>
              </a:ext>
            </a:extLst>
          </p:cNvPr>
          <p:cNvCxnSpPr>
            <a:cxnSpLocks/>
            <a:stCxn id="38" idx="6"/>
            <a:endCxn id="61" idx="2"/>
          </p:cNvCxnSpPr>
          <p:nvPr/>
        </p:nvCxnSpPr>
        <p:spPr>
          <a:xfrm flipV="1">
            <a:off x="2981107" y="1384788"/>
            <a:ext cx="964928" cy="2550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gyenes összekötő nyíllal 99">
            <a:extLst>
              <a:ext uri="{FF2B5EF4-FFF2-40B4-BE49-F238E27FC236}">
                <a16:creationId xmlns:a16="http://schemas.microsoft.com/office/drawing/2014/main" id="{5FE1A8F8-189F-467A-82C2-24D74E9E17E3}"/>
              </a:ext>
            </a:extLst>
          </p:cNvPr>
          <p:cNvCxnSpPr>
            <a:cxnSpLocks/>
            <a:stCxn id="38" idx="6"/>
            <a:endCxn id="23" idx="2"/>
          </p:cNvCxnSpPr>
          <p:nvPr/>
        </p:nvCxnSpPr>
        <p:spPr>
          <a:xfrm flipV="1">
            <a:off x="2981107" y="1927033"/>
            <a:ext cx="964928" cy="2008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Egyenes összekötő nyíllal 102">
            <a:extLst>
              <a:ext uri="{FF2B5EF4-FFF2-40B4-BE49-F238E27FC236}">
                <a16:creationId xmlns:a16="http://schemas.microsoft.com/office/drawing/2014/main" id="{14CB2984-2F6A-4C8A-A09C-09F3D9B4215E}"/>
              </a:ext>
            </a:extLst>
          </p:cNvPr>
          <p:cNvCxnSpPr>
            <a:cxnSpLocks/>
            <a:stCxn id="38" idx="6"/>
            <a:endCxn id="24" idx="2"/>
          </p:cNvCxnSpPr>
          <p:nvPr/>
        </p:nvCxnSpPr>
        <p:spPr>
          <a:xfrm flipV="1">
            <a:off x="2981107" y="3321675"/>
            <a:ext cx="964928" cy="614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gyenes összekötő nyíllal 105">
            <a:extLst>
              <a:ext uri="{FF2B5EF4-FFF2-40B4-BE49-F238E27FC236}">
                <a16:creationId xmlns:a16="http://schemas.microsoft.com/office/drawing/2014/main" id="{99D715EA-DD66-4746-83CF-4B73774C9BC0}"/>
              </a:ext>
            </a:extLst>
          </p:cNvPr>
          <p:cNvCxnSpPr>
            <a:cxnSpLocks/>
            <a:stCxn id="38" idx="6"/>
            <a:endCxn id="25" idx="2"/>
          </p:cNvCxnSpPr>
          <p:nvPr/>
        </p:nvCxnSpPr>
        <p:spPr>
          <a:xfrm flipV="1">
            <a:off x="2981107" y="3858314"/>
            <a:ext cx="964928" cy="7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Egyenes összekötő nyíllal 108">
            <a:extLst>
              <a:ext uri="{FF2B5EF4-FFF2-40B4-BE49-F238E27FC236}">
                <a16:creationId xmlns:a16="http://schemas.microsoft.com/office/drawing/2014/main" id="{45D7993D-4C96-49D2-A6CB-AD234BA68269}"/>
              </a:ext>
            </a:extLst>
          </p:cNvPr>
          <p:cNvCxnSpPr>
            <a:cxnSpLocks/>
            <a:stCxn id="26" idx="6"/>
            <a:endCxn id="31" idx="2"/>
          </p:cNvCxnSpPr>
          <p:nvPr/>
        </p:nvCxnSpPr>
        <p:spPr>
          <a:xfrm>
            <a:off x="5328379" y="1384788"/>
            <a:ext cx="1213678" cy="406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Egyenes összekötő nyíllal 111">
            <a:extLst>
              <a:ext uri="{FF2B5EF4-FFF2-40B4-BE49-F238E27FC236}">
                <a16:creationId xmlns:a16="http://schemas.microsoft.com/office/drawing/2014/main" id="{00D9D72A-CF3F-4385-942C-5DDEBE2FD112}"/>
              </a:ext>
            </a:extLst>
          </p:cNvPr>
          <p:cNvCxnSpPr>
            <a:cxnSpLocks/>
            <a:stCxn id="26" idx="6"/>
            <a:endCxn id="33" idx="2"/>
          </p:cNvCxnSpPr>
          <p:nvPr/>
        </p:nvCxnSpPr>
        <p:spPr>
          <a:xfrm>
            <a:off x="5328379" y="1384788"/>
            <a:ext cx="1213678" cy="974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Egyenes összekötő nyíllal 114">
            <a:extLst>
              <a:ext uri="{FF2B5EF4-FFF2-40B4-BE49-F238E27FC236}">
                <a16:creationId xmlns:a16="http://schemas.microsoft.com/office/drawing/2014/main" id="{C36498BE-C0C2-438A-97CD-56F05C8FFF47}"/>
              </a:ext>
            </a:extLst>
          </p:cNvPr>
          <p:cNvCxnSpPr>
            <a:cxnSpLocks/>
            <a:stCxn id="26" idx="6"/>
            <a:endCxn id="34" idx="2"/>
          </p:cNvCxnSpPr>
          <p:nvPr/>
        </p:nvCxnSpPr>
        <p:spPr>
          <a:xfrm>
            <a:off x="5328379" y="1384788"/>
            <a:ext cx="1213678" cy="1584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Egyenes összekötő nyíllal 117">
            <a:extLst>
              <a:ext uri="{FF2B5EF4-FFF2-40B4-BE49-F238E27FC236}">
                <a16:creationId xmlns:a16="http://schemas.microsoft.com/office/drawing/2014/main" id="{F658AC46-1267-4EC6-8FB3-B54D3754112E}"/>
              </a:ext>
            </a:extLst>
          </p:cNvPr>
          <p:cNvCxnSpPr>
            <a:cxnSpLocks/>
            <a:stCxn id="26" idx="6"/>
            <a:endCxn id="39" idx="2"/>
          </p:cNvCxnSpPr>
          <p:nvPr/>
        </p:nvCxnSpPr>
        <p:spPr>
          <a:xfrm>
            <a:off x="5328379" y="1384788"/>
            <a:ext cx="1213678" cy="2222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Egyenes összekötő nyíllal 120">
            <a:extLst>
              <a:ext uri="{FF2B5EF4-FFF2-40B4-BE49-F238E27FC236}">
                <a16:creationId xmlns:a16="http://schemas.microsoft.com/office/drawing/2014/main" id="{371FB77B-1022-45CE-A8EA-B2E9F4414CEE}"/>
              </a:ext>
            </a:extLst>
          </p:cNvPr>
          <p:cNvCxnSpPr>
            <a:cxnSpLocks/>
            <a:stCxn id="28" idx="6"/>
            <a:endCxn id="31" idx="2"/>
          </p:cNvCxnSpPr>
          <p:nvPr/>
        </p:nvCxnSpPr>
        <p:spPr>
          <a:xfrm flipV="1">
            <a:off x="5328379" y="1791313"/>
            <a:ext cx="1213678" cy="135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Egyenes összekötő nyíllal 123">
            <a:extLst>
              <a:ext uri="{FF2B5EF4-FFF2-40B4-BE49-F238E27FC236}">
                <a16:creationId xmlns:a16="http://schemas.microsoft.com/office/drawing/2014/main" id="{4D1EEB1F-EB54-4BD3-B34B-22645343067A}"/>
              </a:ext>
            </a:extLst>
          </p:cNvPr>
          <p:cNvCxnSpPr>
            <a:cxnSpLocks/>
            <a:stCxn id="28" idx="6"/>
            <a:endCxn id="33" idx="2"/>
          </p:cNvCxnSpPr>
          <p:nvPr/>
        </p:nvCxnSpPr>
        <p:spPr>
          <a:xfrm>
            <a:off x="5328379" y="1927033"/>
            <a:ext cx="1213678" cy="432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Egyenes összekötő nyíllal 126">
            <a:extLst>
              <a:ext uri="{FF2B5EF4-FFF2-40B4-BE49-F238E27FC236}">
                <a16:creationId xmlns:a16="http://schemas.microsoft.com/office/drawing/2014/main" id="{06A3B0DD-049A-4535-B41E-AE9550165A95}"/>
              </a:ext>
            </a:extLst>
          </p:cNvPr>
          <p:cNvCxnSpPr>
            <a:cxnSpLocks/>
            <a:stCxn id="28" idx="6"/>
            <a:endCxn id="34" idx="2"/>
          </p:cNvCxnSpPr>
          <p:nvPr/>
        </p:nvCxnSpPr>
        <p:spPr>
          <a:xfrm>
            <a:off x="5328379" y="1927033"/>
            <a:ext cx="1213678" cy="1042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Egyenes összekötő nyíllal 129">
            <a:extLst>
              <a:ext uri="{FF2B5EF4-FFF2-40B4-BE49-F238E27FC236}">
                <a16:creationId xmlns:a16="http://schemas.microsoft.com/office/drawing/2014/main" id="{F3AB77A0-7119-4FDB-97B9-E2202FAE58D1}"/>
              </a:ext>
            </a:extLst>
          </p:cNvPr>
          <p:cNvCxnSpPr>
            <a:cxnSpLocks/>
            <a:stCxn id="28" idx="6"/>
            <a:endCxn id="39" idx="2"/>
          </p:cNvCxnSpPr>
          <p:nvPr/>
        </p:nvCxnSpPr>
        <p:spPr>
          <a:xfrm>
            <a:off x="5328379" y="1927033"/>
            <a:ext cx="1213678" cy="1679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Egyenes összekötő nyíllal 132">
            <a:extLst>
              <a:ext uri="{FF2B5EF4-FFF2-40B4-BE49-F238E27FC236}">
                <a16:creationId xmlns:a16="http://schemas.microsoft.com/office/drawing/2014/main" id="{8BB388B4-2BA7-42B6-B2B1-A61A2ADE5032}"/>
              </a:ext>
            </a:extLst>
          </p:cNvPr>
          <p:cNvCxnSpPr>
            <a:cxnSpLocks/>
            <a:stCxn id="29" idx="6"/>
            <a:endCxn id="31" idx="2"/>
          </p:cNvCxnSpPr>
          <p:nvPr/>
        </p:nvCxnSpPr>
        <p:spPr>
          <a:xfrm flipV="1">
            <a:off x="5328379" y="1791313"/>
            <a:ext cx="1213678" cy="1530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Egyenes összekötő nyíllal 135">
            <a:extLst>
              <a:ext uri="{FF2B5EF4-FFF2-40B4-BE49-F238E27FC236}">
                <a16:creationId xmlns:a16="http://schemas.microsoft.com/office/drawing/2014/main" id="{8216EED3-D8BB-40EF-9892-71B6DC49F2D3}"/>
              </a:ext>
            </a:extLst>
          </p:cNvPr>
          <p:cNvCxnSpPr>
            <a:cxnSpLocks/>
            <a:stCxn id="29" idx="6"/>
            <a:endCxn id="33" idx="2"/>
          </p:cNvCxnSpPr>
          <p:nvPr/>
        </p:nvCxnSpPr>
        <p:spPr>
          <a:xfrm flipV="1">
            <a:off x="5328379" y="2359239"/>
            <a:ext cx="1213678" cy="962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Egyenes összekötő nyíllal 138">
            <a:extLst>
              <a:ext uri="{FF2B5EF4-FFF2-40B4-BE49-F238E27FC236}">
                <a16:creationId xmlns:a16="http://schemas.microsoft.com/office/drawing/2014/main" id="{5DE932F2-A543-4004-9F90-667FA22DB9F0}"/>
              </a:ext>
            </a:extLst>
          </p:cNvPr>
          <p:cNvCxnSpPr>
            <a:cxnSpLocks/>
            <a:stCxn id="29" idx="6"/>
            <a:endCxn id="34" idx="2"/>
          </p:cNvCxnSpPr>
          <p:nvPr/>
        </p:nvCxnSpPr>
        <p:spPr>
          <a:xfrm flipV="1">
            <a:off x="5328379" y="2969632"/>
            <a:ext cx="1213678" cy="35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Egyenes összekötő nyíllal 141">
            <a:extLst>
              <a:ext uri="{FF2B5EF4-FFF2-40B4-BE49-F238E27FC236}">
                <a16:creationId xmlns:a16="http://schemas.microsoft.com/office/drawing/2014/main" id="{E6E15E97-F02F-4380-9AC4-99444F9FEBF6}"/>
              </a:ext>
            </a:extLst>
          </p:cNvPr>
          <p:cNvCxnSpPr>
            <a:cxnSpLocks/>
            <a:stCxn id="29" idx="6"/>
            <a:endCxn id="39" idx="2"/>
          </p:cNvCxnSpPr>
          <p:nvPr/>
        </p:nvCxnSpPr>
        <p:spPr>
          <a:xfrm>
            <a:off x="5328379" y="3321675"/>
            <a:ext cx="1213678" cy="285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Egyenes összekötő nyíllal 144">
            <a:extLst>
              <a:ext uri="{FF2B5EF4-FFF2-40B4-BE49-F238E27FC236}">
                <a16:creationId xmlns:a16="http://schemas.microsoft.com/office/drawing/2014/main" id="{BEA7EF12-F0A1-43B2-9C7C-98A700477CFA}"/>
              </a:ext>
            </a:extLst>
          </p:cNvPr>
          <p:cNvCxnSpPr>
            <a:cxnSpLocks/>
            <a:stCxn id="30" idx="6"/>
            <a:endCxn id="39" idx="2"/>
          </p:cNvCxnSpPr>
          <p:nvPr/>
        </p:nvCxnSpPr>
        <p:spPr>
          <a:xfrm flipV="1">
            <a:off x="5328379" y="3606911"/>
            <a:ext cx="1213678" cy="251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Egyenes összekötő nyíllal 147">
            <a:extLst>
              <a:ext uri="{FF2B5EF4-FFF2-40B4-BE49-F238E27FC236}">
                <a16:creationId xmlns:a16="http://schemas.microsoft.com/office/drawing/2014/main" id="{1241567F-F9CD-409C-BD85-5823E57FAD15}"/>
              </a:ext>
            </a:extLst>
          </p:cNvPr>
          <p:cNvCxnSpPr>
            <a:cxnSpLocks/>
            <a:stCxn id="30" idx="6"/>
            <a:endCxn id="34" idx="2"/>
          </p:cNvCxnSpPr>
          <p:nvPr/>
        </p:nvCxnSpPr>
        <p:spPr>
          <a:xfrm flipV="1">
            <a:off x="5328379" y="2969632"/>
            <a:ext cx="1213678" cy="888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Egyenes összekötő nyíllal 150">
            <a:extLst>
              <a:ext uri="{FF2B5EF4-FFF2-40B4-BE49-F238E27FC236}">
                <a16:creationId xmlns:a16="http://schemas.microsoft.com/office/drawing/2014/main" id="{94BBD4F9-A15C-4E3B-A62A-9BB53471D515}"/>
              </a:ext>
            </a:extLst>
          </p:cNvPr>
          <p:cNvCxnSpPr>
            <a:cxnSpLocks/>
            <a:stCxn id="30" idx="6"/>
            <a:endCxn id="33" idx="2"/>
          </p:cNvCxnSpPr>
          <p:nvPr/>
        </p:nvCxnSpPr>
        <p:spPr>
          <a:xfrm flipV="1">
            <a:off x="5328379" y="2359239"/>
            <a:ext cx="1213678" cy="149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Egyenes összekötő nyíllal 153">
            <a:extLst>
              <a:ext uri="{FF2B5EF4-FFF2-40B4-BE49-F238E27FC236}">
                <a16:creationId xmlns:a16="http://schemas.microsoft.com/office/drawing/2014/main" id="{1E62AC76-A769-48BA-BF48-E9071B6E145A}"/>
              </a:ext>
            </a:extLst>
          </p:cNvPr>
          <p:cNvCxnSpPr>
            <a:cxnSpLocks/>
            <a:stCxn id="30" idx="6"/>
            <a:endCxn id="31" idx="2"/>
          </p:cNvCxnSpPr>
          <p:nvPr/>
        </p:nvCxnSpPr>
        <p:spPr>
          <a:xfrm flipV="1">
            <a:off x="5328379" y="1791313"/>
            <a:ext cx="1213678" cy="2067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Téglalap 156">
            <a:extLst>
              <a:ext uri="{FF2B5EF4-FFF2-40B4-BE49-F238E27FC236}">
                <a16:creationId xmlns:a16="http://schemas.microsoft.com/office/drawing/2014/main" id="{78BDD31B-9229-4F97-B6D0-85FDE70AAF4C}"/>
              </a:ext>
            </a:extLst>
          </p:cNvPr>
          <p:cNvSpPr/>
          <p:nvPr/>
        </p:nvSpPr>
        <p:spPr>
          <a:xfrm>
            <a:off x="3562253" y="755370"/>
            <a:ext cx="2149909" cy="3692522"/>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Szöveg helye 14">
            <a:extLst>
              <a:ext uri="{FF2B5EF4-FFF2-40B4-BE49-F238E27FC236}">
                <a16:creationId xmlns:a16="http://schemas.microsoft.com/office/drawing/2014/main" id="{8EBB2AB5-060A-4A1D-BC7A-D752B3D6EA9C}"/>
              </a:ext>
            </a:extLst>
          </p:cNvPr>
          <p:cNvSpPr txBox="1">
            <a:spLocks/>
          </p:cNvSpPr>
          <p:nvPr/>
        </p:nvSpPr>
        <p:spPr>
          <a:xfrm>
            <a:off x="3562252"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err="1">
                <a:solidFill>
                  <a:schemeClr val="tx1"/>
                </a:solidFill>
                <a:latin typeface="Georgia" panose="02040502050405020303" pitchFamily="18" charset="0"/>
                <a:cs typeface="Arial" panose="020B0604020202020204" pitchFamily="34" charset="0"/>
              </a:rPr>
              <a:t>Hidden</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Layers</a:t>
            </a:r>
            <a:endParaRPr lang="hu-HU" sz="2000" dirty="0">
              <a:solidFill>
                <a:schemeClr val="tx1"/>
              </a:solidFill>
              <a:latin typeface="Georgia" panose="02040502050405020303" pitchFamily="18" charset="0"/>
              <a:cs typeface="Calibri Light" panose="020F0302020204030204" pitchFamily="34" charset="0"/>
            </a:endParaRPr>
          </a:p>
        </p:txBody>
      </p:sp>
      <p:sp>
        <p:nvSpPr>
          <p:cNvPr id="159" name="Szöveg helye 14">
            <a:extLst>
              <a:ext uri="{FF2B5EF4-FFF2-40B4-BE49-F238E27FC236}">
                <a16:creationId xmlns:a16="http://schemas.microsoft.com/office/drawing/2014/main" id="{08DBABAA-CBA9-454D-9511-E31816A91AC2}"/>
              </a:ext>
            </a:extLst>
          </p:cNvPr>
          <p:cNvSpPr txBox="1">
            <a:spLocks/>
          </p:cNvSpPr>
          <p:nvPr/>
        </p:nvSpPr>
        <p:spPr>
          <a:xfrm>
            <a:off x="1184418" y="2923080"/>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err="1">
                <a:solidFill>
                  <a:schemeClr val="tx1"/>
                </a:solidFill>
                <a:latin typeface="Times New Roman" panose="02020603050405020304" pitchFamily="18" charset="0"/>
                <a:cs typeface="Times New Roman" panose="02020603050405020304" pitchFamily="18" charset="0"/>
              </a:rPr>
              <a:t>SENSOR</a:t>
            </a:r>
            <a:r>
              <a:rPr lang="hu-HU" i="1" dirty="0" err="1">
                <a:solidFill>
                  <a:schemeClr val="tx1"/>
                </a:solidFill>
                <a:latin typeface="Times New Roman" panose="02020603050405020304" pitchFamily="18" charset="0"/>
                <a:cs typeface="Times New Roman" panose="02020603050405020304" pitchFamily="18" charset="0"/>
              </a:rPr>
              <a:t>n</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160" name="Szöveg helye 14">
            <a:extLst>
              <a:ext uri="{FF2B5EF4-FFF2-40B4-BE49-F238E27FC236}">
                <a16:creationId xmlns:a16="http://schemas.microsoft.com/office/drawing/2014/main" id="{D9D0AF90-66C6-484C-A318-75FC4FF1E254}"/>
              </a:ext>
            </a:extLst>
          </p:cNvPr>
          <p:cNvSpPr txBox="1">
            <a:spLocks/>
          </p:cNvSpPr>
          <p:nvPr/>
        </p:nvSpPr>
        <p:spPr>
          <a:xfrm>
            <a:off x="1184418" y="2283281"/>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a:solidFill>
                  <a:schemeClr val="tx1"/>
                </a:solidFill>
                <a:latin typeface="Times New Roman" panose="02020603050405020304" pitchFamily="18" charset="0"/>
                <a:cs typeface="Times New Roman" panose="02020603050405020304" pitchFamily="18" charset="0"/>
              </a:rPr>
              <a:t>SENSOR</a:t>
            </a:r>
            <a:r>
              <a:rPr lang="hu-HU" i="1" dirty="0">
                <a:solidFill>
                  <a:schemeClr val="tx1"/>
                </a:solidFill>
                <a:latin typeface="Times New Roman" panose="02020603050405020304" pitchFamily="18" charset="0"/>
                <a:cs typeface="Times New Roman" panose="02020603050405020304" pitchFamily="18" charset="0"/>
              </a:rPr>
              <a:t>2</a:t>
            </a:r>
          </a:p>
        </p:txBody>
      </p:sp>
      <p:sp>
        <p:nvSpPr>
          <p:cNvPr id="161" name="Szöveg helye 14">
            <a:extLst>
              <a:ext uri="{FF2B5EF4-FFF2-40B4-BE49-F238E27FC236}">
                <a16:creationId xmlns:a16="http://schemas.microsoft.com/office/drawing/2014/main" id="{DB22A4EF-5759-4B22-80CE-D0C736081F8E}"/>
              </a:ext>
            </a:extLst>
          </p:cNvPr>
          <p:cNvSpPr txBox="1">
            <a:spLocks/>
          </p:cNvSpPr>
          <p:nvPr/>
        </p:nvSpPr>
        <p:spPr>
          <a:xfrm>
            <a:off x="1184418" y="1660791"/>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a:solidFill>
                  <a:schemeClr val="tx1"/>
                </a:solidFill>
                <a:latin typeface="Times New Roman" panose="02020603050405020304" pitchFamily="18" charset="0"/>
                <a:cs typeface="Times New Roman" panose="02020603050405020304" pitchFamily="18" charset="0"/>
              </a:rPr>
              <a:t>SENSOR</a:t>
            </a:r>
            <a:r>
              <a:rPr lang="hu-HU" i="1" dirty="0">
                <a:solidFill>
                  <a:schemeClr val="tx1"/>
                </a:solidFill>
                <a:latin typeface="Times New Roman" panose="02020603050405020304" pitchFamily="18" charset="0"/>
                <a:cs typeface="Times New Roman" panose="02020603050405020304" pitchFamily="18" charset="0"/>
              </a:rPr>
              <a:t>1</a:t>
            </a:r>
          </a:p>
        </p:txBody>
      </p:sp>
      <p:sp>
        <p:nvSpPr>
          <p:cNvPr id="162" name="Szöveg helye 14">
            <a:extLst>
              <a:ext uri="{FF2B5EF4-FFF2-40B4-BE49-F238E27FC236}">
                <a16:creationId xmlns:a16="http://schemas.microsoft.com/office/drawing/2014/main" id="{1E1B46DD-10C4-4A14-AAB9-E6F9D0533694}"/>
              </a:ext>
            </a:extLst>
          </p:cNvPr>
          <p:cNvSpPr txBox="1">
            <a:spLocks/>
          </p:cNvSpPr>
          <p:nvPr/>
        </p:nvSpPr>
        <p:spPr>
          <a:xfrm>
            <a:off x="1184418" y="1095180"/>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a:solidFill>
                  <a:schemeClr val="tx1"/>
                </a:solidFill>
                <a:latin typeface="Times New Roman" panose="02020603050405020304" pitchFamily="18" charset="0"/>
                <a:cs typeface="Times New Roman" panose="02020603050405020304" pitchFamily="18" charset="0"/>
              </a:rPr>
              <a:t>CPU</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163" name="Szöveg helye 14">
            <a:extLst>
              <a:ext uri="{FF2B5EF4-FFF2-40B4-BE49-F238E27FC236}">
                <a16:creationId xmlns:a16="http://schemas.microsoft.com/office/drawing/2014/main" id="{C88CBE06-5122-44F0-A369-1C799A209813}"/>
              </a:ext>
            </a:extLst>
          </p:cNvPr>
          <p:cNvSpPr txBox="1">
            <a:spLocks/>
          </p:cNvSpPr>
          <p:nvPr/>
        </p:nvSpPr>
        <p:spPr>
          <a:xfrm>
            <a:off x="9451802" y="1254287"/>
            <a:ext cx="2149910" cy="2763494"/>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Hiba számolható pl. MSE</a:t>
            </a:r>
          </a:p>
          <a:p>
            <a:pPr>
              <a:lnSpc>
                <a:spcPct val="100000"/>
              </a:lnSpc>
            </a:pPr>
            <a:r>
              <a:rPr lang="hu-HU" sz="2000" dirty="0">
                <a:solidFill>
                  <a:schemeClr val="tx1"/>
                </a:solidFill>
                <a:latin typeface="Georgia" panose="02040502050405020303" pitchFamily="18" charset="0"/>
                <a:cs typeface="Arial" panose="020B0604020202020204" pitchFamily="34" charset="0"/>
              </a:rPr>
              <a:t>NN </a:t>
            </a:r>
            <a:r>
              <a:rPr lang="hu-HU" sz="2000" dirty="0" err="1">
                <a:solidFill>
                  <a:schemeClr val="tx1"/>
                </a:solidFill>
                <a:latin typeface="Georgia" panose="02040502050405020303" pitchFamily="18" charset="0"/>
                <a:cs typeface="Arial" panose="020B0604020202020204" pitchFamily="34" charset="0"/>
              </a:rPr>
              <a:t>Grad</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Desc</a:t>
            </a:r>
            <a:r>
              <a:rPr lang="hu-HU" sz="2000" dirty="0">
                <a:solidFill>
                  <a:schemeClr val="tx1"/>
                </a:solidFill>
                <a:latin typeface="Georgia" panose="02040502050405020303" pitchFamily="18" charset="0"/>
                <a:cs typeface="Arial" panose="020B0604020202020204" pitchFamily="34" charset="0"/>
              </a:rPr>
              <a:t>. Módszerrel tanítható.</a:t>
            </a:r>
            <a:br>
              <a:rPr lang="hu-HU" sz="20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Az </a:t>
            </a:r>
            <a:r>
              <a:rPr lang="hu-HU" sz="2000" dirty="0" err="1">
                <a:solidFill>
                  <a:schemeClr val="tx1"/>
                </a:solidFill>
                <a:latin typeface="Georgia" panose="02040502050405020303" pitchFamily="18" charset="0"/>
                <a:cs typeface="Arial" panose="020B0604020202020204" pitchFamily="34" charset="0"/>
              </a:rPr>
              <a:t>Arch</a:t>
            </a:r>
            <a:r>
              <a:rPr lang="hu-HU" sz="2000" dirty="0">
                <a:solidFill>
                  <a:schemeClr val="tx1"/>
                </a:solidFill>
                <a:latin typeface="Georgia" panose="02040502050405020303" pitchFamily="18" charset="0"/>
                <a:cs typeface="Arial" panose="020B0604020202020204" pitchFamily="34" charset="0"/>
              </a:rPr>
              <a:t>. lehet bármi (MLP, CNN, LSTM, ..)</a:t>
            </a:r>
            <a:endParaRPr lang="hu-HU" sz="2000" dirty="0">
              <a:solidFill>
                <a:schemeClr val="tx1"/>
              </a:solidFill>
              <a:latin typeface="Georgia" panose="02040502050405020303" pitchFamily="18" charset="0"/>
              <a:cs typeface="Calibri Light" panose="020F0302020204030204" pitchFamily="34" charset="0"/>
            </a:endParaRPr>
          </a:p>
        </p:txBody>
      </p:sp>
      <p:sp>
        <p:nvSpPr>
          <p:cNvPr id="164" name="Szöveg helye 14">
            <a:extLst>
              <a:ext uri="{FF2B5EF4-FFF2-40B4-BE49-F238E27FC236}">
                <a16:creationId xmlns:a16="http://schemas.microsoft.com/office/drawing/2014/main" id="{72910CEC-290F-4BFF-AFB5-C718D6C28DFA}"/>
              </a:ext>
            </a:extLst>
          </p:cNvPr>
          <p:cNvSpPr txBox="1">
            <a:spLocks/>
          </p:cNvSpPr>
          <p:nvPr/>
        </p:nvSpPr>
        <p:spPr>
          <a:xfrm>
            <a:off x="4424533" y="1105411"/>
            <a:ext cx="425349" cy="2912370"/>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a:t>
            </a:r>
            <a:endParaRPr lang="hu-HU" sz="2000" dirty="0">
              <a:solidFill>
                <a:schemeClr val="tx1"/>
              </a:solidFill>
              <a:latin typeface="Georgia" panose="02040502050405020303" pitchFamily="18" charset="0"/>
              <a:cs typeface="Calibri Light" panose="020F0302020204030204" pitchFamily="34" charset="0"/>
            </a:endParaRPr>
          </a:p>
        </p:txBody>
      </p:sp>
      <p:sp>
        <p:nvSpPr>
          <p:cNvPr id="165" name="Szöveg helye 14">
            <a:extLst>
              <a:ext uri="{FF2B5EF4-FFF2-40B4-BE49-F238E27FC236}">
                <a16:creationId xmlns:a16="http://schemas.microsoft.com/office/drawing/2014/main" id="{EE1DD584-8B11-478E-8855-35F77CCF96E6}"/>
              </a:ext>
            </a:extLst>
          </p:cNvPr>
          <p:cNvSpPr txBox="1">
            <a:spLocks/>
          </p:cNvSpPr>
          <p:nvPr/>
        </p:nvSpPr>
        <p:spPr>
          <a:xfrm>
            <a:off x="3947426" y="1105411"/>
            <a:ext cx="425349" cy="2912370"/>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a:t>
            </a:r>
            <a:endParaRPr lang="hu-HU" sz="2000" dirty="0">
              <a:solidFill>
                <a:schemeClr val="tx1"/>
              </a:solidFill>
              <a:latin typeface="Georgia" panose="02040502050405020303" pitchFamily="18" charset="0"/>
              <a:cs typeface="Calibri Light" panose="020F0302020204030204" pitchFamily="34" charset="0"/>
            </a:endParaRPr>
          </a:p>
        </p:txBody>
      </p:sp>
      <p:sp>
        <p:nvSpPr>
          <p:cNvPr id="166" name="Szöveg helye 14">
            <a:extLst>
              <a:ext uri="{FF2B5EF4-FFF2-40B4-BE49-F238E27FC236}">
                <a16:creationId xmlns:a16="http://schemas.microsoft.com/office/drawing/2014/main" id="{42134E79-F5E7-4A07-819E-03E808884C08}"/>
              </a:ext>
            </a:extLst>
          </p:cNvPr>
          <p:cNvSpPr txBox="1">
            <a:spLocks/>
          </p:cNvSpPr>
          <p:nvPr/>
        </p:nvSpPr>
        <p:spPr>
          <a:xfrm>
            <a:off x="4902391" y="1105411"/>
            <a:ext cx="425349" cy="2912370"/>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00491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Szerintem</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Ha ezt megcsináljuk és még egy ilyen kontrol körbe és betesszük az még mindig nem olyan jó mint a </a:t>
            </a:r>
            <a:r>
              <a:rPr lang="hu-HU" dirty="0" err="1">
                <a:solidFill>
                  <a:schemeClr val="bg1"/>
                </a:solidFill>
                <a:latin typeface="Arial" panose="020B0604020202020204" pitchFamily="34" charset="0"/>
                <a:cs typeface="Arial" panose="020B0604020202020204" pitchFamily="34" charset="0"/>
              </a:rPr>
              <a:t>Reinforcement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de pariban van vele, legalábbis ami a mögötte levő neurális háló architektúrát jelenti.</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Biztos már ezt is megcsinálták, de ami plusz lenne hogy oda tudnám tenni, hogy nézzétek megcsináltam így és ugyan ezen a feladaton ez a módszer meg így teljesített. Tessék itt egy összehasonlítás. Mindenki döntse el maga.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ötlet biztosan nem új.</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elvégzett vizsgálat lehet érdekes.</a:t>
            </a:r>
          </a:p>
        </p:txBody>
      </p:sp>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
        <p:nvSpPr>
          <p:cNvPr id="6" name="Szöveg helye 14">
            <a:extLst>
              <a:ext uri="{FF2B5EF4-FFF2-40B4-BE49-F238E27FC236}">
                <a16:creationId xmlns:a16="http://schemas.microsoft.com/office/drawing/2014/main" id="{D1530F09-EDED-4B68-AAA7-75858CD8F7B9}"/>
              </a:ext>
            </a:extLst>
          </p:cNvPr>
          <p:cNvSpPr txBox="1">
            <a:spLocks/>
          </p:cNvSpPr>
          <p:nvPr/>
        </p:nvSpPr>
        <p:spPr>
          <a:xfrm>
            <a:off x="5918464" y="1512886"/>
            <a:ext cx="594144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Tehát az van, hogy</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Nem csak a jelenlegi és egyel korábbi értékét veszem </a:t>
            </a:r>
            <a:r>
              <a:rPr lang="hu-HU" dirty="0" err="1">
                <a:solidFill>
                  <a:schemeClr val="bg1"/>
                </a:solidFill>
                <a:latin typeface="Arial" panose="020B0604020202020204" pitchFamily="34" charset="0"/>
                <a:cs typeface="Arial" panose="020B0604020202020204" pitchFamily="34" charset="0"/>
              </a:rPr>
              <a:t>figyelmbe</a:t>
            </a:r>
            <a:r>
              <a:rPr lang="hu-HU" dirty="0">
                <a:solidFill>
                  <a:schemeClr val="bg1"/>
                </a:solidFill>
                <a:latin typeface="Arial" panose="020B0604020202020204" pitchFamily="34" charset="0"/>
                <a:cs typeface="Arial" panose="020B0604020202020204" pitchFamily="34" charset="0"/>
              </a:rPr>
              <a:t> a metrikának, hanem egy bizonyos hosszú időablakban visszafelé (Ezt csináltam a SACI CIKKBEN, ott 30 hosszú volt az idő ablak amiben visszafelé nézhetett) </a:t>
            </a:r>
            <a:r>
              <a:rPr lang="hu-HU" dirty="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Az eredeti cikkhez képest biztosan. (2.8 </a:t>
            </a:r>
            <a:r>
              <a:rPr lang="hu-HU" dirty="0" err="1">
                <a:solidFill>
                  <a:schemeClr val="bg1"/>
                </a:solidFill>
                <a:latin typeface="Arial" panose="020B0604020202020204" pitchFamily="34" charset="0"/>
                <a:cs typeface="Arial" panose="020B0604020202020204" pitchFamily="34" charset="0"/>
              </a:rPr>
              <a:t>impaktos</a:t>
            </a:r>
            <a:r>
              <a:rPr lang="hu-HU" dirty="0">
                <a:solidFill>
                  <a:schemeClr val="bg1"/>
                </a:solidFill>
                <a:latin typeface="Arial" panose="020B0604020202020204" pitchFamily="34" charset="0"/>
                <a:cs typeface="Arial" panose="020B0604020202020204" pitchFamily="34" charset="0"/>
              </a:rPr>
              <a:t> J. volt)</a:t>
            </a:r>
          </a:p>
        </p:txBody>
      </p:sp>
    </p:spTree>
    <p:extLst>
      <p:ext uri="{BB962C8B-B14F-4D97-AF65-F5344CB8AC3E}">
        <p14:creationId xmlns:p14="http://schemas.microsoft.com/office/powerpoint/2010/main" val="41776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Több neurális háló egyszerre</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4. Szelekció</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Több egymással párhuzamosan tanított neurális háló, de mindig csak az egyik döntése alapján lépünk tovább.</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Gábor lehúzta</a:t>
            </a:r>
          </a:p>
          <a:p>
            <a:pPr algn="l">
              <a:lnSpc>
                <a:spcPct val="100000"/>
              </a:lnSpc>
            </a:pPr>
            <a:r>
              <a:rPr lang="hu-HU" dirty="0">
                <a:solidFill>
                  <a:schemeClr val="bg1"/>
                </a:solidFill>
                <a:latin typeface="Arial" panose="020B0604020202020204" pitchFamily="34" charset="0"/>
                <a:cs typeface="Arial" panose="020B0604020202020204" pitchFamily="34" charset="0"/>
              </a:rPr>
              <a:t>Nem akartam vele vitába szállni, de az </a:t>
            </a:r>
            <a:r>
              <a:rPr lang="hu-HU" dirty="0" err="1">
                <a:solidFill>
                  <a:schemeClr val="bg1"/>
                </a:solidFill>
                <a:latin typeface="Arial" panose="020B0604020202020204" pitchFamily="34" charset="0"/>
                <a:cs typeface="Arial" panose="020B0604020202020204" pitchFamily="34" charset="0"/>
              </a:rPr>
              <a:t>Ensemble</a:t>
            </a:r>
            <a:r>
              <a:rPr lang="hu-HU" dirty="0">
                <a:solidFill>
                  <a:schemeClr val="bg1"/>
                </a:solidFill>
                <a:latin typeface="Arial" panose="020B0604020202020204" pitchFamily="34" charset="0"/>
                <a:cs typeface="Arial" panose="020B0604020202020204" pitchFamily="34" charset="0"/>
              </a:rPr>
              <a:t> és a </a:t>
            </a:r>
            <a:r>
              <a:rPr lang="hu-HU" dirty="0" err="1">
                <a:solidFill>
                  <a:schemeClr val="bg1"/>
                </a:solidFill>
                <a:latin typeface="Arial" panose="020B0604020202020204" pitchFamily="34" charset="0"/>
                <a:cs typeface="Arial" panose="020B0604020202020204" pitchFamily="34" charset="0"/>
              </a:rPr>
              <a:t>Vote</a:t>
            </a:r>
            <a:r>
              <a:rPr lang="hu-HU" dirty="0">
                <a:solidFill>
                  <a:schemeClr val="bg1"/>
                </a:solidFill>
                <a:latin typeface="Arial" panose="020B0604020202020204" pitchFamily="34" charset="0"/>
                <a:cs typeface="Arial" panose="020B0604020202020204" pitchFamily="34" charset="0"/>
              </a:rPr>
              <a:t> módszerek mások ehhez képest. Ott egy aggregált döntés van, itt viszont mindig csak az egyik alapján döntünk csak éppen tovább tanítjuk a többit is.</a:t>
            </a:r>
          </a:p>
          <a:p>
            <a:pPr algn="l">
              <a:lnSpc>
                <a:spcPct val="100000"/>
              </a:lnSpc>
            </a:pPr>
            <a:r>
              <a:rPr lang="hu-HU" dirty="0">
                <a:solidFill>
                  <a:schemeClr val="bg1"/>
                </a:solidFill>
                <a:latin typeface="Arial" panose="020B0604020202020204" pitchFamily="34" charset="0"/>
                <a:cs typeface="Arial" panose="020B0604020202020204" pitchFamily="34" charset="0"/>
              </a:rPr>
              <a:t>Kb. 2-3 nap amig megírom és csinálok néhány próbát, hogy működik-e, legalább program szinten.</a:t>
            </a:r>
          </a:p>
        </p:txBody>
      </p:sp>
      <p:sp>
        <p:nvSpPr>
          <p:cNvPr id="7" name="Szöveg helye 14">
            <a:extLst>
              <a:ext uri="{FF2B5EF4-FFF2-40B4-BE49-F238E27FC236}">
                <a16:creationId xmlns:a16="http://schemas.microsoft.com/office/drawing/2014/main" id="{1EA3C9C4-5D3D-4D7F-BE20-0187C20C3A30}"/>
              </a:ext>
            </a:extLst>
          </p:cNvPr>
          <p:cNvSpPr txBox="1">
            <a:spLocks/>
          </p:cNvSpPr>
          <p:nvPr/>
        </p:nvSpPr>
        <p:spPr>
          <a:xfrm>
            <a:off x="625516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Beütöttem a Google-</a:t>
            </a:r>
            <a:r>
              <a:rPr lang="hu-HU" dirty="0" err="1">
                <a:solidFill>
                  <a:schemeClr val="bg1"/>
                </a:solidFill>
                <a:latin typeface="Arial" panose="020B0604020202020204" pitchFamily="34" charset="0"/>
                <a:cs typeface="Arial" panose="020B0604020202020204" pitchFamily="34" charset="0"/>
              </a:rPr>
              <a:t>ba</a:t>
            </a:r>
            <a:r>
              <a:rPr lang="hu-HU" dirty="0">
                <a:solidFill>
                  <a:schemeClr val="bg1"/>
                </a:solidFill>
                <a:latin typeface="Arial" panose="020B0604020202020204" pitchFamily="34" charset="0"/>
                <a:cs typeface="Arial" panose="020B0604020202020204" pitchFamily="34" charset="0"/>
              </a:rPr>
              <a:t>, hogy</a:t>
            </a:r>
          </a:p>
          <a:p>
            <a:pPr algn="l">
              <a:lnSpc>
                <a:spcPct val="100000"/>
              </a:lnSpc>
            </a:pPr>
            <a:r>
              <a:rPr lang="en-US" dirty="0">
                <a:solidFill>
                  <a:schemeClr val="bg1"/>
                </a:solidFill>
                <a:latin typeface="Arial" panose="020B0604020202020204" pitchFamily="34" charset="0"/>
                <a:cs typeface="Arial" panose="020B0604020202020204" pitchFamily="34" charset="0"/>
              </a:rPr>
              <a:t>learning multiple neural network on time series</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Nincs rá találat.</a:t>
            </a:r>
          </a:p>
          <a:p>
            <a:pPr algn="l">
              <a:lnSpc>
                <a:spcPct val="100000"/>
              </a:lnSpc>
            </a:pPr>
            <a:r>
              <a:rPr lang="hu-HU" dirty="0">
                <a:solidFill>
                  <a:schemeClr val="bg1"/>
                </a:solidFill>
                <a:latin typeface="Arial" panose="020B0604020202020204" pitchFamily="34" charset="0"/>
                <a:cs typeface="Arial" panose="020B0604020202020204" pitchFamily="34" charset="0"/>
              </a:rPr>
              <a:t>Olyan van hogy ‚</a:t>
            </a:r>
            <a:r>
              <a:rPr lang="hu-HU" dirty="0" err="1">
                <a:solidFill>
                  <a:schemeClr val="bg1"/>
                </a:solidFill>
                <a:latin typeface="Arial" panose="020B0604020202020204" pitchFamily="34" charset="0"/>
                <a:cs typeface="Arial" panose="020B0604020202020204" pitchFamily="34" charset="0"/>
              </a:rPr>
              <a:t>hybrid</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network</a:t>
            </a:r>
            <a:r>
              <a:rPr lang="hu-HU" dirty="0">
                <a:solidFill>
                  <a:schemeClr val="bg1"/>
                </a:solidFill>
                <a:latin typeface="Arial" panose="020B0604020202020204" pitchFamily="34" charset="0"/>
                <a:cs typeface="Arial" panose="020B0604020202020204" pitchFamily="34" charset="0"/>
              </a:rPr>
              <a:t>’ meg hogy ‚</a:t>
            </a:r>
            <a:r>
              <a:rPr lang="hu-HU" dirty="0" err="1">
                <a:solidFill>
                  <a:schemeClr val="bg1"/>
                </a:solidFill>
                <a:latin typeface="Arial" panose="020B0604020202020204" pitchFamily="34" charset="0"/>
                <a:cs typeface="Arial" panose="020B0604020202020204" pitchFamily="34" charset="0"/>
              </a:rPr>
              <a:t>combined</a:t>
            </a:r>
            <a:r>
              <a:rPr lang="hu-HU" dirty="0">
                <a:solidFill>
                  <a:schemeClr val="bg1"/>
                </a:solidFill>
                <a:latin typeface="Arial" panose="020B0604020202020204" pitchFamily="34" charset="0"/>
                <a:cs typeface="Arial" panose="020B0604020202020204" pitchFamily="34" charset="0"/>
              </a:rPr>
              <a:t>’, de ezek nem azok a koncepciók amiről ez szól.</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Ha már csak</a:t>
            </a:r>
          </a:p>
          <a:p>
            <a:pPr algn="l">
              <a:lnSpc>
                <a:spcPct val="100000"/>
              </a:lnSpc>
            </a:pPr>
            <a:r>
              <a:rPr lang="hu-HU" dirty="0">
                <a:solidFill>
                  <a:schemeClr val="bg1"/>
                </a:solidFill>
                <a:latin typeface="Arial" panose="020B0604020202020204" pitchFamily="34" charset="0"/>
                <a:cs typeface="Arial" panose="020B0604020202020204" pitchFamily="34" charset="0"/>
              </a:rPr>
              <a:t>Azt látnám, hogy néha egyik néha másik alapján dönt és az így kapott eredmény jobb akkor annak nagyon örülnék, de szerintem ezzel még sokat kell dolgozni.</a:t>
            </a:r>
          </a:p>
          <a:p>
            <a:pPr algn="l">
              <a:lnSpc>
                <a:spcPct val="100000"/>
              </a:lnSpc>
            </a:pPr>
            <a:r>
              <a:rPr lang="hu-HU" dirty="0">
                <a:solidFill>
                  <a:schemeClr val="bg1"/>
                </a:solidFill>
                <a:latin typeface="Arial" panose="020B0604020202020204" pitchFamily="34" charset="0"/>
                <a:cs typeface="Arial" panose="020B0604020202020204" pitchFamily="34" charset="0"/>
              </a:rPr>
              <a:t>A lényege, hogy nem egy ULTIMATE neurális </a:t>
            </a:r>
            <a:r>
              <a:rPr lang="hu-HU" dirty="0" err="1">
                <a:solidFill>
                  <a:schemeClr val="bg1"/>
                </a:solidFill>
                <a:latin typeface="Arial" panose="020B0604020202020204" pitchFamily="34" charset="0"/>
                <a:cs typeface="Arial" panose="020B0604020202020204" pitchFamily="34" charset="0"/>
              </a:rPr>
              <a:t>hálonk</a:t>
            </a:r>
            <a:r>
              <a:rPr lang="hu-HU" dirty="0">
                <a:solidFill>
                  <a:schemeClr val="bg1"/>
                </a:solidFill>
                <a:latin typeface="Arial" panose="020B0604020202020204" pitchFamily="34" charset="0"/>
                <a:cs typeface="Arial" panose="020B0604020202020204" pitchFamily="34" charset="0"/>
              </a:rPr>
              <a:t> van, hanem neurális háló készletünk, akik mindig készen álnak és lehet, hogy van olyan helyzet amikor egyik döntése alapján jobb eredményre jutunk. Érdemes vizsgálni.</a:t>
            </a:r>
          </a:p>
        </p:txBody>
      </p:sp>
    </p:spTree>
    <p:extLst>
      <p:ext uri="{BB962C8B-B14F-4D97-AF65-F5344CB8AC3E}">
        <p14:creationId xmlns:p14="http://schemas.microsoft.com/office/powerpoint/2010/main" val="14651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Ennek az ötletnek az alapját az adta,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 próbák során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Volt egy olyan megfigyelés, hogy a különböző beállítású neurális hálók kicsit különböző eredményre vezetnek.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a:t>
            </a:r>
          </a:p>
          <a:p>
            <a:pPr algn="l">
              <a:lnSpc>
                <a:spcPct val="100000"/>
              </a:lnSpc>
            </a:pPr>
            <a:r>
              <a:rPr lang="hu-HU" dirty="0">
                <a:solidFill>
                  <a:schemeClr val="bg1"/>
                </a:solidFill>
                <a:latin typeface="Arial" panose="020B0604020202020204" pitchFamily="34" charset="0"/>
                <a:cs typeface="Arial" panose="020B0604020202020204" pitchFamily="34" charset="0"/>
              </a:rPr>
              <a:t>Ahelyett, hogy ki kéne kísérletezni, hogy melyik beállítás a legjobb az adott feladatra az volt az </a:t>
            </a:r>
            <a:r>
              <a:rPr lang="hu-HU" dirty="0" err="1">
                <a:solidFill>
                  <a:schemeClr val="bg1"/>
                </a:solidFill>
                <a:latin typeface="Arial" panose="020B0604020202020204" pitchFamily="34" charset="0"/>
                <a:cs typeface="Arial" panose="020B0604020202020204" pitchFamily="34" charset="0"/>
              </a:rPr>
              <a:t>öteletem</a:t>
            </a:r>
            <a:r>
              <a:rPr lang="hu-HU" dirty="0">
                <a:solidFill>
                  <a:schemeClr val="bg1"/>
                </a:solidFill>
                <a:latin typeface="Arial" panose="020B0604020202020204" pitchFamily="34" charset="0"/>
                <a:cs typeface="Arial" panose="020B0604020202020204" pitchFamily="34" charset="0"/>
              </a:rPr>
              <a:t>, „parallel” futtassunk többet is aztán válassza ki az élet, hogy melyik a jobb az adott feladatra.</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Ilyen értelembe</a:t>
            </a: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 sem egy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Science</a:t>
            </a:r>
          </a:p>
        </p:txBody>
      </p:sp>
      <p:pic>
        <p:nvPicPr>
          <p:cNvPr id="8" name="Kép 7">
            <a:extLst>
              <a:ext uri="{FF2B5EF4-FFF2-40B4-BE49-F238E27FC236}">
                <a16:creationId xmlns:a16="http://schemas.microsoft.com/office/drawing/2014/main" id="{20989B1B-C8B7-4B73-B7AC-5CC9E2078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84" y="1446382"/>
            <a:ext cx="1791002" cy="1641750"/>
          </a:xfrm>
          <a:prstGeom prst="rect">
            <a:avLst/>
          </a:prstGeom>
        </p:spPr>
      </p:pic>
      <p:pic>
        <p:nvPicPr>
          <p:cNvPr id="9" name="Kép 8">
            <a:extLst>
              <a:ext uri="{FF2B5EF4-FFF2-40B4-BE49-F238E27FC236}">
                <a16:creationId xmlns:a16="http://schemas.microsoft.com/office/drawing/2014/main" id="{C27F85C8-52F1-4403-AD98-695BC1BE8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623" y="1446382"/>
            <a:ext cx="1715094" cy="1641750"/>
          </a:xfrm>
          <a:prstGeom prst="rect">
            <a:avLst/>
          </a:prstGeom>
        </p:spPr>
      </p:pic>
      <p:pic>
        <p:nvPicPr>
          <p:cNvPr id="10" name="Kép 9" descr="A képen sötét látható&#10;&#10;Automatikusan generált leírás">
            <a:extLst>
              <a:ext uri="{FF2B5EF4-FFF2-40B4-BE49-F238E27FC236}">
                <a16:creationId xmlns:a16="http://schemas.microsoft.com/office/drawing/2014/main" id="{44B147D8-D3BB-463F-9CA2-A365B18373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131" y="1446382"/>
            <a:ext cx="2276767" cy="1641750"/>
          </a:xfrm>
          <a:prstGeom prst="rect">
            <a:avLst/>
          </a:prstGeom>
        </p:spPr>
      </p:pic>
      <p:sp>
        <p:nvSpPr>
          <p:cNvPr id="11" name="Szöveg helye 14">
            <a:extLst>
              <a:ext uri="{FF2B5EF4-FFF2-40B4-BE49-F238E27FC236}">
                <a16:creationId xmlns:a16="http://schemas.microsoft.com/office/drawing/2014/main" id="{6D1634C9-8AD2-4767-922B-FA4986BB202E}"/>
              </a:ext>
            </a:extLst>
          </p:cNvPr>
          <p:cNvSpPr txBox="1">
            <a:spLocks/>
          </p:cNvSpPr>
          <p:nvPr/>
        </p:nvSpPr>
        <p:spPr>
          <a:xfrm>
            <a:off x="6854930"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 </a:t>
            </a:r>
            <a:br>
              <a:rPr lang="hu-HU" sz="4800" dirty="0">
                <a:solidFill>
                  <a:schemeClr val="bg1"/>
                </a:solidFill>
                <a:latin typeface="Georgia" panose="02040502050405020303" pitchFamily="18"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 </a:t>
            </a:r>
          </a:p>
          <a:p>
            <a:pPr algn="l">
              <a:lnSpc>
                <a:spcPct val="100000"/>
              </a:lnSpc>
            </a:pP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De ha működik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akkor azt le lehet írni.</a:t>
            </a:r>
          </a:p>
        </p:txBody>
      </p:sp>
    </p:spTree>
    <p:extLst>
      <p:ext uri="{BB962C8B-B14F-4D97-AF65-F5344CB8AC3E}">
        <p14:creationId xmlns:p14="http://schemas.microsoft.com/office/powerpoint/2010/main" val="25091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újabb újítás a korábbihoz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71B1C7A4-CE8C-4AAB-A8A0-EDA3BC617B47}"/>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5. Függőségek</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 metrikák között.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Ezt kihasználva</a:t>
            </a:r>
          </a:p>
          <a:p>
            <a:pPr algn="l">
              <a:lnSpc>
                <a:spcPct val="100000"/>
              </a:lnSpc>
            </a:pPr>
            <a:r>
              <a:rPr lang="hu-HU" dirty="0">
                <a:solidFill>
                  <a:schemeClr val="bg1"/>
                </a:solidFill>
                <a:latin typeface="Arial" panose="020B0604020202020204" pitchFamily="34" charset="0"/>
                <a:cs typeface="Arial" panose="020B0604020202020204" pitchFamily="34" charset="0"/>
              </a:rPr>
              <a:t>Meg lehetne csinálni azt, hogy amikor azt becsülöm, hogy mi lenne a metrika értéke egy skálázásnál akkor nem csak az Ő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értéket veszem figyelembe hanem a többi metrika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értékét is.</a:t>
            </a:r>
          </a:p>
          <a:p>
            <a:pPr algn="l">
              <a:lnSpc>
                <a:spcPct val="100000"/>
              </a:lnSpc>
            </a:pPr>
            <a:r>
              <a:rPr lang="hu-HU" sz="2800" dirty="0" err="1">
                <a:solidFill>
                  <a:schemeClr val="bg1"/>
                </a:solidFill>
                <a:latin typeface="Georgia" panose="02040502050405020303" pitchFamily="18" charset="0"/>
                <a:cs typeface="Arial" panose="020B0604020202020204" pitchFamily="34" charset="0"/>
              </a:rPr>
              <a:t>Valszeg</a:t>
            </a:r>
            <a:r>
              <a:rPr lang="hu-HU" sz="2800" dirty="0">
                <a:solidFill>
                  <a:schemeClr val="bg1"/>
                </a:solidFill>
                <a:latin typeface="Georgia" panose="02040502050405020303" pitchFamily="18" charset="0"/>
                <a:cs typeface="Arial" panose="020B0604020202020204" pitchFamily="34" charset="0"/>
              </a:rPr>
              <a:t> nincs ingyen kaja</a:t>
            </a:r>
          </a:p>
          <a:p>
            <a:pPr algn="l">
              <a:lnSpc>
                <a:spcPct val="100000"/>
              </a:lnSpc>
            </a:pPr>
            <a:r>
              <a:rPr lang="hu-HU" dirty="0">
                <a:solidFill>
                  <a:schemeClr val="bg1"/>
                </a:solidFill>
                <a:latin typeface="Arial" panose="020B0604020202020204" pitchFamily="34" charset="0"/>
                <a:cs typeface="Arial" panose="020B0604020202020204" pitchFamily="34" charset="0"/>
              </a:rPr>
              <a:t>De meg tudom vizsgálni a mintaprogramon hogy milyen hatással van egészre.</a:t>
            </a:r>
          </a:p>
          <a:p>
            <a:pPr algn="l">
              <a:lnSpc>
                <a:spcPct val="100000"/>
              </a:lnSpc>
            </a:pPr>
            <a:r>
              <a:rPr lang="hu-HU" dirty="0">
                <a:solidFill>
                  <a:schemeClr val="bg1"/>
                </a:solidFill>
                <a:latin typeface="Arial" panose="020B0604020202020204" pitchFamily="34" charset="0"/>
                <a:cs typeface="Arial" panose="020B0604020202020204" pitchFamily="34" charset="0"/>
              </a:rPr>
              <a:t>Idő: </a:t>
            </a: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3-5 nap.</a:t>
            </a:r>
          </a:p>
        </p:txBody>
      </p:sp>
      <p:pic>
        <p:nvPicPr>
          <p:cNvPr id="13" name="Kép 12">
            <a:extLst>
              <a:ext uri="{FF2B5EF4-FFF2-40B4-BE49-F238E27FC236}">
                <a16:creationId xmlns:a16="http://schemas.microsoft.com/office/drawing/2014/main" id="{D8252D98-F38D-46F6-86F3-163BFF3A5090}"/>
              </a:ext>
            </a:extLst>
          </p:cNvPr>
          <p:cNvPicPr>
            <a:picLocks noChangeAspect="1"/>
          </p:cNvPicPr>
          <p:nvPr/>
        </p:nvPicPr>
        <p:blipFill rotWithShape="1">
          <a:blip r:embed="rId5">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pic>
        <p:nvPicPr>
          <p:cNvPr id="14" name="Kép 13">
            <a:extLst>
              <a:ext uri="{FF2B5EF4-FFF2-40B4-BE49-F238E27FC236}">
                <a16:creationId xmlns:a16="http://schemas.microsoft.com/office/drawing/2014/main" id="{D100931D-3417-401F-90D4-8AF3AF061B8E}"/>
              </a:ext>
            </a:extLst>
          </p:cNvPr>
          <p:cNvPicPr>
            <a:picLocks noChangeAspect="1"/>
          </p:cNvPicPr>
          <p:nvPr/>
        </p:nvPicPr>
        <p:blipFill rotWithShape="1">
          <a:blip r:embed="rId6">
            <a:extLst>
              <a:ext uri="{28A0092B-C50C-407E-A947-70E740481C1C}">
                <a14:useLocalDpi xmlns:a14="http://schemas.microsoft.com/office/drawing/2010/main" val="0"/>
              </a:ext>
            </a:extLst>
          </a:blip>
          <a:srcRect l="7445" t="11860" r="3568" b="70175"/>
          <a:stretch/>
        </p:blipFill>
        <p:spPr>
          <a:xfrm>
            <a:off x="0" y="1437000"/>
            <a:ext cx="7524000" cy="4680000"/>
          </a:xfrm>
          <a:prstGeom prst="rect">
            <a:avLst/>
          </a:prstGeom>
        </p:spPr>
      </p:pic>
      <p:sp>
        <p:nvSpPr>
          <p:cNvPr id="15" name="Szöveg helye 14">
            <a:extLst>
              <a:ext uri="{FF2B5EF4-FFF2-40B4-BE49-F238E27FC236}">
                <a16:creationId xmlns:a16="http://schemas.microsoft.com/office/drawing/2014/main" id="{2C605191-CC48-414B-818D-DA5BED5E4061}"/>
              </a:ext>
            </a:extLst>
          </p:cNvPr>
          <p:cNvSpPr txBox="1">
            <a:spLocks/>
          </p:cNvSpPr>
          <p:nvPr/>
        </p:nvSpPr>
        <p:spPr>
          <a:xfrm>
            <a:off x="7524000" y="1512886"/>
            <a:ext cx="3172737"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Ezeket</a:t>
            </a:r>
          </a:p>
          <a:p>
            <a:pPr algn="l">
              <a:lnSpc>
                <a:spcPct val="100000"/>
              </a:lnSpc>
            </a:pPr>
            <a:r>
              <a:rPr lang="hu-HU" dirty="0">
                <a:solidFill>
                  <a:schemeClr val="bg1"/>
                </a:solidFill>
                <a:latin typeface="Arial" panose="020B0604020202020204" pitchFamily="34" charset="0"/>
                <a:cs typeface="Arial" panose="020B0604020202020204" pitchFamily="34" charset="0"/>
              </a:rPr>
              <a:t>Sajnos még csak a „rossz” régi méréseken néztem meg. Ott viszont volt ilyen összefüggés (CPU, </a:t>
            </a:r>
            <a:r>
              <a:rPr lang="hu-HU" dirty="0" err="1">
                <a:solidFill>
                  <a:schemeClr val="bg1"/>
                </a:solidFill>
                <a:latin typeface="Arial" panose="020B0604020202020204" pitchFamily="34" charset="0"/>
                <a:cs typeface="Arial" panose="020B0604020202020204" pitchFamily="34" charset="0"/>
              </a:rPr>
              <a:t>Interruption</a:t>
            </a:r>
            <a:r>
              <a:rPr lang="hu-HU" dirty="0">
                <a:solidFill>
                  <a:schemeClr val="bg1"/>
                </a:solidFill>
                <a:latin typeface="Arial" panose="020B0604020202020204" pitchFamily="34" charset="0"/>
                <a:cs typeface="Arial" panose="020B0604020202020204" pitchFamily="34" charset="0"/>
              </a:rPr>
              <a:t>, Context </a:t>
            </a:r>
            <a:r>
              <a:rPr lang="hu-HU" dirty="0" err="1">
                <a:solidFill>
                  <a:schemeClr val="bg1"/>
                </a:solidFill>
                <a:latin typeface="Arial" panose="020B0604020202020204" pitchFamily="34" charset="0"/>
                <a:cs typeface="Arial" panose="020B0604020202020204" pitchFamily="34" charset="0"/>
              </a:rPr>
              <a:t>Switch</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sz="4800" dirty="0" err="1">
                <a:solidFill>
                  <a:prstClr val="white"/>
                </a:solidFill>
                <a:latin typeface="Georgia" panose="02040502050405020303" pitchFamily="18" charset="0"/>
                <a:cs typeface="Calibri Light" panose="020F0302020204030204" pitchFamily="34" charset="0"/>
              </a:rPr>
              <a:t>Pontosat</a:t>
            </a:r>
            <a:r>
              <a:rPr lang="hu-HU" sz="4800" dirty="0">
                <a:solidFill>
                  <a:prstClr val="white"/>
                </a:solidFill>
                <a:latin typeface="Georgia" panose="02040502050405020303" pitchFamily="18" charset="0"/>
                <a:cs typeface="Calibri Light" panose="020F0302020204030204" pitchFamily="34" charset="0"/>
              </a:rPr>
              <a:t> </a:t>
            </a:r>
            <a:br>
              <a:rPr lang="hu-HU" sz="4800" dirty="0">
                <a:solidFill>
                  <a:prstClr val="white"/>
                </a:solidFill>
                <a:latin typeface="Georgia" panose="02040502050405020303" pitchFamily="18" charset="0"/>
                <a:cs typeface="Calibri Light" panose="020F0302020204030204" pitchFamily="34" charset="0"/>
              </a:rPr>
            </a:br>
            <a:r>
              <a:rPr lang="hu-HU" dirty="0">
                <a:solidFill>
                  <a:schemeClr val="bg1"/>
                </a:solidFill>
                <a:latin typeface="Arial" panose="020B0604020202020204" pitchFamily="34" charset="0"/>
                <a:cs typeface="Arial" panose="020B0604020202020204" pitchFamily="34" charset="0"/>
              </a:rPr>
              <a:t>Csak akkor tudok mondani erről, ha az új </a:t>
            </a:r>
            <a:r>
              <a:rPr lang="hu-HU" dirty="0" err="1">
                <a:solidFill>
                  <a:schemeClr val="bg1"/>
                </a:solidFill>
                <a:latin typeface="Arial" panose="020B0604020202020204" pitchFamily="34" charset="0"/>
                <a:cs typeface="Arial" panose="020B0604020202020204" pitchFamily="34" charset="0"/>
              </a:rPr>
              <a:t>szimulácós</a:t>
            </a:r>
            <a:r>
              <a:rPr lang="hu-HU" dirty="0">
                <a:solidFill>
                  <a:schemeClr val="bg1"/>
                </a:solidFill>
                <a:latin typeface="Arial" panose="020B0604020202020204" pitchFamily="34" charset="0"/>
                <a:cs typeface="Arial" panose="020B0604020202020204" pitchFamily="34" charset="0"/>
              </a:rPr>
              <a:t> rendszerben is megvizsgálom.</a:t>
            </a:r>
          </a:p>
          <a:p>
            <a:pPr algn="l">
              <a:lnSpc>
                <a:spcPct val="100000"/>
              </a:lnSpc>
            </a:pPr>
            <a:r>
              <a:rPr lang="hu-HU" dirty="0">
                <a:solidFill>
                  <a:schemeClr val="bg1"/>
                </a:solidFill>
                <a:latin typeface="Arial" panose="020B0604020202020204" pitchFamily="34" charset="0"/>
                <a:cs typeface="Arial" panose="020B0604020202020204" pitchFamily="34" charset="0"/>
              </a:rPr>
              <a:t>Ez se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science</a:t>
            </a:r>
            <a:r>
              <a:rPr lang="hu-HU" dirty="0">
                <a:solidFill>
                  <a:schemeClr val="bg1"/>
                </a:solidFill>
                <a:latin typeface="Arial" panose="020B0604020202020204" pitchFamily="34" charset="0"/>
                <a:cs typeface="Arial" panose="020B0604020202020204" pitchFamily="34" charset="0"/>
              </a:rPr>
              <a:t>.</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5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Legnagyobb félelmem</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 mindez</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És a kérdésfelevetések is csak abból adódnak hogy az egész elgondolás SZAR.</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Bár </a:t>
            </a:r>
          </a:p>
          <a:p>
            <a:pPr algn="l">
              <a:lnSpc>
                <a:spcPct val="100000"/>
              </a:lnSpc>
            </a:pPr>
            <a:r>
              <a:rPr lang="hu-HU" dirty="0">
                <a:solidFill>
                  <a:schemeClr val="bg1"/>
                </a:solidFill>
                <a:latin typeface="Arial" panose="020B0604020202020204" pitchFamily="34" charset="0"/>
                <a:cs typeface="Arial" panose="020B0604020202020204" pitchFamily="34" charset="0"/>
              </a:rPr>
              <a:t>Nekem az tök </a:t>
            </a:r>
            <a:r>
              <a:rPr lang="hu-HU" dirty="0" err="1">
                <a:solidFill>
                  <a:schemeClr val="bg1"/>
                </a:solidFill>
                <a:latin typeface="Arial" panose="020B0604020202020204" pitchFamily="34" charset="0"/>
                <a:cs typeface="Arial" panose="020B0604020202020204" pitchFamily="34" charset="0"/>
              </a:rPr>
              <a:t>érdkes</a:t>
            </a:r>
            <a:r>
              <a:rPr lang="hu-HU" dirty="0">
                <a:solidFill>
                  <a:schemeClr val="bg1"/>
                </a:solidFill>
                <a:latin typeface="Arial" panose="020B0604020202020204" pitchFamily="34" charset="0"/>
                <a:cs typeface="Arial" panose="020B0604020202020204" pitchFamily="34" charset="0"/>
              </a:rPr>
              <a:t> volt, hogy azt a kocsit az út közepre tudom tanítani egy neurális hálóval lehet hogy a digitális őskorban járok mások meg már lézerfegyverrel lőnek.</a:t>
            </a:r>
          </a:p>
        </p:txBody>
      </p:sp>
      <p:sp>
        <p:nvSpPr>
          <p:cNvPr id="6" name="Szöveg helye 14">
            <a:extLst>
              <a:ext uri="{FF2B5EF4-FFF2-40B4-BE49-F238E27FC236}">
                <a16:creationId xmlns:a16="http://schemas.microsoft.com/office/drawing/2014/main" id="{15E0A2BF-2BED-4E47-860F-1573AF672794}"/>
              </a:ext>
            </a:extLst>
          </p:cNvPr>
          <p:cNvSpPr txBox="1">
            <a:spLocks/>
          </p:cNvSpPr>
          <p:nvPr/>
        </p:nvSpPr>
        <p:spPr>
          <a:xfrm>
            <a:off x="6491472"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Learning</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jelenlegi ismereteim szerint azonban csak szimulált környezetben működik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 </a:t>
            </a:r>
          </a:p>
          <a:p>
            <a:pPr algn="l">
              <a:lnSpc>
                <a:spcPct val="100000"/>
              </a:lnSpc>
            </a:pPr>
            <a:r>
              <a:rPr lang="hu-HU" dirty="0">
                <a:solidFill>
                  <a:schemeClr val="bg1"/>
                </a:solidFill>
                <a:latin typeface="Arial" panose="020B0604020202020204" pitchFamily="34" charset="0"/>
                <a:cs typeface="Arial" panose="020B0604020202020204" pitchFamily="34" charset="0"/>
              </a:rPr>
              <a:t>Ha találnánk egy módszert amihez nem kell szimulált környezetet </a:t>
            </a:r>
            <a:r>
              <a:rPr lang="hu-HU" dirty="0" err="1">
                <a:solidFill>
                  <a:schemeClr val="bg1"/>
                </a:solidFill>
                <a:latin typeface="Arial" panose="020B0604020202020204" pitchFamily="34" charset="0"/>
                <a:cs typeface="Arial" panose="020B0604020202020204" pitchFamily="34" charset="0"/>
              </a:rPr>
              <a:t>kiallakítani</a:t>
            </a:r>
            <a:r>
              <a:rPr lang="hu-HU" dirty="0">
                <a:solidFill>
                  <a:schemeClr val="bg1"/>
                </a:solidFill>
                <a:latin typeface="Arial" panose="020B0604020202020204" pitchFamily="34" charset="0"/>
                <a:cs typeface="Arial" panose="020B0604020202020204" pitchFamily="34" charset="0"/>
              </a:rPr>
              <a:t> az szerintem érdekes lenne.</a:t>
            </a:r>
          </a:p>
        </p:txBody>
      </p:sp>
    </p:spTree>
    <p:extLst>
      <p:ext uri="{BB962C8B-B14F-4D97-AF65-F5344CB8AC3E}">
        <p14:creationId xmlns:p14="http://schemas.microsoft.com/office/powerpoint/2010/main" val="366318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Further</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Work</a:t>
            </a:r>
            <a:r>
              <a:rPr lang="hu-HU" sz="4800" dirty="0">
                <a:solidFill>
                  <a:schemeClr val="bg1"/>
                </a:solidFill>
                <a:latin typeface="Georgia" panose="02040502050405020303" pitchFamily="18" charset="0"/>
                <a:cs typeface="Arial" panose="020B0604020202020204" pitchFamily="34" charset="0"/>
              </a:rPr>
              <a:t> – </a:t>
            </a:r>
            <a:r>
              <a:rPr lang="hu-HU" sz="4800" dirty="0" err="1">
                <a:solidFill>
                  <a:schemeClr val="bg1"/>
                </a:solidFill>
                <a:latin typeface="Georgia" panose="02040502050405020303" pitchFamily="18" charset="0"/>
                <a:cs typeface="Arial" panose="020B0604020202020204" pitchFamily="34" charset="0"/>
              </a:rPr>
              <a:t>CloudSim</a:t>
            </a:r>
            <a:r>
              <a:rPr lang="hu-HU" sz="4800" dirty="0">
                <a:solidFill>
                  <a:schemeClr val="bg1"/>
                </a:solidFill>
                <a:latin typeface="Georgia" panose="02040502050405020303" pitchFamily="18" charset="0"/>
                <a:cs typeface="Arial" panose="020B0604020202020204" pitchFamily="34" charset="0"/>
              </a:rPr>
              <a:t> and </a:t>
            </a:r>
            <a:r>
              <a:rPr lang="hu-HU" sz="4800" dirty="0" err="1">
                <a:solidFill>
                  <a:schemeClr val="bg1"/>
                </a:solidFill>
                <a:latin typeface="Georgia" panose="02040502050405020303" pitchFamily="18" charset="0"/>
                <a:cs typeface="Arial" panose="020B0604020202020204" pitchFamily="34" charset="0"/>
              </a:rPr>
              <a:t>Reinforce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Jelenleg problémát jelent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Számomra még a mostani szimulációs környezetben is, hogy mi alapján állítsam be a függvényeket, milyen kapcsolat legyen ezek között. Ezek a kapcsolatok jelenleg eléggé determinisztikusak így képes rajta bármit megtanulni a háló, de vajon hasonlítanak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ezek a valós adatokhoz?</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Hogyan állítsam be ezeket?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Ezért abban reménykedek, hogy a </a:t>
            </a:r>
            <a:r>
              <a:rPr lang="hu-HU" dirty="0" err="1">
                <a:solidFill>
                  <a:schemeClr val="bg1"/>
                </a:solidFill>
                <a:latin typeface="Arial" panose="020B0604020202020204" pitchFamily="34" charset="0"/>
                <a:cs typeface="Arial" panose="020B0604020202020204" pitchFamily="34" charset="0"/>
              </a:rPr>
              <a:t>CloudSImben</a:t>
            </a:r>
            <a:r>
              <a:rPr lang="hu-HU" dirty="0">
                <a:solidFill>
                  <a:schemeClr val="bg1"/>
                </a:solidFill>
                <a:latin typeface="Arial" panose="020B0604020202020204" pitchFamily="34" charset="0"/>
                <a:cs typeface="Arial" panose="020B0604020202020204" pitchFamily="34" charset="0"/>
              </a:rPr>
              <a:t> valahogy azért csak </a:t>
            </a:r>
            <a:r>
              <a:rPr lang="hu-HU" dirty="0" err="1">
                <a:solidFill>
                  <a:schemeClr val="bg1"/>
                </a:solidFill>
                <a:latin typeface="Arial" panose="020B0604020202020204" pitchFamily="34" charset="0"/>
                <a:cs typeface="Arial" panose="020B0604020202020204" pitchFamily="34" charset="0"/>
              </a:rPr>
              <a:t>csak</a:t>
            </a:r>
            <a:r>
              <a:rPr lang="hu-HU" dirty="0">
                <a:solidFill>
                  <a:schemeClr val="bg1"/>
                </a:solidFill>
                <a:latin typeface="Arial" panose="020B0604020202020204" pitchFamily="34" charset="0"/>
                <a:cs typeface="Arial" panose="020B0604020202020204" pitchFamily="34" charset="0"/>
              </a:rPr>
              <a:t> reálisabb beállításokat tudunk kieszközölni amelyek közelebb állnak majd a valósághoz</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De gyakorlatilag ezt a problémát az se oldja meg ha áttérek RL-be, akkor is ott a kérdés, hogyan állítjuk elő a belső függőségeket?</a:t>
            </a:r>
          </a:p>
        </p:txBody>
      </p:sp>
    </p:spTree>
    <p:extLst>
      <p:ext uri="{BB962C8B-B14F-4D97-AF65-F5344CB8AC3E}">
        <p14:creationId xmlns:p14="http://schemas.microsoft.com/office/powerpoint/2010/main" val="35036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Zárszó, gondolat a </a:t>
            </a: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Lr</a:t>
            </a:r>
            <a:r>
              <a:rPr lang="hu-HU" sz="4800" dirty="0">
                <a:solidFill>
                  <a:schemeClr val="bg1"/>
                </a:solidFill>
                <a:latin typeface="Georgia" panose="02040502050405020303" pitchFamily="18" charset="0"/>
                <a:cs typeface="Arial" panose="020B0604020202020204" pitchFamily="34" charset="0"/>
              </a:rPr>
              <a:t>-hez</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Bicskával fát vágni</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 szobatermosztát sem egy bonyolult szerkezet mégis több száz millió háztartásban használják. Nem biztos, hogy ezt a problémát nem lehet egyszerűbb rendszerekkel megoldani.</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Ennek ellenére az RL-t ki fogjuk próbálni, lehet hogy én leszek a legnagyobb híve</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Vagy ágyúval verébre?</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Nem arra akarom kihegyezni e PhD témát, hogyan lehet egy RL problémát nem RL módszertannal megoldani, de azt továbbra is egy érdekes és releváns felvetésnek tartom, hogy ha meg lehet oldani szimulációs környezet kiépítése nélkül és meg lehet oldani úgy akkor az előny azzal szemben ha szimulált környezetet kell neki kialakítani.</a:t>
            </a:r>
          </a:p>
          <a:p>
            <a:pPr algn="l">
              <a:lnSpc>
                <a:spcPct val="100000"/>
              </a:lnSpc>
            </a:pPr>
            <a:r>
              <a:rPr lang="hu-HU" dirty="0">
                <a:solidFill>
                  <a:schemeClr val="bg1"/>
                </a:solidFill>
                <a:latin typeface="Arial" panose="020B0604020202020204" pitchFamily="34" charset="0"/>
                <a:cs typeface="Arial" panose="020B0604020202020204" pitchFamily="34" charset="0"/>
              </a:rPr>
              <a:t>Persze ehhez alaposan meg kell érteni és összehasonlítani a kettő módszert.</a:t>
            </a:r>
          </a:p>
        </p:txBody>
      </p:sp>
    </p:spTree>
    <p:extLst>
      <p:ext uri="{BB962C8B-B14F-4D97-AF65-F5344CB8AC3E}">
        <p14:creationId xmlns:p14="http://schemas.microsoft.com/office/powerpoint/2010/main" val="8197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Eszembe jutott még egy dolog</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Tanulás archív adatokon</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Vagyis inkább arról van szó, hogyha van egy rendszer ami </a:t>
            </a:r>
            <a:r>
              <a:rPr lang="hu-HU" dirty="0" err="1">
                <a:solidFill>
                  <a:schemeClr val="bg1"/>
                </a:solidFill>
                <a:latin typeface="Arial" panose="020B0604020202020204" pitchFamily="34" charset="0"/>
                <a:cs typeface="Arial" panose="020B0604020202020204" pitchFamily="34" charset="0"/>
              </a:rPr>
              <a:t>skáláz</a:t>
            </a:r>
            <a:r>
              <a:rPr lang="hu-HU" dirty="0">
                <a:solidFill>
                  <a:schemeClr val="bg1"/>
                </a:solidFill>
                <a:latin typeface="Arial" panose="020B0604020202020204" pitchFamily="34" charset="0"/>
                <a:cs typeface="Arial" panose="020B0604020202020204" pitchFamily="34" charset="0"/>
              </a:rPr>
              <a:t> valami alapján amit akár egy rendszermérnök állított be vagy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akkor is keletkezik a skálázásnál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after</a:t>
            </a:r>
            <a:r>
              <a:rPr lang="hu-HU" dirty="0">
                <a:solidFill>
                  <a:schemeClr val="bg1"/>
                </a:solidFill>
                <a:latin typeface="Arial" panose="020B0604020202020204" pitchFamily="34" charset="0"/>
                <a:cs typeface="Arial" panose="020B0604020202020204" pitchFamily="34" charset="0"/>
              </a:rPr>
              <a:t> adat és ha a metrikákat is </a:t>
            </a:r>
            <a:r>
              <a:rPr lang="hu-HU" dirty="0" err="1">
                <a:solidFill>
                  <a:schemeClr val="bg1"/>
                </a:solidFill>
                <a:latin typeface="Arial" panose="020B0604020202020204" pitchFamily="34" charset="0"/>
                <a:cs typeface="Arial" panose="020B0604020202020204" pitchFamily="34" charset="0"/>
              </a:rPr>
              <a:t>kigyüjtik</a:t>
            </a:r>
            <a:r>
              <a:rPr lang="hu-HU" dirty="0">
                <a:solidFill>
                  <a:schemeClr val="bg1"/>
                </a:solidFill>
                <a:latin typeface="Arial" panose="020B0604020202020204" pitchFamily="34" charset="0"/>
                <a:cs typeface="Arial" panose="020B0604020202020204" pitchFamily="34" charset="0"/>
              </a:rPr>
              <a:t> akkor az algoritmus képes ezek alapján (alvó üzemmódban is tanulni) mert neki csak adatokra van szüksége amin felügyelt módon </a:t>
            </a:r>
            <a:r>
              <a:rPr lang="hu-HU">
                <a:solidFill>
                  <a:schemeClr val="bg1"/>
                </a:solidFill>
                <a:latin typeface="Arial" panose="020B0604020202020204" pitchFamily="34" charset="0"/>
                <a:cs typeface="Arial" panose="020B0604020202020204" pitchFamily="34" charset="0"/>
              </a:rPr>
              <a:t>tanulhat.</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zöveg helye 14">
            <a:extLst>
              <a:ext uri="{FF2B5EF4-FFF2-40B4-BE49-F238E27FC236}">
                <a16:creationId xmlns:a16="http://schemas.microsoft.com/office/drawing/2014/main" id="{81ED738C-D992-4844-BBBA-3EEF1A0B1C7C}"/>
              </a:ext>
            </a:extLst>
          </p:cNvPr>
          <p:cNvSpPr txBox="1">
            <a:spLocks/>
          </p:cNvSpPr>
          <p:nvPr/>
        </p:nvSpPr>
        <p:spPr>
          <a:xfrm>
            <a:off x="847093" y="4873722"/>
            <a:ext cx="10497815" cy="91552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Ha a f(S,A) = S</a:t>
            </a:r>
            <a:r>
              <a:rPr lang="hu-HU" sz="3200" i="1" dirty="0">
                <a:solidFill>
                  <a:schemeClr val="tx1"/>
                </a:solidFill>
                <a:latin typeface="Georgia" panose="02040502050405020303" pitchFamily="18" charset="0"/>
                <a:cs typeface="Arial" panose="020B0604020202020204" pitchFamily="34" charset="0"/>
              </a:rPr>
              <a:t>t</a:t>
            </a:r>
            <a:r>
              <a:rPr lang="hu-HU" sz="3200" dirty="0">
                <a:solidFill>
                  <a:schemeClr val="tx1"/>
                </a:solidFill>
                <a:latin typeface="Georgia" panose="02040502050405020303" pitchFamily="18" charset="0"/>
                <a:cs typeface="Arial" panose="020B0604020202020204" pitchFamily="34" charset="0"/>
              </a:rPr>
              <a:t>+1</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az én esetemben viszont így más. A </a:t>
            </a:r>
            <a:r>
              <a:rPr lang="hu-HU" sz="2000"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minden egyes változójára külön modell van.</a:t>
            </a:r>
            <a:endParaRPr lang="hu-HU" sz="2000" dirty="0">
              <a:solidFill>
                <a:schemeClr val="tx1"/>
              </a:solidFill>
              <a:latin typeface="Georgia" panose="02040502050405020303" pitchFamily="18" charset="0"/>
              <a:cs typeface="Calibri Light" panose="020F0302020204030204" pitchFamily="34" charset="0"/>
            </a:endParaRPr>
          </a:p>
        </p:txBody>
      </p:sp>
      <p:sp>
        <p:nvSpPr>
          <p:cNvPr id="4" name="Ellipszis 3">
            <a:extLst>
              <a:ext uri="{FF2B5EF4-FFF2-40B4-BE49-F238E27FC236}">
                <a16:creationId xmlns:a16="http://schemas.microsoft.com/office/drawing/2014/main" id="{7D5185DB-7F9B-4880-B96D-7FA690438225}"/>
              </a:ext>
            </a:extLst>
          </p:cNvPr>
          <p:cNvSpPr/>
          <p:nvPr/>
        </p:nvSpPr>
        <p:spPr>
          <a:xfrm>
            <a:off x="2477524" y="1002494"/>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églalap 4">
            <a:extLst>
              <a:ext uri="{FF2B5EF4-FFF2-40B4-BE49-F238E27FC236}">
                <a16:creationId xmlns:a16="http://schemas.microsoft.com/office/drawing/2014/main" id="{4EBD7CE8-3907-4759-BFF1-D78C114B0970}"/>
              </a:ext>
            </a:extLst>
          </p:cNvPr>
          <p:cNvSpPr/>
          <p:nvPr/>
        </p:nvSpPr>
        <p:spPr>
          <a:xfrm>
            <a:off x="1029981" y="755370"/>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zöveg helye 14">
            <a:extLst>
              <a:ext uri="{FF2B5EF4-FFF2-40B4-BE49-F238E27FC236}">
                <a16:creationId xmlns:a16="http://schemas.microsoft.com/office/drawing/2014/main" id="{A9D4DA19-F763-442E-AA32-4E7F7EF228AB}"/>
              </a:ext>
            </a:extLst>
          </p:cNvPr>
          <p:cNvSpPr txBox="1">
            <a:spLocks/>
          </p:cNvSpPr>
          <p:nvPr/>
        </p:nvSpPr>
        <p:spPr>
          <a:xfrm rot="16200000">
            <a:off x="356478" y="985333"/>
            <a:ext cx="907313" cy="43969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err="1">
                <a:solidFill>
                  <a:schemeClr val="tx1"/>
                </a:solidFill>
                <a:latin typeface="Georgia" panose="02040502050405020303" pitchFamily="18" charset="0"/>
                <a:cs typeface="Arial" panose="020B0604020202020204" pitchFamily="34" charset="0"/>
              </a:rPr>
              <a:t>State</a:t>
            </a:r>
            <a:endParaRPr lang="hu-HU" sz="1800" dirty="0">
              <a:solidFill>
                <a:schemeClr val="tx1"/>
              </a:solidFill>
              <a:latin typeface="Georgia" panose="02040502050405020303" pitchFamily="18" charset="0"/>
              <a:cs typeface="Calibri Light" panose="020F0302020204030204" pitchFamily="34" charset="0"/>
            </a:endParaRPr>
          </a:p>
        </p:txBody>
      </p:sp>
      <p:sp>
        <p:nvSpPr>
          <p:cNvPr id="61" name="Ellipszis 60">
            <a:extLst>
              <a:ext uri="{FF2B5EF4-FFF2-40B4-BE49-F238E27FC236}">
                <a16:creationId xmlns:a16="http://schemas.microsoft.com/office/drawing/2014/main" id="{51EF8462-AD8E-493F-9A86-895573408D43}"/>
              </a:ext>
            </a:extLst>
          </p:cNvPr>
          <p:cNvSpPr/>
          <p:nvPr/>
        </p:nvSpPr>
        <p:spPr>
          <a:xfrm>
            <a:off x="3808512" y="1046193"/>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zöveg helye 14">
            <a:extLst>
              <a:ext uri="{FF2B5EF4-FFF2-40B4-BE49-F238E27FC236}">
                <a16:creationId xmlns:a16="http://schemas.microsoft.com/office/drawing/2014/main" id="{5D695FA8-EC4F-470E-B0EC-545F495107DC}"/>
              </a:ext>
            </a:extLst>
          </p:cNvPr>
          <p:cNvSpPr txBox="1">
            <a:spLocks/>
          </p:cNvSpPr>
          <p:nvPr/>
        </p:nvSpPr>
        <p:spPr>
          <a:xfrm>
            <a:off x="1029981"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Input </a:t>
            </a:r>
            <a:r>
              <a:rPr lang="hu-HU" sz="2000" dirty="0" err="1">
                <a:solidFill>
                  <a:schemeClr val="tx1"/>
                </a:solidFill>
                <a:latin typeface="Georgia" panose="02040502050405020303" pitchFamily="18" charset="0"/>
                <a:cs typeface="Arial" panose="020B0604020202020204" pitchFamily="34" charset="0"/>
              </a:rPr>
              <a:t>Layer</a:t>
            </a:r>
            <a:endParaRPr lang="hu-HU" sz="2000" dirty="0">
              <a:solidFill>
                <a:schemeClr val="tx1"/>
              </a:solidFill>
              <a:latin typeface="Georgia" panose="02040502050405020303" pitchFamily="18" charset="0"/>
              <a:cs typeface="Calibri Light" panose="020F0302020204030204" pitchFamily="34" charset="0"/>
            </a:endParaRPr>
          </a:p>
        </p:txBody>
      </p:sp>
      <p:sp>
        <p:nvSpPr>
          <p:cNvPr id="39" name="Ellipszis 38">
            <a:extLst>
              <a:ext uri="{FF2B5EF4-FFF2-40B4-BE49-F238E27FC236}">
                <a16:creationId xmlns:a16="http://schemas.microsoft.com/office/drawing/2014/main" id="{2620D068-7934-4BE7-835C-88EAB32D2DD8}"/>
              </a:ext>
            </a:extLst>
          </p:cNvPr>
          <p:cNvSpPr/>
          <p:nvPr/>
        </p:nvSpPr>
        <p:spPr>
          <a:xfrm>
            <a:off x="6542057" y="982922"/>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zöveg helye 14">
            <a:extLst>
              <a:ext uri="{FF2B5EF4-FFF2-40B4-BE49-F238E27FC236}">
                <a16:creationId xmlns:a16="http://schemas.microsoft.com/office/drawing/2014/main" id="{304ACA46-FBB6-4384-8FB1-B62D4EBC1ACD}"/>
              </a:ext>
            </a:extLst>
          </p:cNvPr>
          <p:cNvSpPr txBox="1">
            <a:spLocks/>
          </p:cNvSpPr>
          <p:nvPr/>
        </p:nvSpPr>
        <p:spPr>
          <a:xfrm>
            <a:off x="6246916"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Output </a:t>
            </a:r>
            <a:r>
              <a:rPr lang="hu-HU" sz="2000" dirty="0" err="1">
                <a:solidFill>
                  <a:schemeClr val="tx1"/>
                </a:solidFill>
                <a:latin typeface="Georgia" panose="02040502050405020303" pitchFamily="18" charset="0"/>
                <a:cs typeface="Arial" panose="020B0604020202020204" pitchFamily="34" charset="0"/>
              </a:rPr>
              <a:t>Layer</a:t>
            </a:r>
            <a:endParaRPr lang="hu-HU" sz="2000" dirty="0">
              <a:solidFill>
                <a:schemeClr val="tx1"/>
              </a:solidFill>
              <a:latin typeface="Georgia" panose="02040502050405020303" pitchFamily="18" charset="0"/>
              <a:cs typeface="Calibri Light" panose="020F0302020204030204" pitchFamily="34" charset="0"/>
            </a:endParaRPr>
          </a:p>
        </p:txBody>
      </p:sp>
      <p:sp>
        <p:nvSpPr>
          <p:cNvPr id="57" name="Téglalap 56">
            <a:extLst>
              <a:ext uri="{FF2B5EF4-FFF2-40B4-BE49-F238E27FC236}">
                <a16:creationId xmlns:a16="http://schemas.microsoft.com/office/drawing/2014/main" id="{216EEAC7-CC21-453B-B3FC-72378EF017E8}"/>
              </a:ext>
            </a:extLst>
          </p:cNvPr>
          <p:cNvSpPr/>
          <p:nvPr/>
        </p:nvSpPr>
        <p:spPr>
          <a:xfrm>
            <a:off x="6246917" y="755371"/>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zöveg helye 14">
            <a:extLst>
              <a:ext uri="{FF2B5EF4-FFF2-40B4-BE49-F238E27FC236}">
                <a16:creationId xmlns:a16="http://schemas.microsoft.com/office/drawing/2014/main" id="{97D31C2B-3C65-4B42-A03F-2381C0C25FC6}"/>
              </a:ext>
            </a:extLst>
          </p:cNvPr>
          <p:cNvSpPr txBox="1">
            <a:spLocks/>
          </p:cNvSpPr>
          <p:nvPr/>
        </p:nvSpPr>
        <p:spPr>
          <a:xfrm>
            <a:off x="7025815" y="1066892"/>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Times New Roman" panose="02020603050405020304" pitchFamily="18" charset="0"/>
                <a:cs typeface="Times New Roman" panose="02020603050405020304" pitchFamily="18" charset="0"/>
              </a:rPr>
              <a:t>CPU t+1</a:t>
            </a:r>
            <a:endParaRPr lang="hu-HU" i="1" dirty="0">
              <a:solidFill>
                <a:schemeClr val="tx1"/>
              </a:solidFill>
              <a:latin typeface="Times New Roman" panose="02020603050405020304" pitchFamily="18" charset="0"/>
              <a:cs typeface="Times New Roman" panose="02020603050405020304" pitchFamily="18" charset="0"/>
            </a:endParaRPr>
          </a:p>
        </p:txBody>
      </p:sp>
      <p:cxnSp>
        <p:nvCxnSpPr>
          <p:cNvPr id="103" name="Egyenes összekötő nyíllal 102">
            <a:extLst>
              <a:ext uri="{FF2B5EF4-FFF2-40B4-BE49-F238E27FC236}">
                <a16:creationId xmlns:a16="http://schemas.microsoft.com/office/drawing/2014/main" id="{14CB2984-2F6A-4C8A-A09C-09F3D9B4215E}"/>
              </a:ext>
            </a:extLst>
          </p:cNvPr>
          <p:cNvCxnSpPr>
            <a:cxnSpLocks/>
            <a:stCxn id="4" idx="6"/>
            <a:endCxn id="61" idx="2"/>
          </p:cNvCxnSpPr>
          <p:nvPr/>
        </p:nvCxnSpPr>
        <p:spPr>
          <a:xfrm>
            <a:off x="2981107" y="1254286"/>
            <a:ext cx="827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gyenes összekötő nyíllal 105">
            <a:extLst>
              <a:ext uri="{FF2B5EF4-FFF2-40B4-BE49-F238E27FC236}">
                <a16:creationId xmlns:a16="http://schemas.microsoft.com/office/drawing/2014/main" id="{99D715EA-DD66-4746-83CF-4B73774C9BC0}"/>
              </a:ext>
            </a:extLst>
          </p:cNvPr>
          <p:cNvCxnSpPr>
            <a:cxnSpLocks/>
            <a:stCxn id="84" idx="6"/>
            <a:endCxn id="93" idx="2"/>
          </p:cNvCxnSpPr>
          <p:nvPr/>
        </p:nvCxnSpPr>
        <p:spPr>
          <a:xfrm>
            <a:off x="2981107" y="2103431"/>
            <a:ext cx="827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Téglalap 156">
            <a:extLst>
              <a:ext uri="{FF2B5EF4-FFF2-40B4-BE49-F238E27FC236}">
                <a16:creationId xmlns:a16="http://schemas.microsoft.com/office/drawing/2014/main" id="{78BDD31B-9229-4F97-B6D0-85FDE70AAF4C}"/>
              </a:ext>
            </a:extLst>
          </p:cNvPr>
          <p:cNvSpPr/>
          <p:nvPr/>
        </p:nvSpPr>
        <p:spPr>
          <a:xfrm>
            <a:off x="3562253" y="755371"/>
            <a:ext cx="2149909" cy="1807869"/>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Szöveg helye 14">
            <a:extLst>
              <a:ext uri="{FF2B5EF4-FFF2-40B4-BE49-F238E27FC236}">
                <a16:creationId xmlns:a16="http://schemas.microsoft.com/office/drawing/2014/main" id="{8EBB2AB5-060A-4A1D-BC7A-D752B3D6EA9C}"/>
              </a:ext>
            </a:extLst>
          </p:cNvPr>
          <p:cNvSpPr txBox="1">
            <a:spLocks/>
          </p:cNvSpPr>
          <p:nvPr/>
        </p:nvSpPr>
        <p:spPr>
          <a:xfrm>
            <a:off x="3562252"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err="1">
                <a:solidFill>
                  <a:schemeClr val="tx1"/>
                </a:solidFill>
                <a:latin typeface="Georgia" panose="02040502050405020303" pitchFamily="18" charset="0"/>
                <a:cs typeface="Arial" panose="020B0604020202020204" pitchFamily="34" charset="0"/>
              </a:rPr>
              <a:t>Hidden</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Layers</a:t>
            </a:r>
            <a:endParaRPr lang="hu-HU" sz="2000" dirty="0">
              <a:solidFill>
                <a:schemeClr val="tx1"/>
              </a:solidFill>
              <a:latin typeface="Georgia" panose="02040502050405020303" pitchFamily="18" charset="0"/>
              <a:cs typeface="Calibri Light" panose="020F0302020204030204" pitchFamily="34" charset="0"/>
            </a:endParaRPr>
          </a:p>
        </p:txBody>
      </p:sp>
      <p:sp>
        <p:nvSpPr>
          <p:cNvPr id="162" name="Szöveg helye 14">
            <a:extLst>
              <a:ext uri="{FF2B5EF4-FFF2-40B4-BE49-F238E27FC236}">
                <a16:creationId xmlns:a16="http://schemas.microsoft.com/office/drawing/2014/main" id="{1E1B46DD-10C4-4A14-AAB9-E6F9D0533694}"/>
              </a:ext>
            </a:extLst>
          </p:cNvPr>
          <p:cNvSpPr txBox="1">
            <a:spLocks/>
          </p:cNvSpPr>
          <p:nvPr/>
        </p:nvSpPr>
        <p:spPr>
          <a:xfrm>
            <a:off x="1184418" y="1068676"/>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a:solidFill>
                  <a:schemeClr val="tx1"/>
                </a:solidFill>
                <a:latin typeface="Times New Roman" panose="02020603050405020304" pitchFamily="18" charset="0"/>
                <a:cs typeface="Times New Roman" panose="02020603050405020304" pitchFamily="18" charset="0"/>
              </a:rPr>
              <a:t>CPU</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80" name="Szöveg helye 14">
            <a:extLst>
              <a:ext uri="{FF2B5EF4-FFF2-40B4-BE49-F238E27FC236}">
                <a16:creationId xmlns:a16="http://schemas.microsoft.com/office/drawing/2014/main" id="{A85D7CFB-AFFA-46D1-949F-82E76D3022B2}"/>
              </a:ext>
            </a:extLst>
          </p:cNvPr>
          <p:cNvSpPr txBox="1">
            <a:spLocks/>
          </p:cNvSpPr>
          <p:nvPr/>
        </p:nvSpPr>
        <p:spPr>
          <a:xfrm>
            <a:off x="4389658" y="1095180"/>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err="1">
                <a:solidFill>
                  <a:schemeClr val="tx1"/>
                </a:solidFill>
                <a:latin typeface="Times New Roman" panose="02020603050405020304" pitchFamily="18" charset="0"/>
                <a:cs typeface="Times New Roman" panose="02020603050405020304" pitchFamily="18" charset="0"/>
              </a:rPr>
              <a:t>With</a:t>
            </a:r>
            <a:r>
              <a:rPr lang="hu-HU" dirty="0">
                <a:solidFill>
                  <a:schemeClr val="tx1"/>
                </a:solidFill>
                <a:latin typeface="Times New Roman" panose="02020603050405020304" pitchFamily="18" charset="0"/>
                <a:cs typeface="Times New Roman" panose="02020603050405020304" pitchFamily="18" charset="0"/>
              </a:rPr>
              <a:t> </a:t>
            </a:r>
            <a:r>
              <a:rPr lang="hu-HU" dirty="0" err="1">
                <a:solidFill>
                  <a:schemeClr val="tx1"/>
                </a:solidFill>
                <a:latin typeface="Times New Roman" panose="02020603050405020304" pitchFamily="18" charset="0"/>
                <a:cs typeface="Times New Roman" panose="02020603050405020304" pitchFamily="18" charset="0"/>
              </a:rPr>
              <a:t>Linear</a:t>
            </a:r>
            <a:r>
              <a:rPr lang="hu-HU" dirty="0">
                <a:solidFill>
                  <a:schemeClr val="tx1"/>
                </a:solidFill>
                <a:latin typeface="Times New Roman" panose="02020603050405020304" pitchFamily="18" charset="0"/>
                <a:cs typeface="Times New Roman" panose="02020603050405020304" pitchFamily="18" charset="0"/>
              </a:rPr>
              <a:t> </a:t>
            </a:r>
            <a:r>
              <a:rPr lang="hu-HU" dirty="0" err="1">
                <a:solidFill>
                  <a:schemeClr val="tx1"/>
                </a:solidFill>
                <a:latin typeface="Times New Roman" panose="02020603050405020304" pitchFamily="18" charset="0"/>
                <a:cs typeface="Times New Roman" panose="02020603050405020304" pitchFamily="18" charset="0"/>
              </a:rPr>
              <a:t>activation</a:t>
            </a:r>
            <a:r>
              <a:rPr lang="hu-HU" dirty="0">
                <a:solidFill>
                  <a:schemeClr val="tx1"/>
                </a:solidFill>
                <a:latin typeface="Times New Roman" panose="02020603050405020304" pitchFamily="18" charset="0"/>
                <a:cs typeface="Times New Roman" panose="02020603050405020304" pitchFamily="18" charset="0"/>
              </a:rPr>
              <a:t> function</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81" name="Téglalap 80">
            <a:extLst>
              <a:ext uri="{FF2B5EF4-FFF2-40B4-BE49-F238E27FC236}">
                <a16:creationId xmlns:a16="http://schemas.microsoft.com/office/drawing/2014/main" id="{CE2DB099-0239-4EC2-876F-A9145767AEF9}"/>
              </a:ext>
            </a:extLst>
          </p:cNvPr>
          <p:cNvSpPr/>
          <p:nvPr/>
        </p:nvSpPr>
        <p:spPr>
          <a:xfrm>
            <a:off x="1029981" y="1655926"/>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Szöveg helye 14">
            <a:extLst>
              <a:ext uri="{FF2B5EF4-FFF2-40B4-BE49-F238E27FC236}">
                <a16:creationId xmlns:a16="http://schemas.microsoft.com/office/drawing/2014/main" id="{B2985C88-65B0-490B-9C2F-3E166AEFB491}"/>
              </a:ext>
            </a:extLst>
          </p:cNvPr>
          <p:cNvSpPr txBox="1">
            <a:spLocks/>
          </p:cNvSpPr>
          <p:nvPr/>
        </p:nvSpPr>
        <p:spPr>
          <a:xfrm rot="16200000">
            <a:off x="356479" y="1889734"/>
            <a:ext cx="907312" cy="43969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a:solidFill>
                  <a:schemeClr val="tx1"/>
                </a:solidFill>
                <a:latin typeface="Georgia" panose="02040502050405020303" pitchFamily="18" charset="0"/>
                <a:cs typeface="Arial" panose="020B0604020202020204" pitchFamily="34" charset="0"/>
              </a:rPr>
              <a:t>Action</a:t>
            </a:r>
            <a:endParaRPr lang="hu-HU" sz="1800" dirty="0">
              <a:solidFill>
                <a:schemeClr val="tx1"/>
              </a:solidFill>
              <a:latin typeface="Georgia" panose="02040502050405020303" pitchFamily="18" charset="0"/>
              <a:cs typeface="Calibri Light" panose="020F0302020204030204" pitchFamily="34" charset="0"/>
            </a:endParaRPr>
          </a:p>
        </p:txBody>
      </p:sp>
      <p:sp>
        <p:nvSpPr>
          <p:cNvPr id="84" name="Ellipszis 83">
            <a:extLst>
              <a:ext uri="{FF2B5EF4-FFF2-40B4-BE49-F238E27FC236}">
                <a16:creationId xmlns:a16="http://schemas.microsoft.com/office/drawing/2014/main" id="{F63A3C11-AE0D-4C7C-87E9-E1C092E92B0D}"/>
              </a:ext>
            </a:extLst>
          </p:cNvPr>
          <p:cNvSpPr/>
          <p:nvPr/>
        </p:nvSpPr>
        <p:spPr>
          <a:xfrm>
            <a:off x="2477524" y="1851639"/>
            <a:ext cx="503583" cy="5035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Szöveg helye 14">
            <a:extLst>
              <a:ext uri="{FF2B5EF4-FFF2-40B4-BE49-F238E27FC236}">
                <a16:creationId xmlns:a16="http://schemas.microsoft.com/office/drawing/2014/main" id="{E490BA92-DE27-4456-9BF6-E5C71AA008BC}"/>
              </a:ext>
            </a:extLst>
          </p:cNvPr>
          <p:cNvSpPr txBox="1">
            <a:spLocks/>
          </p:cNvSpPr>
          <p:nvPr/>
        </p:nvSpPr>
        <p:spPr>
          <a:xfrm>
            <a:off x="1319632" y="1905872"/>
            <a:ext cx="1157891"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a:solidFill>
                  <a:schemeClr val="tx1"/>
                </a:solidFill>
                <a:latin typeface="Times New Roman" panose="02020603050405020304" pitchFamily="18" charset="0"/>
                <a:cs typeface="Times New Roman" panose="02020603050405020304" pitchFamily="18" charset="0"/>
              </a:rPr>
              <a:t>Action</a:t>
            </a:r>
          </a:p>
        </p:txBody>
      </p:sp>
      <p:sp>
        <p:nvSpPr>
          <p:cNvPr id="93" name="Ellipszis 92">
            <a:extLst>
              <a:ext uri="{FF2B5EF4-FFF2-40B4-BE49-F238E27FC236}">
                <a16:creationId xmlns:a16="http://schemas.microsoft.com/office/drawing/2014/main" id="{E77659EA-0946-427D-91C4-2362E0A47521}"/>
              </a:ext>
            </a:extLst>
          </p:cNvPr>
          <p:cNvSpPr/>
          <p:nvPr/>
        </p:nvSpPr>
        <p:spPr>
          <a:xfrm>
            <a:off x="3808512" y="1895338"/>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6" name="Egyenes összekötő nyíllal 95">
            <a:extLst>
              <a:ext uri="{FF2B5EF4-FFF2-40B4-BE49-F238E27FC236}">
                <a16:creationId xmlns:a16="http://schemas.microsoft.com/office/drawing/2014/main" id="{7C543959-2412-4A97-939B-1295F59E3FB1}"/>
              </a:ext>
            </a:extLst>
          </p:cNvPr>
          <p:cNvCxnSpPr>
            <a:cxnSpLocks/>
            <a:stCxn id="61" idx="6"/>
            <a:endCxn id="39" idx="2"/>
          </p:cNvCxnSpPr>
          <p:nvPr/>
        </p:nvCxnSpPr>
        <p:spPr>
          <a:xfrm flipV="1">
            <a:off x="4224697" y="1234714"/>
            <a:ext cx="2317360" cy="1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gyenes összekötő nyíllal 98">
            <a:extLst>
              <a:ext uri="{FF2B5EF4-FFF2-40B4-BE49-F238E27FC236}">
                <a16:creationId xmlns:a16="http://schemas.microsoft.com/office/drawing/2014/main" id="{61B57621-47F2-4BD2-910B-8D27469237F8}"/>
              </a:ext>
            </a:extLst>
          </p:cNvPr>
          <p:cNvCxnSpPr>
            <a:cxnSpLocks/>
            <a:stCxn id="93" idx="6"/>
            <a:endCxn id="39" idx="3"/>
          </p:cNvCxnSpPr>
          <p:nvPr/>
        </p:nvCxnSpPr>
        <p:spPr>
          <a:xfrm flipV="1">
            <a:off x="4224697" y="1412757"/>
            <a:ext cx="2391108" cy="69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Szöveg helye 14">
            <a:extLst>
              <a:ext uri="{FF2B5EF4-FFF2-40B4-BE49-F238E27FC236}">
                <a16:creationId xmlns:a16="http://schemas.microsoft.com/office/drawing/2014/main" id="{84F0D92D-0152-49D3-9022-96786A602256}"/>
              </a:ext>
            </a:extLst>
          </p:cNvPr>
          <p:cNvSpPr txBox="1">
            <a:spLocks/>
          </p:cNvSpPr>
          <p:nvPr/>
        </p:nvSpPr>
        <p:spPr>
          <a:xfrm>
            <a:off x="847093" y="3120983"/>
            <a:ext cx="10497815" cy="148782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Ha a f(S,A) = S</a:t>
            </a:r>
            <a:r>
              <a:rPr lang="hu-HU" sz="3200" i="1" dirty="0">
                <a:solidFill>
                  <a:schemeClr val="tx1"/>
                </a:solidFill>
                <a:latin typeface="Georgia" panose="02040502050405020303" pitchFamily="18" charset="0"/>
                <a:cs typeface="Arial" panose="020B0604020202020204" pitchFamily="34" charset="0"/>
              </a:rPr>
              <a:t>t</a:t>
            </a:r>
            <a:r>
              <a:rPr lang="hu-HU" sz="3200" dirty="0">
                <a:solidFill>
                  <a:schemeClr val="tx1"/>
                </a:solidFill>
                <a:latin typeface="Georgia" panose="02040502050405020303" pitchFamily="18" charset="0"/>
                <a:cs typeface="Arial" panose="020B0604020202020204" pitchFamily="34" charset="0"/>
              </a:rPr>
              <a:t>+1</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Képlet alapján</a:t>
            </a:r>
          </a:p>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S’t+1 = b0 + b1 * S’ + b2 *Action </a:t>
            </a:r>
          </a:p>
        </p:txBody>
      </p:sp>
    </p:spTree>
    <p:extLst>
      <p:ext uri="{BB962C8B-B14F-4D97-AF65-F5344CB8AC3E}">
        <p14:creationId xmlns:p14="http://schemas.microsoft.com/office/powerpoint/2010/main" val="128175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zöveg helye 14">
            <a:extLst>
              <a:ext uri="{FF2B5EF4-FFF2-40B4-BE49-F238E27FC236}">
                <a16:creationId xmlns:a16="http://schemas.microsoft.com/office/drawing/2014/main" id="{81ED738C-D992-4844-BBBA-3EEF1A0B1C7C}"/>
              </a:ext>
            </a:extLst>
          </p:cNvPr>
          <p:cNvSpPr txBox="1">
            <a:spLocks/>
          </p:cNvSpPr>
          <p:nvPr/>
        </p:nvSpPr>
        <p:spPr>
          <a:xfrm>
            <a:off x="847093" y="4873722"/>
            <a:ext cx="10616037" cy="91552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Egy modell helyett amely minden változót figyelembe vesz</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Van több egyszerű modellem minden egyes változóra.</a:t>
            </a:r>
            <a:endParaRPr lang="hu-HU" sz="2000" dirty="0">
              <a:solidFill>
                <a:schemeClr val="tx1"/>
              </a:solidFill>
              <a:latin typeface="Georgia" panose="02040502050405020303" pitchFamily="18" charset="0"/>
              <a:cs typeface="Calibri Light" panose="020F0302020204030204" pitchFamily="34" charset="0"/>
            </a:endParaRPr>
          </a:p>
        </p:txBody>
      </p:sp>
      <p:sp>
        <p:nvSpPr>
          <p:cNvPr id="4" name="Ellipszis 3">
            <a:extLst>
              <a:ext uri="{FF2B5EF4-FFF2-40B4-BE49-F238E27FC236}">
                <a16:creationId xmlns:a16="http://schemas.microsoft.com/office/drawing/2014/main" id="{7D5185DB-7F9B-4880-B96D-7FA690438225}"/>
              </a:ext>
            </a:extLst>
          </p:cNvPr>
          <p:cNvSpPr/>
          <p:nvPr/>
        </p:nvSpPr>
        <p:spPr>
          <a:xfrm>
            <a:off x="2477524" y="1002494"/>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églalap 4">
            <a:extLst>
              <a:ext uri="{FF2B5EF4-FFF2-40B4-BE49-F238E27FC236}">
                <a16:creationId xmlns:a16="http://schemas.microsoft.com/office/drawing/2014/main" id="{4EBD7CE8-3907-4759-BFF1-D78C114B0970}"/>
              </a:ext>
            </a:extLst>
          </p:cNvPr>
          <p:cNvSpPr/>
          <p:nvPr/>
        </p:nvSpPr>
        <p:spPr>
          <a:xfrm>
            <a:off x="1029981" y="755370"/>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zöveg helye 14">
            <a:extLst>
              <a:ext uri="{FF2B5EF4-FFF2-40B4-BE49-F238E27FC236}">
                <a16:creationId xmlns:a16="http://schemas.microsoft.com/office/drawing/2014/main" id="{A9D4DA19-F763-442E-AA32-4E7F7EF228AB}"/>
              </a:ext>
            </a:extLst>
          </p:cNvPr>
          <p:cNvSpPr txBox="1">
            <a:spLocks/>
          </p:cNvSpPr>
          <p:nvPr/>
        </p:nvSpPr>
        <p:spPr>
          <a:xfrm rot="16200000">
            <a:off x="356478" y="985333"/>
            <a:ext cx="907313" cy="43969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err="1">
                <a:solidFill>
                  <a:schemeClr val="tx1"/>
                </a:solidFill>
                <a:latin typeface="Georgia" panose="02040502050405020303" pitchFamily="18" charset="0"/>
                <a:cs typeface="Arial" panose="020B0604020202020204" pitchFamily="34" charset="0"/>
              </a:rPr>
              <a:t>State</a:t>
            </a:r>
            <a:endParaRPr lang="hu-HU" sz="1800" dirty="0">
              <a:solidFill>
                <a:schemeClr val="tx1"/>
              </a:solidFill>
              <a:latin typeface="Georgia" panose="02040502050405020303" pitchFamily="18" charset="0"/>
              <a:cs typeface="Calibri Light" panose="020F0302020204030204" pitchFamily="34" charset="0"/>
            </a:endParaRPr>
          </a:p>
        </p:txBody>
      </p:sp>
      <p:sp>
        <p:nvSpPr>
          <p:cNvPr id="61" name="Ellipszis 60">
            <a:extLst>
              <a:ext uri="{FF2B5EF4-FFF2-40B4-BE49-F238E27FC236}">
                <a16:creationId xmlns:a16="http://schemas.microsoft.com/office/drawing/2014/main" id="{51EF8462-AD8E-493F-9A86-895573408D43}"/>
              </a:ext>
            </a:extLst>
          </p:cNvPr>
          <p:cNvSpPr/>
          <p:nvPr/>
        </p:nvSpPr>
        <p:spPr>
          <a:xfrm>
            <a:off x="3808512" y="1046193"/>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zöveg helye 14">
            <a:extLst>
              <a:ext uri="{FF2B5EF4-FFF2-40B4-BE49-F238E27FC236}">
                <a16:creationId xmlns:a16="http://schemas.microsoft.com/office/drawing/2014/main" id="{5D695FA8-EC4F-470E-B0EC-545F495107DC}"/>
              </a:ext>
            </a:extLst>
          </p:cNvPr>
          <p:cNvSpPr txBox="1">
            <a:spLocks/>
          </p:cNvSpPr>
          <p:nvPr/>
        </p:nvSpPr>
        <p:spPr>
          <a:xfrm>
            <a:off x="1029981"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Input </a:t>
            </a:r>
            <a:r>
              <a:rPr lang="hu-HU" sz="2000" dirty="0" err="1">
                <a:solidFill>
                  <a:schemeClr val="tx1"/>
                </a:solidFill>
                <a:latin typeface="Georgia" panose="02040502050405020303" pitchFamily="18" charset="0"/>
                <a:cs typeface="Arial" panose="020B0604020202020204" pitchFamily="34" charset="0"/>
              </a:rPr>
              <a:t>Layer</a:t>
            </a:r>
            <a:endParaRPr lang="hu-HU" sz="2000" dirty="0">
              <a:solidFill>
                <a:schemeClr val="tx1"/>
              </a:solidFill>
              <a:latin typeface="Georgia" panose="02040502050405020303" pitchFamily="18" charset="0"/>
              <a:cs typeface="Calibri Light" panose="020F0302020204030204" pitchFamily="34" charset="0"/>
            </a:endParaRPr>
          </a:p>
        </p:txBody>
      </p:sp>
      <p:sp>
        <p:nvSpPr>
          <p:cNvPr id="39" name="Ellipszis 38">
            <a:extLst>
              <a:ext uri="{FF2B5EF4-FFF2-40B4-BE49-F238E27FC236}">
                <a16:creationId xmlns:a16="http://schemas.microsoft.com/office/drawing/2014/main" id="{2620D068-7934-4BE7-835C-88EAB32D2DD8}"/>
              </a:ext>
            </a:extLst>
          </p:cNvPr>
          <p:cNvSpPr/>
          <p:nvPr/>
        </p:nvSpPr>
        <p:spPr>
          <a:xfrm>
            <a:off x="6542057" y="982922"/>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zöveg helye 14">
            <a:extLst>
              <a:ext uri="{FF2B5EF4-FFF2-40B4-BE49-F238E27FC236}">
                <a16:creationId xmlns:a16="http://schemas.microsoft.com/office/drawing/2014/main" id="{304ACA46-FBB6-4384-8FB1-B62D4EBC1ACD}"/>
              </a:ext>
            </a:extLst>
          </p:cNvPr>
          <p:cNvSpPr txBox="1">
            <a:spLocks/>
          </p:cNvSpPr>
          <p:nvPr/>
        </p:nvSpPr>
        <p:spPr>
          <a:xfrm>
            <a:off x="6246916"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Output </a:t>
            </a:r>
            <a:r>
              <a:rPr lang="hu-HU" sz="2000" dirty="0" err="1">
                <a:solidFill>
                  <a:schemeClr val="tx1"/>
                </a:solidFill>
                <a:latin typeface="Georgia" panose="02040502050405020303" pitchFamily="18" charset="0"/>
                <a:cs typeface="Arial" panose="020B0604020202020204" pitchFamily="34" charset="0"/>
              </a:rPr>
              <a:t>Layer</a:t>
            </a:r>
            <a:endParaRPr lang="hu-HU" sz="2000" dirty="0">
              <a:solidFill>
                <a:schemeClr val="tx1"/>
              </a:solidFill>
              <a:latin typeface="Georgia" panose="02040502050405020303" pitchFamily="18" charset="0"/>
              <a:cs typeface="Calibri Light" panose="020F0302020204030204" pitchFamily="34" charset="0"/>
            </a:endParaRPr>
          </a:p>
        </p:txBody>
      </p:sp>
      <p:sp>
        <p:nvSpPr>
          <p:cNvPr id="57" name="Téglalap 56">
            <a:extLst>
              <a:ext uri="{FF2B5EF4-FFF2-40B4-BE49-F238E27FC236}">
                <a16:creationId xmlns:a16="http://schemas.microsoft.com/office/drawing/2014/main" id="{216EEAC7-CC21-453B-B3FC-72378EF017E8}"/>
              </a:ext>
            </a:extLst>
          </p:cNvPr>
          <p:cNvSpPr/>
          <p:nvPr/>
        </p:nvSpPr>
        <p:spPr>
          <a:xfrm>
            <a:off x="6246917" y="755371"/>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zöveg helye 14">
            <a:extLst>
              <a:ext uri="{FF2B5EF4-FFF2-40B4-BE49-F238E27FC236}">
                <a16:creationId xmlns:a16="http://schemas.microsoft.com/office/drawing/2014/main" id="{97D31C2B-3C65-4B42-A03F-2381C0C25FC6}"/>
              </a:ext>
            </a:extLst>
          </p:cNvPr>
          <p:cNvSpPr txBox="1">
            <a:spLocks/>
          </p:cNvSpPr>
          <p:nvPr/>
        </p:nvSpPr>
        <p:spPr>
          <a:xfrm>
            <a:off x="7025815" y="1066892"/>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Times New Roman" panose="02020603050405020304" pitchFamily="18" charset="0"/>
                <a:cs typeface="Times New Roman" panose="02020603050405020304" pitchFamily="18" charset="0"/>
              </a:rPr>
              <a:t>CPU t+1</a:t>
            </a:r>
            <a:endParaRPr lang="hu-HU" i="1" dirty="0">
              <a:solidFill>
                <a:schemeClr val="tx1"/>
              </a:solidFill>
              <a:latin typeface="Times New Roman" panose="02020603050405020304" pitchFamily="18" charset="0"/>
              <a:cs typeface="Times New Roman" panose="02020603050405020304" pitchFamily="18" charset="0"/>
            </a:endParaRPr>
          </a:p>
        </p:txBody>
      </p:sp>
      <p:cxnSp>
        <p:nvCxnSpPr>
          <p:cNvPr id="103" name="Egyenes összekötő nyíllal 102">
            <a:extLst>
              <a:ext uri="{FF2B5EF4-FFF2-40B4-BE49-F238E27FC236}">
                <a16:creationId xmlns:a16="http://schemas.microsoft.com/office/drawing/2014/main" id="{14CB2984-2F6A-4C8A-A09C-09F3D9B4215E}"/>
              </a:ext>
            </a:extLst>
          </p:cNvPr>
          <p:cNvCxnSpPr>
            <a:cxnSpLocks/>
            <a:stCxn id="4" idx="6"/>
            <a:endCxn id="61" idx="2"/>
          </p:cNvCxnSpPr>
          <p:nvPr/>
        </p:nvCxnSpPr>
        <p:spPr>
          <a:xfrm>
            <a:off x="2981107" y="1254286"/>
            <a:ext cx="827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gyenes összekötő nyíllal 105">
            <a:extLst>
              <a:ext uri="{FF2B5EF4-FFF2-40B4-BE49-F238E27FC236}">
                <a16:creationId xmlns:a16="http://schemas.microsoft.com/office/drawing/2014/main" id="{99D715EA-DD66-4746-83CF-4B73774C9BC0}"/>
              </a:ext>
            </a:extLst>
          </p:cNvPr>
          <p:cNvCxnSpPr>
            <a:cxnSpLocks/>
            <a:stCxn id="84" idx="6"/>
            <a:endCxn id="93" idx="2"/>
          </p:cNvCxnSpPr>
          <p:nvPr/>
        </p:nvCxnSpPr>
        <p:spPr>
          <a:xfrm>
            <a:off x="2981107" y="2103431"/>
            <a:ext cx="827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Téglalap 156">
            <a:extLst>
              <a:ext uri="{FF2B5EF4-FFF2-40B4-BE49-F238E27FC236}">
                <a16:creationId xmlns:a16="http://schemas.microsoft.com/office/drawing/2014/main" id="{78BDD31B-9229-4F97-B6D0-85FDE70AAF4C}"/>
              </a:ext>
            </a:extLst>
          </p:cNvPr>
          <p:cNvSpPr/>
          <p:nvPr/>
        </p:nvSpPr>
        <p:spPr>
          <a:xfrm>
            <a:off x="3562253" y="755371"/>
            <a:ext cx="2149909" cy="1807869"/>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Szöveg helye 14">
            <a:extLst>
              <a:ext uri="{FF2B5EF4-FFF2-40B4-BE49-F238E27FC236}">
                <a16:creationId xmlns:a16="http://schemas.microsoft.com/office/drawing/2014/main" id="{8EBB2AB5-060A-4A1D-BC7A-D752B3D6EA9C}"/>
              </a:ext>
            </a:extLst>
          </p:cNvPr>
          <p:cNvSpPr txBox="1">
            <a:spLocks/>
          </p:cNvSpPr>
          <p:nvPr/>
        </p:nvSpPr>
        <p:spPr>
          <a:xfrm>
            <a:off x="3562252"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err="1">
                <a:solidFill>
                  <a:schemeClr val="tx1"/>
                </a:solidFill>
                <a:latin typeface="Georgia" panose="02040502050405020303" pitchFamily="18" charset="0"/>
                <a:cs typeface="Arial" panose="020B0604020202020204" pitchFamily="34" charset="0"/>
              </a:rPr>
              <a:t>Hidden</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Layers</a:t>
            </a:r>
            <a:endParaRPr lang="hu-HU" sz="2000" dirty="0">
              <a:solidFill>
                <a:schemeClr val="tx1"/>
              </a:solidFill>
              <a:latin typeface="Georgia" panose="02040502050405020303" pitchFamily="18" charset="0"/>
              <a:cs typeface="Calibri Light" panose="020F0302020204030204" pitchFamily="34" charset="0"/>
            </a:endParaRPr>
          </a:p>
        </p:txBody>
      </p:sp>
      <p:sp>
        <p:nvSpPr>
          <p:cNvPr id="162" name="Szöveg helye 14">
            <a:extLst>
              <a:ext uri="{FF2B5EF4-FFF2-40B4-BE49-F238E27FC236}">
                <a16:creationId xmlns:a16="http://schemas.microsoft.com/office/drawing/2014/main" id="{1E1B46DD-10C4-4A14-AAB9-E6F9D0533694}"/>
              </a:ext>
            </a:extLst>
          </p:cNvPr>
          <p:cNvSpPr txBox="1">
            <a:spLocks/>
          </p:cNvSpPr>
          <p:nvPr/>
        </p:nvSpPr>
        <p:spPr>
          <a:xfrm>
            <a:off x="1184418" y="1068676"/>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a:solidFill>
                  <a:schemeClr val="tx1"/>
                </a:solidFill>
                <a:latin typeface="Times New Roman" panose="02020603050405020304" pitchFamily="18" charset="0"/>
                <a:cs typeface="Times New Roman" panose="02020603050405020304" pitchFamily="18" charset="0"/>
              </a:rPr>
              <a:t>CPU</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80" name="Szöveg helye 14">
            <a:extLst>
              <a:ext uri="{FF2B5EF4-FFF2-40B4-BE49-F238E27FC236}">
                <a16:creationId xmlns:a16="http://schemas.microsoft.com/office/drawing/2014/main" id="{A85D7CFB-AFFA-46D1-949F-82E76D3022B2}"/>
              </a:ext>
            </a:extLst>
          </p:cNvPr>
          <p:cNvSpPr txBox="1">
            <a:spLocks/>
          </p:cNvSpPr>
          <p:nvPr/>
        </p:nvSpPr>
        <p:spPr>
          <a:xfrm>
            <a:off x="4389658" y="1095180"/>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err="1">
                <a:solidFill>
                  <a:schemeClr val="tx1"/>
                </a:solidFill>
                <a:latin typeface="Times New Roman" panose="02020603050405020304" pitchFamily="18" charset="0"/>
                <a:cs typeface="Times New Roman" panose="02020603050405020304" pitchFamily="18" charset="0"/>
              </a:rPr>
              <a:t>With</a:t>
            </a:r>
            <a:r>
              <a:rPr lang="hu-HU" dirty="0">
                <a:solidFill>
                  <a:schemeClr val="tx1"/>
                </a:solidFill>
                <a:latin typeface="Times New Roman" panose="02020603050405020304" pitchFamily="18" charset="0"/>
                <a:cs typeface="Times New Roman" panose="02020603050405020304" pitchFamily="18" charset="0"/>
              </a:rPr>
              <a:t> </a:t>
            </a:r>
            <a:r>
              <a:rPr lang="hu-HU" dirty="0" err="1">
                <a:solidFill>
                  <a:schemeClr val="tx1"/>
                </a:solidFill>
                <a:latin typeface="Times New Roman" panose="02020603050405020304" pitchFamily="18" charset="0"/>
                <a:cs typeface="Times New Roman" panose="02020603050405020304" pitchFamily="18" charset="0"/>
              </a:rPr>
              <a:t>Linear</a:t>
            </a:r>
            <a:r>
              <a:rPr lang="hu-HU" dirty="0">
                <a:solidFill>
                  <a:schemeClr val="tx1"/>
                </a:solidFill>
                <a:latin typeface="Times New Roman" panose="02020603050405020304" pitchFamily="18" charset="0"/>
                <a:cs typeface="Times New Roman" panose="02020603050405020304" pitchFamily="18" charset="0"/>
              </a:rPr>
              <a:t> </a:t>
            </a:r>
            <a:r>
              <a:rPr lang="hu-HU" dirty="0" err="1">
                <a:solidFill>
                  <a:schemeClr val="tx1"/>
                </a:solidFill>
                <a:latin typeface="Times New Roman" panose="02020603050405020304" pitchFamily="18" charset="0"/>
                <a:cs typeface="Times New Roman" panose="02020603050405020304" pitchFamily="18" charset="0"/>
              </a:rPr>
              <a:t>activation</a:t>
            </a:r>
            <a:r>
              <a:rPr lang="hu-HU" dirty="0">
                <a:solidFill>
                  <a:schemeClr val="tx1"/>
                </a:solidFill>
                <a:latin typeface="Times New Roman" panose="02020603050405020304" pitchFamily="18" charset="0"/>
                <a:cs typeface="Times New Roman" panose="02020603050405020304" pitchFamily="18" charset="0"/>
              </a:rPr>
              <a:t> function</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81" name="Téglalap 80">
            <a:extLst>
              <a:ext uri="{FF2B5EF4-FFF2-40B4-BE49-F238E27FC236}">
                <a16:creationId xmlns:a16="http://schemas.microsoft.com/office/drawing/2014/main" id="{CE2DB099-0239-4EC2-876F-A9145767AEF9}"/>
              </a:ext>
            </a:extLst>
          </p:cNvPr>
          <p:cNvSpPr/>
          <p:nvPr/>
        </p:nvSpPr>
        <p:spPr>
          <a:xfrm>
            <a:off x="1029981" y="1655926"/>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Szöveg helye 14">
            <a:extLst>
              <a:ext uri="{FF2B5EF4-FFF2-40B4-BE49-F238E27FC236}">
                <a16:creationId xmlns:a16="http://schemas.microsoft.com/office/drawing/2014/main" id="{B2985C88-65B0-490B-9C2F-3E166AEFB491}"/>
              </a:ext>
            </a:extLst>
          </p:cNvPr>
          <p:cNvSpPr txBox="1">
            <a:spLocks/>
          </p:cNvSpPr>
          <p:nvPr/>
        </p:nvSpPr>
        <p:spPr>
          <a:xfrm rot="16200000">
            <a:off x="356479" y="1889734"/>
            <a:ext cx="907312" cy="43969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a:solidFill>
                  <a:schemeClr val="tx1"/>
                </a:solidFill>
                <a:latin typeface="Georgia" panose="02040502050405020303" pitchFamily="18" charset="0"/>
                <a:cs typeface="Arial" panose="020B0604020202020204" pitchFamily="34" charset="0"/>
              </a:rPr>
              <a:t>Action</a:t>
            </a:r>
            <a:endParaRPr lang="hu-HU" sz="1800" dirty="0">
              <a:solidFill>
                <a:schemeClr val="tx1"/>
              </a:solidFill>
              <a:latin typeface="Georgia" panose="02040502050405020303" pitchFamily="18" charset="0"/>
              <a:cs typeface="Calibri Light" panose="020F0302020204030204" pitchFamily="34" charset="0"/>
            </a:endParaRPr>
          </a:p>
        </p:txBody>
      </p:sp>
      <p:sp>
        <p:nvSpPr>
          <p:cNvPr id="84" name="Ellipszis 83">
            <a:extLst>
              <a:ext uri="{FF2B5EF4-FFF2-40B4-BE49-F238E27FC236}">
                <a16:creationId xmlns:a16="http://schemas.microsoft.com/office/drawing/2014/main" id="{F63A3C11-AE0D-4C7C-87E9-E1C092E92B0D}"/>
              </a:ext>
            </a:extLst>
          </p:cNvPr>
          <p:cNvSpPr/>
          <p:nvPr/>
        </p:nvSpPr>
        <p:spPr>
          <a:xfrm>
            <a:off x="2477524" y="1851639"/>
            <a:ext cx="503583" cy="5035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Szöveg helye 14">
            <a:extLst>
              <a:ext uri="{FF2B5EF4-FFF2-40B4-BE49-F238E27FC236}">
                <a16:creationId xmlns:a16="http://schemas.microsoft.com/office/drawing/2014/main" id="{E490BA92-DE27-4456-9BF6-E5C71AA008BC}"/>
              </a:ext>
            </a:extLst>
          </p:cNvPr>
          <p:cNvSpPr txBox="1">
            <a:spLocks/>
          </p:cNvSpPr>
          <p:nvPr/>
        </p:nvSpPr>
        <p:spPr>
          <a:xfrm>
            <a:off x="1319632" y="1905872"/>
            <a:ext cx="1157891"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a:solidFill>
                  <a:schemeClr val="tx1"/>
                </a:solidFill>
                <a:latin typeface="Times New Roman" panose="02020603050405020304" pitchFamily="18" charset="0"/>
                <a:cs typeface="Times New Roman" panose="02020603050405020304" pitchFamily="18" charset="0"/>
              </a:rPr>
              <a:t>Action</a:t>
            </a:r>
          </a:p>
        </p:txBody>
      </p:sp>
      <p:sp>
        <p:nvSpPr>
          <p:cNvPr id="93" name="Ellipszis 92">
            <a:extLst>
              <a:ext uri="{FF2B5EF4-FFF2-40B4-BE49-F238E27FC236}">
                <a16:creationId xmlns:a16="http://schemas.microsoft.com/office/drawing/2014/main" id="{E77659EA-0946-427D-91C4-2362E0A47521}"/>
              </a:ext>
            </a:extLst>
          </p:cNvPr>
          <p:cNvSpPr/>
          <p:nvPr/>
        </p:nvSpPr>
        <p:spPr>
          <a:xfrm>
            <a:off x="3808512" y="1895338"/>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6" name="Egyenes összekötő nyíllal 95">
            <a:extLst>
              <a:ext uri="{FF2B5EF4-FFF2-40B4-BE49-F238E27FC236}">
                <a16:creationId xmlns:a16="http://schemas.microsoft.com/office/drawing/2014/main" id="{7C543959-2412-4A97-939B-1295F59E3FB1}"/>
              </a:ext>
            </a:extLst>
          </p:cNvPr>
          <p:cNvCxnSpPr>
            <a:cxnSpLocks/>
            <a:stCxn id="61" idx="6"/>
            <a:endCxn id="39" idx="2"/>
          </p:cNvCxnSpPr>
          <p:nvPr/>
        </p:nvCxnSpPr>
        <p:spPr>
          <a:xfrm flipV="1">
            <a:off x="4224697" y="1234714"/>
            <a:ext cx="2317360" cy="1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gyenes összekötő nyíllal 98">
            <a:extLst>
              <a:ext uri="{FF2B5EF4-FFF2-40B4-BE49-F238E27FC236}">
                <a16:creationId xmlns:a16="http://schemas.microsoft.com/office/drawing/2014/main" id="{61B57621-47F2-4BD2-910B-8D27469237F8}"/>
              </a:ext>
            </a:extLst>
          </p:cNvPr>
          <p:cNvCxnSpPr>
            <a:cxnSpLocks/>
            <a:stCxn id="93" idx="6"/>
            <a:endCxn id="39" idx="3"/>
          </p:cNvCxnSpPr>
          <p:nvPr/>
        </p:nvCxnSpPr>
        <p:spPr>
          <a:xfrm flipV="1">
            <a:off x="4224697" y="1412757"/>
            <a:ext cx="2391108" cy="69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Szöveg helye 14">
            <a:extLst>
              <a:ext uri="{FF2B5EF4-FFF2-40B4-BE49-F238E27FC236}">
                <a16:creationId xmlns:a16="http://schemas.microsoft.com/office/drawing/2014/main" id="{84F0D92D-0152-49D3-9022-96786A602256}"/>
              </a:ext>
            </a:extLst>
          </p:cNvPr>
          <p:cNvSpPr txBox="1">
            <a:spLocks/>
          </p:cNvSpPr>
          <p:nvPr/>
        </p:nvSpPr>
        <p:spPr>
          <a:xfrm>
            <a:off x="847093" y="3120983"/>
            <a:ext cx="10497815" cy="148782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Ha a f(S,A) = S</a:t>
            </a:r>
            <a:r>
              <a:rPr lang="hu-HU" sz="3200" i="1" dirty="0">
                <a:solidFill>
                  <a:schemeClr val="tx1"/>
                </a:solidFill>
                <a:latin typeface="Georgia" panose="02040502050405020303" pitchFamily="18" charset="0"/>
                <a:cs typeface="Arial" panose="020B0604020202020204" pitchFamily="34" charset="0"/>
              </a:rPr>
              <a:t>t</a:t>
            </a:r>
            <a:r>
              <a:rPr lang="hu-HU" sz="3200" dirty="0">
                <a:solidFill>
                  <a:schemeClr val="tx1"/>
                </a:solidFill>
                <a:latin typeface="Georgia" panose="02040502050405020303" pitchFamily="18" charset="0"/>
                <a:cs typeface="Arial" panose="020B0604020202020204" pitchFamily="34" charset="0"/>
              </a:rPr>
              <a:t>+1</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Képlet alapján</a:t>
            </a:r>
          </a:p>
          <a:p>
            <a:pPr algn="l">
              <a:lnSpc>
                <a:spcPct val="100000"/>
              </a:lnSpc>
            </a:pPr>
            <a:r>
              <a:rPr lang="hu-HU" sz="2000" dirty="0">
                <a:solidFill>
                  <a:schemeClr val="tx1"/>
                </a:solidFill>
                <a:latin typeface="Times New Roman" panose="02020603050405020304" pitchFamily="18" charset="0"/>
                <a:cs typeface="Times New Roman" panose="02020603050405020304" pitchFamily="18" charset="0"/>
              </a:rPr>
              <a:t>S’t+1 = b0 + b1 * S’ + b2 *Action </a:t>
            </a:r>
          </a:p>
        </p:txBody>
      </p:sp>
    </p:spTree>
    <p:extLst>
      <p:ext uri="{BB962C8B-B14F-4D97-AF65-F5344CB8AC3E}">
        <p14:creationId xmlns:p14="http://schemas.microsoft.com/office/powerpoint/2010/main" val="158912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zöveg helye 14">
            <a:extLst>
              <a:ext uri="{FF2B5EF4-FFF2-40B4-BE49-F238E27FC236}">
                <a16:creationId xmlns:a16="http://schemas.microsoft.com/office/drawing/2014/main" id="{81ED738C-D992-4844-BBBA-3EEF1A0B1C7C}"/>
              </a:ext>
            </a:extLst>
          </p:cNvPr>
          <p:cNvSpPr txBox="1">
            <a:spLocks/>
          </p:cNvSpPr>
          <p:nvPr/>
        </p:nvSpPr>
        <p:spPr>
          <a:xfrm>
            <a:off x="847093" y="4873722"/>
            <a:ext cx="10616037" cy="91552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Egy modell helyett amely minden változót figyelembe vesz</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Van több egyszerű modellem minden egyes változóra.</a:t>
            </a:r>
            <a:endParaRPr lang="hu-HU" sz="2000" dirty="0">
              <a:solidFill>
                <a:schemeClr val="tx1"/>
              </a:solidFill>
              <a:latin typeface="Georgia" panose="02040502050405020303" pitchFamily="18" charset="0"/>
              <a:cs typeface="Calibri Light" panose="020F0302020204030204" pitchFamily="34" charset="0"/>
            </a:endParaRPr>
          </a:p>
        </p:txBody>
      </p:sp>
      <p:sp>
        <p:nvSpPr>
          <p:cNvPr id="4" name="Ellipszis 3">
            <a:extLst>
              <a:ext uri="{FF2B5EF4-FFF2-40B4-BE49-F238E27FC236}">
                <a16:creationId xmlns:a16="http://schemas.microsoft.com/office/drawing/2014/main" id="{7D5185DB-7F9B-4880-B96D-7FA690438225}"/>
              </a:ext>
            </a:extLst>
          </p:cNvPr>
          <p:cNvSpPr/>
          <p:nvPr/>
        </p:nvSpPr>
        <p:spPr>
          <a:xfrm>
            <a:off x="2477524" y="1002494"/>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églalap 4">
            <a:extLst>
              <a:ext uri="{FF2B5EF4-FFF2-40B4-BE49-F238E27FC236}">
                <a16:creationId xmlns:a16="http://schemas.microsoft.com/office/drawing/2014/main" id="{4EBD7CE8-3907-4759-BFF1-D78C114B0970}"/>
              </a:ext>
            </a:extLst>
          </p:cNvPr>
          <p:cNvSpPr/>
          <p:nvPr/>
        </p:nvSpPr>
        <p:spPr>
          <a:xfrm>
            <a:off x="1029981" y="755370"/>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Szöveg helye 14">
            <a:extLst>
              <a:ext uri="{FF2B5EF4-FFF2-40B4-BE49-F238E27FC236}">
                <a16:creationId xmlns:a16="http://schemas.microsoft.com/office/drawing/2014/main" id="{A9D4DA19-F763-442E-AA32-4E7F7EF228AB}"/>
              </a:ext>
            </a:extLst>
          </p:cNvPr>
          <p:cNvSpPr txBox="1">
            <a:spLocks/>
          </p:cNvSpPr>
          <p:nvPr/>
        </p:nvSpPr>
        <p:spPr>
          <a:xfrm rot="16200000">
            <a:off x="356478" y="985333"/>
            <a:ext cx="907313" cy="43969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err="1">
                <a:solidFill>
                  <a:schemeClr val="tx1"/>
                </a:solidFill>
                <a:latin typeface="Georgia" panose="02040502050405020303" pitchFamily="18" charset="0"/>
                <a:cs typeface="Arial" panose="020B0604020202020204" pitchFamily="34" charset="0"/>
              </a:rPr>
              <a:t>State</a:t>
            </a:r>
            <a:endParaRPr lang="hu-HU" sz="1800" dirty="0">
              <a:solidFill>
                <a:schemeClr val="tx1"/>
              </a:solidFill>
              <a:latin typeface="Georgia" panose="02040502050405020303" pitchFamily="18" charset="0"/>
              <a:cs typeface="Calibri Light" panose="020F0302020204030204" pitchFamily="34" charset="0"/>
            </a:endParaRPr>
          </a:p>
        </p:txBody>
      </p:sp>
      <p:sp>
        <p:nvSpPr>
          <p:cNvPr id="61" name="Ellipszis 60">
            <a:extLst>
              <a:ext uri="{FF2B5EF4-FFF2-40B4-BE49-F238E27FC236}">
                <a16:creationId xmlns:a16="http://schemas.microsoft.com/office/drawing/2014/main" id="{51EF8462-AD8E-493F-9A86-895573408D43}"/>
              </a:ext>
            </a:extLst>
          </p:cNvPr>
          <p:cNvSpPr/>
          <p:nvPr/>
        </p:nvSpPr>
        <p:spPr>
          <a:xfrm>
            <a:off x="3808512" y="1046193"/>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zöveg helye 14">
            <a:extLst>
              <a:ext uri="{FF2B5EF4-FFF2-40B4-BE49-F238E27FC236}">
                <a16:creationId xmlns:a16="http://schemas.microsoft.com/office/drawing/2014/main" id="{5D695FA8-EC4F-470E-B0EC-545F495107DC}"/>
              </a:ext>
            </a:extLst>
          </p:cNvPr>
          <p:cNvSpPr txBox="1">
            <a:spLocks/>
          </p:cNvSpPr>
          <p:nvPr/>
        </p:nvSpPr>
        <p:spPr>
          <a:xfrm>
            <a:off x="1029981"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Input </a:t>
            </a:r>
            <a:r>
              <a:rPr lang="hu-HU" sz="2000" dirty="0" err="1">
                <a:solidFill>
                  <a:schemeClr val="tx1"/>
                </a:solidFill>
                <a:latin typeface="Georgia" panose="02040502050405020303" pitchFamily="18" charset="0"/>
                <a:cs typeface="Arial" panose="020B0604020202020204" pitchFamily="34" charset="0"/>
              </a:rPr>
              <a:t>Layer</a:t>
            </a:r>
            <a:endParaRPr lang="hu-HU" sz="2000" dirty="0">
              <a:solidFill>
                <a:schemeClr val="tx1"/>
              </a:solidFill>
              <a:latin typeface="Georgia" panose="02040502050405020303" pitchFamily="18" charset="0"/>
              <a:cs typeface="Calibri Light" panose="020F0302020204030204" pitchFamily="34" charset="0"/>
            </a:endParaRPr>
          </a:p>
        </p:txBody>
      </p:sp>
      <p:sp>
        <p:nvSpPr>
          <p:cNvPr id="39" name="Ellipszis 38">
            <a:extLst>
              <a:ext uri="{FF2B5EF4-FFF2-40B4-BE49-F238E27FC236}">
                <a16:creationId xmlns:a16="http://schemas.microsoft.com/office/drawing/2014/main" id="{2620D068-7934-4BE7-835C-88EAB32D2DD8}"/>
              </a:ext>
            </a:extLst>
          </p:cNvPr>
          <p:cNvSpPr/>
          <p:nvPr/>
        </p:nvSpPr>
        <p:spPr>
          <a:xfrm>
            <a:off x="6542057" y="982922"/>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zöveg helye 14">
            <a:extLst>
              <a:ext uri="{FF2B5EF4-FFF2-40B4-BE49-F238E27FC236}">
                <a16:creationId xmlns:a16="http://schemas.microsoft.com/office/drawing/2014/main" id="{304ACA46-FBB6-4384-8FB1-B62D4EBC1ACD}"/>
              </a:ext>
            </a:extLst>
          </p:cNvPr>
          <p:cNvSpPr txBox="1">
            <a:spLocks/>
          </p:cNvSpPr>
          <p:nvPr/>
        </p:nvSpPr>
        <p:spPr>
          <a:xfrm>
            <a:off x="6246916"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Arial" panose="020B0604020202020204" pitchFamily="34" charset="0"/>
              </a:rPr>
              <a:t>Output </a:t>
            </a:r>
            <a:r>
              <a:rPr lang="hu-HU" sz="2000" dirty="0" err="1">
                <a:solidFill>
                  <a:schemeClr val="tx1"/>
                </a:solidFill>
                <a:latin typeface="Georgia" panose="02040502050405020303" pitchFamily="18" charset="0"/>
                <a:cs typeface="Arial" panose="020B0604020202020204" pitchFamily="34" charset="0"/>
              </a:rPr>
              <a:t>Layer</a:t>
            </a:r>
            <a:endParaRPr lang="hu-HU" sz="2000" dirty="0">
              <a:solidFill>
                <a:schemeClr val="tx1"/>
              </a:solidFill>
              <a:latin typeface="Georgia" panose="02040502050405020303" pitchFamily="18" charset="0"/>
              <a:cs typeface="Calibri Light" panose="020F0302020204030204" pitchFamily="34" charset="0"/>
            </a:endParaRPr>
          </a:p>
        </p:txBody>
      </p:sp>
      <p:sp>
        <p:nvSpPr>
          <p:cNvPr id="57" name="Téglalap 56">
            <a:extLst>
              <a:ext uri="{FF2B5EF4-FFF2-40B4-BE49-F238E27FC236}">
                <a16:creationId xmlns:a16="http://schemas.microsoft.com/office/drawing/2014/main" id="{216EEAC7-CC21-453B-B3FC-72378EF017E8}"/>
              </a:ext>
            </a:extLst>
          </p:cNvPr>
          <p:cNvSpPr/>
          <p:nvPr/>
        </p:nvSpPr>
        <p:spPr>
          <a:xfrm>
            <a:off x="6246917" y="755371"/>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zöveg helye 14">
            <a:extLst>
              <a:ext uri="{FF2B5EF4-FFF2-40B4-BE49-F238E27FC236}">
                <a16:creationId xmlns:a16="http://schemas.microsoft.com/office/drawing/2014/main" id="{97D31C2B-3C65-4B42-A03F-2381C0C25FC6}"/>
              </a:ext>
            </a:extLst>
          </p:cNvPr>
          <p:cNvSpPr txBox="1">
            <a:spLocks/>
          </p:cNvSpPr>
          <p:nvPr/>
        </p:nvSpPr>
        <p:spPr>
          <a:xfrm>
            <a:off x="7025815" y="1066892"/>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Times New Roman" panose="02020603050405020304" pitchFamily="18" charset="0"/>
                <a:cs typeface="Times New Roman" panose="02020603050405020304" pitchFamily="18" charset="0"/>
              </a:rPr>
              <a:t>CPU t+1</a:t>
            </a:r>
            <a:endParaRPr lang="hu-HU" i="1" dirty="0">
              <a:solidFill>
                <a:schemeClr val="tx1"/>
              </a:solidFill>
              <a:latin typeface="Times New Roman" panose="02020603050405020304" pitchFamily="18" charset="0"/>
              <a:cs typeface="Times New Roman" panose="02020603050405020304" pitchFamily="18" charset="0"/>
            </a:endParaRPr>
          </a:p>
        </p:txBody>
      </p:sp>
      <p:cxnSp>
        <p:nvCxnSpPr>
          <p:cNvPr id="103" name="Egyenes összekötő nyíllal 102">
            <a:extLst>
              <a:ext uri="{FF2B5EF4-FFF2-40B4-BE49-F238E27FC236}">
                <a16:creationId xmlns:a16="http://schemas.microsoft.com/office/drawing/2014/main" id="{14CB2984-2F6A-4C8A-A09C-09F3D9B4215E}"/>
              </a:ext>
            </a:extLst>
          </p:cNvPr>
          <p:cNvCxnSpPr>
            <a:cxnSpLocks/>
            <a:stCxn id="4" idx="6"/>
            <a:endCxn id="61" idx="2"/>
          </p:cNvCxnSpPr>
          <p:nvPr/>
        </p:nvCxnSpPr>
        <p:spPr>
          <a:xfrm>
            <a:off x="2981107" y="1254286"/>
            <a:ext cx="827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gyenes összekötő nyíllal 105">
            <a:extLst>
              <a:ext uri="{FF2B5EF4-FFF2-40B4-BE49-F238E27FC236}">
                <a16:creationId xmlns:a16="http://schemas.microsoft.com/office/drawing/2014/main" id="{99D715EA-DD66-4746-83CF-4B73774C9BC0}"/>
              </a:ext>
            </a:extLst>
          </p:cNvPr>
          <p:cNvCxnSpPr>
            <a:cxnSpLocks/>
            <a:stCxn id="84" idx="6"/>
            <a:endCxn id="93" idx="2"/>
          </p:cNvCxnSpPr>
          <p:nvPr/>
        </p:nvCxnSpPr>
        <p:spPr>
          <a:xfrm>
            <a:off x="2981107" y="2103431"/>
            <a:ext cx="827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Téglalap 156">
            <a:extLst>
              <a:ext uri="{FF2B5EF4-FFF2-40B4-BE49-F238E27FC236}">
                <a16:creationId xmlns:a16="http://schemas.microsoft.com/office/drawing/2014/main" id="{78BDD31B-9229-4F97-B6D0-85FDE70AAF4C}"/>
              </a:ext>
            </a:extLst>
          </p:cNvPr>
          <p:cNvSpPr/>
          <p:nvPr/>
        </p:nvSpPr>
        <p:spPr>
          <a:xfrm>
            <a:off x="3562253" y="755371"/>
            <a:ext cx="2149909" cy="1807869"/>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Szöveg helye 14">
            <a:extLst>
              <a:ext uri="{FF2B5EF4-FFF2-40B4-BE49-F238E27FC236}">
                <a16:creationId xmlns:a16="http://schemas.microsoft.com/office/drawing/2014/main" id="{8EBB2AB5-060A-4A1D-BC7A-D752B3D6EA9C}"/>
              </a:ext>
            </a:extLst>
          </p:cNvPr>
          <p:cNvSpPr txBox="1">
            <a:spLocks/>
          </p:cNvSpPr>
          <p:nvPr/>
        </p:nvSpPr>
        <p:spPr>
          <a:xfrm>
            <a:off x="3562252" y="243710"/>
            <a:ext cx="2149910" cy="56303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err="1">
                <a:solidFill>
                  <a:schemeClr val="tx1"/>
                </a:solidFill>
                <a:latin typeface="Georgia" panose="02040502050405020303" pitchFamily="18" charset="0"/>
                <a:cs typeface="Arial" panose="020B0604020202020204" pitchFamily="34" charset="0"/>
              </a:rPr>
              <a:t>Hidden</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Layers</a:t>
            </a:r>
            <a:endParaRPr lang="hu-HU" sz="2000" dirty="0">
              <a:solidFill>
                <a:schemeClr val="tx1"/>
              </a:solidFill>
              <a:latin typeface="Georgia" panose="02040502050405020303" pitchFamily="18" charset="0"/>
              <a:cs typeface="Calibri Light" panose="020F0302020204030204" pitchFamily="34" charset="0"/>
            </a:endParaRPr>
          </a:p>
        </p:txBody>
      </p:sp>
      <p:sp>
        <p:nvSpPr>
          <p:cNvPr id="162" name="Szöveg helye 14">
            <a:extLst>
              <a:ext uri="{FF2B5EF4-FFF2-40B4-BE49-F238E27FC236}">
                <a16:creationId xmlns:a16="http://schemas.microsoft.com/office/drawing/2014/main" id="{1E1B46DD-10C4-4A14-AAB9-E6F9D0533694}"/>
              </a:ext>
            </a:extLst>
          </p:cNvPr>
          <p:cNvSpPr txBox="1">
            <a:spLocks/>
          </p:cNvSpPr>
          <p:nvPr/>
        </p:nvSpPr>
        <p:spPr>
          <a:xfrm>
            <a:off x="1184418" y="1068676"/>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a:solidFill>
                  <a:schemeClr val="tx1"/>
                </a:solidFill>
                <a:latin typeface="Times New Roman" panose="02020603050405020304" pitchFamily="18" charset="0"/>
                <a:cs typeface="Times New Roman" panose="02020603050405020304" pitchFamily="18" charset="0"/>
              </a:rPr>
              <a:t>CPU</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80" name="Szöveg helye 14">
            <a:extLst>
              <a:ext uri="{FF2B5EF4-FFF2-40B4-BE49-F238E27FC236}">
                <a16:creationId xmlns:a16="http://schemas.microsoft.com/office/drawing/2014/main" id="{A85D7CFB-AFFA-46D1-949F-82E76D3022B2}"/>
              </a:ext>
            </a:extLst>
          </p:cNvPr>
          <p:cNvSpPr txBox="1">
            <a:spLocks/>
          </p:cNvSpPr>
          <p:nvPr/>
        </p:nvSpPr>
        <p:spPr>
          <a:xfrm>
            <a:off x="4389658" y="1095180"/>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err="1">
                <a:solidFill>
                  <a:schemeClr val="tx1"/>
                </a:solidFill>
                <a:latin typeface="Times New Roman" panose="02020603050405020304" pitchFamily="18" charset="0"/>
                <a:cs typeface="Times New Roman" panose="02020603050405020304" pitchFamily="18" charset="0"/>
              </a:rPr>
              <a:t>With</a:t>
            </a:r>
            <a:r>
              <a:rPr lang="hu-HU" dirty="0">
                <a:solidFill>
                  <a:schemeClr val="tx1"/>
                </a:solidFill>
                <a:latin typeface="Times New Roman" panose="02020603050405020304" pitchFamily="18" charset="0"/>
                <a:cs typeface="Times New Roman" panose="02020603050405020304" pitchFamily="18" charset="0"/>
              </a:rPr>
              <a:t> </a:t>
            </a:r>
            <a:r>
              <a:rPr lang="hu-HU" dirty="0" err="1">
                <a:solidFill>
                  <a:schemeClr val="tx1"/>
                </a:solidFill>
                <a:latin typeface="Times New Roman" panose="02020603050405020304" pitchFamily="18" charset="0"/>
                <a:cs typeface="Times New Roman" panose="02020603050405020304" pitchFamily="18" charset="0"/>
              </a:rPr>
              <a:t>Linear</a:t>
            </a:r>
            <a:r>
              <a:rPr lang="hu-HU" dirty="0">
                <a:solidFill>
                  <a:schemeClr val="tx1"/>
                </a:solidFill>
                <a:latin typeface="Times New Roman" panose="02020603050405020304" pitchFamily="18" charset="0"/>
                <a:cs typeface="Times New Roman" panose="02020603050405020304" pitchFamily="18" charset="0"/>
              </a:rPr>
              <a:t> </a:t>
            </a:r>
            <a:r>
              <a:rPr lang="hu-HU" dirty="0" err="1">
                <a:solidFill>
                  <a:schemeClr val="tx1"/>
                </a:solidFill>
                <a:latin typeface="Times New Roman" panose="02020603050405020304" pitchFamily="18" charset="0"/>
                <a:cs typeface="Times New Roman" panose="02020603050405020304" pitchFamily="18" charset="0"/>
              </a:rPr>
              <a:t>activation</a:t>
            </a:r>
            <a:r>
              <a:rPr lang="hu-HU" dirty="0">
                <a:solidFill>
                  <a:schemeClr val="tx1"/>
                </a:solidFill>
                <a:latin typeface="Times New Roman" panose="02020603050405020304" pitchFamily="18" charset="0"/>
                <a:cs typeface="Times New Roman" panose="02020603050405020304" pitchFamily="18" charset="0"/>
              </a:rPr>
              <a:t> function</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81" name="Téglalap 80">
            <a:extLst>
              <a:ext uri="{FF2B5EF4-FFF2-40B4-BE49-F238E27FC236}">
                <a16:creationId xmlns:a16="http://schemas.microsoft.com/office/drawing/2014/main" id="{CE2DB099-0239-4EC2-876F-A9145767AEF9}"/>
              </a:ext>
            </a:extLst>
          </p:cNvPr>
          <p:cNvSpPr/>
          <p:nvPr/>
        </p:nvSpPr>
        <p:spPr>
          <a:xfrm>
            <a:off x="1029981" y="1655926"/>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Szöveg helye 14">
            <a:extLst>
              <a:ext uri="{FF2B5EF4-FFF2-40B4-BE49-F238E27FC236}">
                <a16:creationId xmlns:a16="http://schemas.microsoft.com/office/drawing/2014/main" id="{B2985C88-65B0-490B-9C2F-3E166AEFB491}"/>
              </a:ext>
            </a:extLst>
          </p:cNvPr>
          <p:cNvSpPr txBox="1">
            <a:spLocks/>
          </p:cNvSpPr>
          <p:nvPr/>
        </p:nvSpPr>
        <p:spPr>
          <a:xfrm rot="16200000">
            <a:off x="356479" y="1889734"/>
            <a:ext cx="907312" cy="43969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a:solidFill>
                  <a:schemeClr val="tx1"/>
                </a:solidFill>
                <a:latin typeface="Georgia" panose="02040502050405020303" pitchFamily="18" charset="0"/>
                <a:cs typeface="Arial" panose="020B0604020202020204" pitchFamily="34" charset="0"/>
              </a:rPr>
              <a:t>Action</a:t>
            </a:r>
            <a:endParaRPr lang="hu-HU" sz="1800" dirty="0">
              <a:solidFill>
                <a:schemeClr val="tx1"/>
              </a:solidFill>
              <a:latin typeface="Georgia" panose="02040502050405020303" pitchFamily="18" charset="0"/>
              <a:cs typeface="Calibri Light" panose="020F0302020204030204" pitchFamily="34" charset="0"/>
            </a:endParaRPr>
          </a:p>
        </p:txBody>
      </p:sp>
      <p:sp>
        <p:nvSpPr>
          <p:cNvPr id="84" name="Ellipszis 83">
            <a:extLst>
              <a:ext uri="{FF2B5EF4-FFF2-40B4-BE49-F238E27FC236}">
                <a16:creationId xmlns:a16="http://schemas.microsoft.com/office/drawing/2014/main" id="{F63A3C11-AE0D-4C7C-87E9-E1C092E92B0D}"/>
              </a:ext>
            </a:extLst>
          </p:cNvPr>
          <p:cNvSpPr/>
          <p:nvPr/>
        </p:nvSpPr>
        <p:spPr>
          <a:xfrm>
            <a:off x="2477524" y="1851639"/>
            <a:ext cx="503583" cy="5035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Szöveg helye 14">
            <a:extLst>
              <a:ext uri="{FF2B5EF4-FFF2-40B4-BE49-F238E27FC236}">
                <a16:creationId xmlns:a16="http://schemas.microsoft.com/office/drawing/2014/main" id="{E490BA92-DE27-4456-9BF6-E5C71AA008BC}"/>
              </a:ext>
            </a:extLst>
          </p:cNvPr>
          <p:cNvSpPr txBox="1">
            <a:spLocks/>
          </p:cNvSpPr>
          <p:nvPr/>
        </p:nvSpPr>
        <p:spPr>
          <a:xfrm>
            <a:off x="1319632" y="1905872"/>
            <a:ext cx="1157891"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a:solidFill>
                  <a:schemeClr val="tx1"/>
                </a:solidFill>
                <a:latin typeface="Times New Roman" panose="02020603050405020304" pitchFamily="18" charset="0"/>
                <a:cs typeface="Times New Roman" panose="02020603050405020304" pitchFamily="18" charset="0"/>
              </a:rPr>
              <a:t>Action</a:t>
            </a:r>
          </a:p>
        </p:txBody>
      </p:sp>
      <p:sp>
        <p:nvSpPr>
          <p:cNvPr id="93" name="Ellipszis 92">
            <a:extLst>
              <a:ext uri="{FF2B5EF4-FFF2-40B4-BE49-F238E27FC236}">
                <a16:creationId xmlns:a16="http://schemas.microsoft.com/office/drawing/2014/main" id="{E77659EA-0946-427D-91C4-2362E0A47521}"/>
              </a:ext>
            </a:extLst>
          </p:cNvPr>
          <p:cNvSpPr/>
          <p:nvPr/>
        </p:nvSpPr>
        <p:spPr>
          <a:xfrm>
            <a:off x="3808512" y="1895338"/>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6" name="Egyenes összekötő nyíllal 95">
            <a:extLst>
              <a:ext uri="{FF2B5EF4-FFF2-40B4-BE49-F238E27FC236}">
                <a16:creationId xmlns:a16="http://schemas.microsoft.com/office/drawing/2014/main" id="{7C543959-2412-4A97-939B-1295F59E3FB1}"/>
              </a:ext>
            </a:extLst>
          </p:cNvPr>
          <p:cNvCxnSpPr>
            <a:cxnSpLocks/>
            <a:stCxn id="61" idx="6"/>
            <a:endCxn id="39" idx="2"/>
          </p:cNvCxnSpPr>
          <p:nvPr/>
        </p:nvCxnSpPr>
        <p:spPr>
          <a:xfrm flipV="1">
            <a:off x="4224697" y="1234714"/>
            <a:ext cx="2317360" cy="1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gyenes összekötő nyíllal 98">
            <a:extLst>
              <a:ext uri="{FF2B5EF4-FFF2-40B4-BE49-F238E27FC236}">
                <a16:creationId xmlns:a16="http://schemas.microsoft.com/office/drawing/2014/main" id="{61B57621-47F2-4BD2-910B-8D27469237F8}"/>
              </a:ext>
            </a:extLst>
          </p:cNvPr>
          <p:cNvCxnSpPr>
            <a:cxnSpLocks/>
            <a:stCxn id="93" idx="6"/>
            <a:endCxn id="39" idx="3"/>
          </p:cNvCxnSpPr>
          <p:nvPr/>
        </p:nvCxnSpPr>
        <p:spPr>
          <a:xfrm flipV="1">
            <a:off x="4224697" y="1412757"/>
            <a:ext cx="2391108" cy="69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Ellipszis 25">
            <a:extLst>
              <a:ext uri="{FF2B5EF4-FFF2-40B4-BE49-F238E27FC236}">
                <a16:creationId xmlns:a16="http://schemas.microsoft.com/office/drawing/2014/main" id="{7E9C0EE0-3441-4F97-83CB-882E67451DBC}"/>
              </a:ext>
            </a:extLst>
          </p:cNvPr>
          <p:cNvSpPr/>
          <p:nvPr/>
        </p:nvSpPr>
        <p:spPr>
          <a:xfrm>
            <a:off x="2477524" y="3002732"/>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églalap 27">
            <a:extLst>
              <a:ext uri="{FF2B5EF4-FFF2-40B4-BE49-F238E27FC236}">
                <a16:creationId xmlns:a16="http://schemas.microsoft.com/office/drawing/2014/main" id="{DB12E184-4E85-476E-BC39-CC41B5B64921}"/>
              </a:ext>
            </a:extLst>
          </p:cNvPr>
          <p:cNvSpPr/>
          <p:nvPr/>
        </p:nvSpPr>
        <p:spPr>
          <a:xfrm>
            <a:off x="1029981" y="2755608"/>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zöveg helye 14">
            <a:extLst>
              <a:ext uri="{FF2B5EF4-FFF2-40B4-BE49-F238E27FC236}">
                <a16:creationId xmlns:a16="http://schemas.microsoft.com/office/drawing/2014/main" id="{E59747F2-14E8-4D0F-8D2E-A442E0215539}"/>
              </a:ext>
            </a:extLst>
          </p:cNvPr>
          <p:cNvSpPr txBox="1">
            <a:spLocks/>
          </p:cNvSpPr>
          <p:nvPr/>
        </p:nvSpPr>
        <p:spPr>
          <a:xfrm rot="16200000">
            <a:off x="356478" y="2985571"/>
            <a:ext cx="907313" cy="43969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err="1">
                <a:solidFill>
                  <a:schemeClr val="tx1"/>
                </a:solidFill>
                <a:latin typeface="Georgia" panose="02040502050405020303" pitchFamily="18" charset="0"/>
                <a:cs typeface="Arial" panose="020B0604020202020204" pitchFamily="34" charset="0"/>
              </a:rPr>
              <a:t>State</a:t>
            </a:r>
            <a:endParaRPr lang="hu-HU" sz="1800" dirty="0">
              <a:solidFill>
                <a:schemeClr val="tx1"/>
              </a:solidFill>
              <a:latin typeface="Georgia" panose="02040502050405020303" pitchFamily="18" charset="0"/>
              <a:cs typeface="Calibri Light" panose="020F0302020204030204" pitchFamily="34" charset="0"/>
            </a:endParaRPr>
          </a:p>
        </p:txBody>
      </p:sp>
      <p:sp>
        <p:nvSpPr>
          <p:cNvPr id="30" name="Ellipszis 29">
            <a:extLst>
              <a:ext uri="{FF2B5EF4-FFF2-40B4-BE49-F238E27FC236}">
                <a16:creationId xmlns:a16="http://schemas.microsoft.com/office/drawing/2014/main" id="{41A7B675-72C0-4D2A-A41D-9C8FEA5A473A}"/>
              </a:ext>
            </a:extLst>
          </p:cNvPr>
          <p:cNvSpPr/>
          <p:nvPr/>
        </p:nvSpPr>
        <p:spPr>
          <a:xfrm>
            <a:off x="3808512" y="3046431"/>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Ellipszis 30">
            <a:extLst>
              <a:ext uri="{FF2B5EF4-FFF2-40B4-BE49-F238E27FC236}">
                <a16:creationId xmlns:a16="http://schemas.microsoft.com/office/drawing/2014/main" id="{40C11E8D-09A2-4D9A-AFD0-DA9CE0FB1588}"/>
              </a:ext>
            </a:extLst>
          </p:cNvPr>
          <p:cNvSpPr/>
          <p:nvPr/>
        </p:nvSpPr>
        <p:spPr>
          <a:xfrm>
            <a:off x="6542057" y="2983160"/>
            <a:ext cx="503583" cy="503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églalap 31">
            <a:extLst>
              <a:ext uri="{FF2B5EF4-FFF2-40B4-BE49-F238E27FC236}">
                <a16:creationId xmlns:a16="http://schemas.microsoft.com/office/drawing/2014/main" id="{72854FBB-2443-4C59-8016-EB35B7CEF629}"/>
              </a:ext>
            </a:extLst>
          </p:cNvPr>
          <p:cNvSpPr/>
          <p:nvPr/>
        </p:nvSpPr>
        <p:spPr>
          <a:xfrm>
            <a:off x="6246917" y="2755609"/>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zöveg helye 14">
            <a:extLst>
              <a:ext uri="{FF2B5EF4-FFF2-40B4-BE49-F238E27FC236}">
                <a16:creationId xmlns:a16="http://schemas.microsoft.com/office/drawing/2014/main" id="{DE9BE1D2-62BE-445C-80CE-281608223324}"/>
              </a:ext>
            </a:extLst>
          </p:cNvPr>
          <p:cNvSpPr txBox="1">
            <a:spLocks/>
          </p:cNvSpPr>
          <p:nvPr/>
        </p:nvSpPr>
        <p:spPr>
          <a:xfrm>
            <a:off x="7025815" y="3067130"/>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Times New Roman" panose="02020603050405020304" pitchFamily="18" charset="0"/>
                <a:cs typeface="Times New Roman" panose="02020603050405020304" pitchFamily="18" charset="0"/>
              </a:rPr>
              <a:t>Sensor</a:t>
            </a:r>
            <a:r>
              <a:rPr lang="hu-HU" dirty="0">
                <a:solidFill>
                  <a:schemeClr val="tx1"/>
                </a:solidFill>
                <a:latin typeface="Times New Roman" panose="02020603050405020304" pitchFamily="18" charset="0"/>
                <a:cs typeface="Times New Roman" panose="02020603050405020304" pitchFamily="18" charset="0"/>
              </a:rPr>
              <a:t> 1 t+1</a:t>
            </a:r>
            <a:endParaRPr lang="hu-HU" i="1" dirty="0">
              <a:solidFill>
                <a:schemeClr val="tx1"/>
              </a:solidFill>
              <a:latin typeface="Times New Roman" panose="02020603050405020304" pitchFamily="18" charset="0"/>
              <a:cs typeface="Times New Roman" panose="02020603050405020304" pitchFamily="18" charset="0"/>
            </a:endParaRPr>
          </a:p>
        </p:txBody>
      </p:sp>
      <p:cxnSp>
        <p:nvCxnSpPr>
          <p:cNvPr id="34" name="Egyenes összekötő nyíllal 33">
            <a:extLst>
              <a:ext uri="{FF2B5EF4-FFF2-40B4-BE49-F238E27FC236}">
                <a16:creationId xmlns:a16="http://schemas.microsoft.com/office/drawing/2014/main" id="{35CDD0BD-0873-456A-8301-A19035B2C7EF}"/>
              </a:ext>
            </a:extLst>
          </p:cNvPr>
          <p:cNvCxnSpPr>
            <a:cxnSpLocks/>
            <a:stCxn id="26" idx="6"/>
            <a:endCxn id="30" idx="2"/>
          </p:cNvCxnSpPr>
          <p:nvPr/>
        </p:nvCxnSpPr>
        <p:spPr>
          <a:xfrm>
            <a:off x="2981107" y="3254524"/>
            <a:ext cx="827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0372781D-E787-4329-A21D-185262BF08A3}"/>
              </a:ext>
            </a:extLst>
          </p:cNvPr>
          <p:cNvCxnSpPr>
            <a:cxnSpLocks/>
            <a:stCxn id="42" idx="6"/>
            <a:endCxn id="44" idx="2"/>
          </p:cNvCxnSpPr>
          <p:nvPr/>
        </p:nvCxnSpPr>
        <p:spPr>
          <a:xfrm>
            <a:off x="2981107" y="4103669"/>
            <a:ext cx="827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églalap 35">
            <a:extLst>
              <a:ext uri="{FF2B5EF4-FFF2-40B4-BE49-F238E27FC236}">
                <a16:creationId xmlns:a16="http://schemas.microsoft.com/office/drawing/2014/main" id="{7A3C2E50-1E04-4984-A97F-DEAD1FC8D200}"/>
              </a:ext>
            </a:extLst>
          </p:cNvPr>
          <p:cNvSpPr/>
          <p:nvPr/>
        </p:nvSpPr>
        <p:spPr>
          <a:xfrm>
            <a:off x="3562253" y="2755609"/>
            <a:ext cx="2149909" cy="1807869"/>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zöveg helye 14">
            <a:extLst>
              <a:ext uri="{FF2B5EF4-FFF2-40B4-BE49-F238E27FC236}">
                <a16:creationId xmlns:a16="http://schemas.microsoft.com/office/drawing/2014/main" id="{9489DDB2-BE94-44EF-9FAC-5A42A09E7552}"/>
              </a:ext>
            </a:extLst>
          </p:cNvPr>
          <p:cNvSpPr txBox="1">
            <a:spLocks/>
          </p:cNvSpPr>
          <p:nvPr/>
        </p:nvSpPr>
        <p:spPr>
          <a:xfrm>
            <a:off x="1184418" y="3068914"/>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err="1">
                <a:solidFill>
                  <a:schemeClr val="tx1"/>
                </a:solidFill>
                <a:latin typeface="Times New Roman" panose="02020603050405020304" pitchFamily="18" charset="0"/>
                <a:cs typeface="Times New Roman" panose="02020603050405020304" pitchFamily="18" charset="0"/>
              </a:rPr>
              <a:t>Sensor</a:t>
            </a:r>
            <a:r>
              <a:rPr lang="hu-HU" dirty="0">
                <a:solidFill>
                  <a:schemeClr val="tx1"/>
                </a:solidFill>
                <a:latin typeface="Times New Roman" panose="02020603050405020304" pitchFamily="18" charset="0"/>
                <a:cs typeface="Times New Roman" panose="02020603050405020304" pitchFamily="18" charset="0"/>
              </a:rPr>
              <a:t> 1</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38" name="Szöveg helye 14">
            <a:extLst>
              <a:ext uri="{FF2B5EF4-FFF2-40B4-BE49-F238E27FC236}">
                <a16:creationId xmlns:a16="http://schemas.microsoft.com/office/drawing/2014/main" id="{18167AC8-7249-4528-AF3D-2A00D3A2BA34}"/>
              </a:ext>
            </a:extLst>
          </p:cNvPr>
          <p:cNvSpPr txBox="1">
            <a:spLocks/>
          </p:cNvSpPr>
          <p:nvPr/>
        </p:nvSpPr>
        <p:spPr>
          <a:xfrm>
            <a:off x="4389658" y="3095418"/>
            <a:ext cx="1273680"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err="1">
                <a:solidFill>
                  <a:schemeClr val="tx1"/>
                </a:solidFill>
                <a:latin typeface="Times New Roman" panose="02020603050405020304" pitchFamily="18" charset="0"/>
                <a:cs typeface="Times New Roman" panose="02020603050405020304" pitchFamily="18" charset="0"/>
              </a:rPr>
              <a:t>With</a:t>
            </a:r>
            <a:r>
              <a:rPr lang="hu-HU" dirty="0">
                <a:solidFill>
                  <a:schemeClr val="tx1"/>
                </a:solidFill>
                <a:latin typeface="Times New Roman" panose="02020603050405020304" pitchFamily="18" charset="0"/>
                <a:cs typeface="Times New Roman" panose="02020603050405020304" pitchFamily="18" charset="0"/>
              </a:rPr>
              <a:t> </a:t>
            </a:r>
            <a:r>
              <a:rPr lang="hu-HU" dirty="0" err="1">
                <a:solidFill>
                  <a:schemeClr val="tx1"/>
                </a:solidFill>
                <a:latin typeface="Times New Roman" panose="02020603050405020304" pitchFamily="18" charset="0"/>
                <a:cs typeface="Times New Roman" panose="02020603050405020304" pitchFamily="18" charset="0"/>
              </a:rPr>
              <a:t>Linear</a:t>
            </a:r>
            <a:r>
              <a:rPr lang="hu-HU" dirty="0">
                <a:solidFill>
                  <a:schemeClr val="tx1"/>
                </a:solidFill>
                <a:latin typeface="Times New Roman" panose="02020603050405020304" pitchFamily="18" charset="0"/>
                <a:cs typeface="Times New Roman" panose="02020603050405020304" pitchFamily="18" charset="0"/>
              </a:rPr>
              <a:t> </a:t>
            </a:r>
            <a:r>
              <a:rPr lang="hu-HU" dirty="0" err="1">
                <a:solidFill>
                  <a:schemeClr val="tx1"/>
                </a:solidFill>
                <a:latin typeface="Times New Roman" panose="02020603050405020304" pitchFamily="18" charset="0"/>
                <a:cs typeface="Times New Roman" panose="02020603050405020304" pitchFamily="18" charset="0"/>
              </a:rPr>
              <a:t>activation</a:t>
            </a:r>
            <a:r>
              <a:rPr lang="hu-HU" dirty="0">
                <a:solidFill>
                  <a:schemeClr val="tx1"/>
                </a:solidFill>
                <a:latin typeface="Times New Roman" panose="02020603050405020304" pitchFamily="18" charset="0"/>
                <a:cs typeface="Times New Roman" panose="02020603050405020304" pitchFamily="18" charset="0"/>
              </a:rPr>
              <a:t> function</a:t>
            </a:r>
            <a:endParaRPr lang="hu-HU" i="1" dirty="0">
              <a:solidFill>
                <a:schemeClr val="tx1"/>
              </a:solidFill>
              <a:latin typeface="Times New Roman" panose="02020603050405020304" pitchFamily="18" charset="0"/>
              <a:cs typeface="Times New Roman" panose="02020603050405020304" pitchFamily="18" charset="0"/>
            </a:endParaRPr>
          </a:p>
        </p:txBody>
      </p:sp>
      <p:sp>
        <p:nvSpPr>
          <p:cNvPr id="40" name="Téglalap 39">
            <a:extLst>
              <a:ext uri="{FF2B5EF4-FFF2-40B4-BE49-F238E27FC236}">
                <a16:creationId xmlns:a16="http://schemas.microsoft.com/office/drawing/2014/main" id="{280B953C-345A-4BFD-9A8E-9976BF01501A}"/>
              </a:ext>
            </a:extLst>
          </p:cNvPr>
          <p:cNvSpPr/>
          <p:nvPr/>
        </p:nvSpPr>
        <p:spPr>
          <a:xfrm>
            <a:off x="1029981" y="3656164"/>
            <a:ext cx="2149909" cy="90731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Szöveg helye 14">
            <a:extLst>
              <a:ext uri="{FF2B5EF4-FFF2-40B4-BE49-F238E27FC236}">
                <a16:creationId xmlns:a16="http://schemas.microsoft.com/office/drawing/2014/main" id="{C5BF168F-072D-4AD2-AC20-468462935E6B}"/>
              </a:ext>
            </a:extLst>
          </p:cNvPr>
          <p:cNvSpPr txBox="1">
            <a:spLocks/>
          </p:cNvSpPr>
          <p:nvPr/>
        </p:nvSpPr>
        <p:spPr>
          <a:xfrm rot="16200000">
            <a:off x="356479" y="3889972"/>
            <a:ext cx="907312" cy="43969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a:solidFill>
                  <a:schemeClr val="tx1"/>
                </a:solidFill>
                <a:latin typeface="Georgia" panose="02040502050405020303" pitchFamily="18" charset="0"/>
                <a:cs typeface="Arial" panose="020B0604020202020204" pitchFamily="34" charset="0"/>
              </a:rPr>
              <a:t>Action</a:t>
            </a:r>
            <a:endParaRPr lang="hu-HU" sz="1800" dirty="0">
              <a:solidFill>
                <a:schemeClr val="tx1"/>
              </a:solidFill>
              <a:latin typeface="Georgia" panose="02040502050405020303" pitchFamily="18" charset="0"/>
              <a:cs typeface="Calibri Light" panose="020F0302020204030204" pitchFamily="34" charset="0"/>
            </a:endParaRPr>
          </a:p>
        </p:txBody>
      </p:sp>
      <p:sp>
        <p:nvSpPr>
          <p:cNvPr id="42" name="Ellipszis 41">
            <a:extLst>
              <a:ext uri="{FF2B5EF4-FFF2-40B4-BE49-F238E27FC236}">
                <a16:creationId xmlns:a16="http://schemas.microsoft.com/office/drawing/2014/main" id="{33906860-047A-4433-BCFB-4AAA9DEE03E9}"/>
              </a:ext>
            </a:extLst>
          </p:cNvPr>
          <p:cNvSpPr/>
          <p:nvPr/>
        </p:nvSpPr>
        <p:spPr>
          <a:xfrm>
            <a:off x="2477524" y="3851877"/>
            <a:ext cx="503583" cy="5035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Szöveg helye 14">
            <a:extLst>
              <a:ext uri="{FF2B5EF4-FFF2-40B4-BE49-F238E27FC236}">
                <a16:creationId xmlns:a16="http://schemas.microsoft.com/office/drawing/2014/main" id="{BD01E620-D2E8-47F5-96B5-0A390DFDAACC}"/>
              </a:ext>
            </a:extLst>
          </p:cNvPr>
          <p:cNvSpPr txBox="1">
            <a:spLocks/>
          </p:cNvSpPr>
          <p:nvPr/>
        </p:nvSpPr>
        <p:spPr>
          <a:xfrm>
            <a:off x="1319632" y="3906110"/>
            <a:ext cx="1157891" cy="302591"/>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dirty="0">
                <a:solidFill>
                  <a:schemeClr val="tx1"/>
                </a:solidFill>
                <a:latin typeface="Times New Roman" panose="02020603050405020304" pitchFamily="18" charset="0"/>
                <a:cs typeface="Times New Roman" panose="02020603050405020304" pitchFamily="18" charset="0"/>
              </a:rPr>
              <a:t>Action</a:t>
            </a:r>
          </a:p>
        </p:txBody>
      </p:sp>
      <p:sp>
        <p:nvSpPr>
          <p:cNvPr id="44" name="Ellipszis 43">
            <a:extLst>
              <a:ext uri="{FF2B5EF4-FFF2-40B4-BE49-F238E27FC236}">
                <a16:creationId xmlns:a16="http://schemas.microsoft.com/office/drawing/2014/main" id="{8E6D9357-2006-42F1-BA9C-B544345FE841}"/>
              </a:ext>
            </a:extLst>
          </p:cNvPr>
          <p:cNvSpPr/>
          <p:nvPr/>
        </p:nvSpPr>
        <p:spPr>
          <a:xfrm>
            <a:off x="3808512" y="3895576"/>
            <a:ext cx="416185" cy="41618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Egyenes összekötő nyíllal 44">
            <a:extLst>
              <a:ext uri="{FF2B5EF4-FFF2-40B4-BE49-F238E27FC236}">
                <a16:creationId xmlns:a16="http://schemas.microsoft.com/office/drawing/2014/main" id="{3663BB75-F33C-4849-A815-F298B0C9DFDF}"/>
              </a:ext>
            </a:extLst>
          </p:cNvPr>
          <p:cNvCxnSpPr>
            <a:cxnSpLocks/>
            <a:stCxn id="30" idx="6"/>
            <a:endCxn id="31" idx="2"/>
          </p:cNvCxnSpPr>
          <p:nvPr/>
        </p:nvCxnSpPr>
        <p:spPr>
          <a:xfrm flipV="1">
            <a:off x="4224697" y="3234952"/>
            <a:ext cx="2317360" cy="1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gyenes összekötő nyíllal 45">
            <a:extLst>
              <a:ext uri="{FF2B5EF4-FFF2-40B4-BE49-F238E27FC236}">
                <a16:creationId xmlns:a16="http://schemas.microsoft.com/office/drawing/2014/main" id="{B94188EC-D650-4F73-9A26-3935EF15A262}"/>
              </a:ext>
            </a:extLst>
          </p:cNvPr>
          <p:cNvCxnSpPr>
            <a:cxnSpLocks/>
            <a:stCxn id="44" idx="6"/>
            <a:endCxn id="31" idx="3"/>
          </p:cNvCxnSpPr>
          <p:nvPr/>
        </p:nvCxnSpPr>
        <p:spPr>
          <a:xfrm flipV="1">
            <a:off x="4224697" y="3412995"/>
            <a:ext cx="2391108" cy="69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églalap 46">
            <a:extLst>
              <a:ext uri="{FF2B5EF4-FFF2-40B4-BE49-F238E27FC236}">
                <a16:creationId xmlns:a16="http://schemas.microsoft.com/office/drawing/2014/main" id="{78F07CBD-5DBB-4070-9C48-721BCE8A52B2}"/>
              </a:ext>
            </a:extLst>
          </p:cNvPr>
          <p:cNvSpPr/>
          <p:nvPr/>
        </p:nvSpPr>
        <p:spPr>
          <a:xfrm>
            <a:off x="477078" y="239862"/>
            <a:ext cx="11251095" cy="2394877"/>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églalap 47">
            <a:extLst>
              <a:ext uri="{FF2B5EF4-FFF2-40B4-BE49-F238E27FC236}">
                <a16:creationId xmlns:a16="http://schemas.microsoft.com/office/drawing/2014/main" id="{71E2DDF1-256A-4BCF-922F-018C5E3D976D}"/>
              </a:ext>
            </a:extLst>
          </p:cNvPr>
          <p:cNvSpPr/>
          <p:nvPr/>
        </p:nvSpPr>
        <p:spPr>
          <a:xfrm>
            <a:off x="477078" y="2639193"/>
            <a:ext cx="11251095" cy="205207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Szöveg helye 14">
            <a:extLst>
              <a:ext uri="{FF2B5EF4-FFF2-40B4-BE49-F238E27FC236}">
                <a16:creationId xmlns:a16="http://schemas.microsoft.com/office/drawing/2014/main" id="{9CB48A62-23FC-44C5-8E97-244E11A91D1C}"/>
              </a:ext>
            </a:extLst>
          </p:cNvPr>
          <p:cNvSpPr txBox="1">
            <a:spLocks/>
          </p:cNvSpPr>
          <p:nvPr/>
        </p:nvSpPr>
        <p:spPr>
          <a:xfrm>
            <a:off x="8783253" y="751523"/>
            <a:ext cx="2964346" cy="91116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Arial" panose="020B0604020202020204" pitchFamily="34" charset="0"/>
              </a:rPr>
              <a:t>Modell a </a:t>
            </a:r>
            <a:r>
              <a:rPr lang="hu-HU" sz="2000"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egyik változójára</a:t>
            </a:r>
            <a:endParaRPr lang="hu-HU" sz="2000" dirty="0">
              <a:solidFill>
                <a:schemeClr val="tx1"/>
              </a:solidFill>
              <a:latin typeface="Georgia" panose="02040502050405020303" pitchFamily="18" charset="0"/>
              <a:cs typeface="Calibri Light" panose="020F0302020204030204" pitchFamily="34" charset="0"/>
            </a:endParaRPr>
          </a:p>
        </p:txBody>
      </p:sp>
      <p:sp>
        <p:nvSpPr>
          <p:cNvPr id="51" name="Szöveg helye 14">
            <a:extLst>
              <a:ext uri="{FF2B5EF4-FFF2-40B4-BE49-F238E27FC236}">
                <a16:creationId xmlns:a16="http://schemas.microsoft.com/office/drawing/2014/main" id="{51DDB97E-2659-4F33-8509-008180198CC4}"/>
              </a:ext>
            </a:extLst>
          </p:cNvPr>
          <p:cNvSpPr txBox="1">
            <a:spLocks/>
          </p:cNvSpPr>
          <p:nvPr/>
        </p:nvSpPr>
        <p:spPr>
          <a:xfrm>
            <a:off x="8783253" y="2737911"/>
            <a:ext cx="2964346" cy="91116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Arial" panose="020B0604020202020204" pitchFamily="34" charset="0"/>
              </a:rPr>
              <a:t>Modell a </a:t>
            </a:r>
            <a:r>
              <a:rPr lang="hu-HU" sz="2000"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egy</a:t>
            </a:r>
            <a:br>
              <a:rPr lang="hu-HU" sz="20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másik változójára</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86960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sz="4800" dirty="0">
                <a:solidFill>
                  <a:schemeClr val="bg1"/>
                </a:solidFill>
                <a:latin typeface="Georgia" panose="02040502050405020303" pitchFamily="18" charset="0"/>
                <a:cs typeface="Arial" panose="020B0604020202020204" pitchFamily="34" charset="0"/>
              </a:rPr>
              <a:t>Towards autonomous cloud resource </a:t>
            </a:r>
            <a:r>
              <a:rPr lang="hu-HU" sz="4800" dirty="0">
                <a:solidFill>
                  <a:schemeClr val="bg1"/>
                </a:solidFill>
                <a:latin typeface="Georgia" panose="02040502050405020303" pitchFamily="18" charset="0"/>
                <a:cs typeface="Arial" panose="020B0604020202020204" pitchFamily="34" charset="0"/>
              </a:rPr>
              <a:t>management</a:t>
            </a:r>
            <a:r>
              <a:rPr lang="en-GB" sz="4800" dirty="0">
                <a:solidFill>
                  <a:schemeClr val="bg1"/>
                </a:solidFill>
                <a:latin typeface="Georgia" panose="02040502050405020303" pitchFamily="18" charset="0"/>
                <a:cs typeface="Arial" panose="020B0604020202020204" pitchFamily="34" charset="0"/>
              </a:rPr>
              <a:t>: A </a:t>
            </a:r>
            <a:r>
              <a:rPr lang="hu-HU" sz="4800" dirty="0" err="1">
                <a:solidFill>
                  <a:schemeClr val="bg1"/>
                </a:solidFill>
                <a:latin typeface="Georgia" panose="02040502050405020303" pitchFamily="18" charset="0"/>
                <a:cs typeface="Arial" panose="020B0604020202020204" pitchFamily="34" charset="0"/>
              </a:rPr>
              <a:t>Two-Step</a:t>
            </a:r>
            <a:r>
              <a:rPr lang="en-GB" sz="4800" dirty="0">
                <a:solidFill>
                  <a:schemeClr val="bg1"/>
                </a:solidFill>
                <a:latin typeface="Georgia" panose="02040502050405020303" pitchFamily="18" charset="0"/>
                <a:cs typeface="Arial" panose="020B0604020202020204" pitchFamily="34" charset="0"/>
              </a:rPr>
              <a:t> Supervised Machine Learning Approach to Control</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An </a:t>
            </a:r>
            <a:r>
              <a:rPr lang="hu-HU" dirty="0" err="1">
                <a:solidFill>
                  <a:schemeClr val="bg1"/>
                </a:solidFill>
                <a:latin typeface="Arial" panose="020B0604020202020204" pitchFamily="34" charset="0"/>
                <a:cs typeface="Arial" panose="020B0604020202020204" pitchFamily="34" charset="0"/>
              </a:rPr>
              <a:t>Adaptiv</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Resource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Controll</a:t>
            </a:r>
            <a:r>
              <a:rPr lang="hu-HU" dirty="0">
                <a:solidFill>
                  <a:schemeClr val="bg1"/>
                </a:solidFill>
                <a:latin typeface="Arial" panose="020B0604020202020204" pitchFamily="34" charset="0"/>
                <a:cs typeface="Arial" panose="020B0604020202020204" pitchFamily="34" charset="0"/>
              </a:rPr>
              <a:t> System – </a:t>
            </a:r>
            <a:r>
              <a:rPr lang="hu-HU" dirty="0" err="1">
                <a:solidFill>
                  <a:schemeClr val="bg1"/>
                </a:solidFill>
                <a:latin typeface="Arial" panose="020B0604020202020204" pitchFamily="34" charset="0"/>
                <a:cs typeface="Arial" panose="020B0604020202020204" pitchFamily="34" charset="0"/>
              </a:rPr>
              <a:t>Theory</a:t>
            </a:r>
            <a:r>
              <a:rPr lang="hu-HU" dirty="0">
                <a:solidFill>
                  <a:schemeClr val="bg1"/>
                </a:solidFill>
                <a:latin typeface="Arial" panose="020B0604020202020204" pitchFamily="34" charset="0"/>
                <a:cs typeface="Arial" panose="020B0604020202020204" pitchFamily="34" charset="0"/>
              </a:rPr>
              <a:t> and </a:t>
            </a:r>
            <a:r>
              <a:rPr lang="hu-HU" dirty="0" err="1">
                <a:solidFill>
                  <a:schemeClr val="bg1"/>
                </a:solidFill>
                <a:latin typeface="Arial" panose="020B0604020202020204" pitchFamily="34" charset="0"/>
                <a:cs typeface="Arial" panose="020B0604020202020204" pitchFamily="34" charset="0"/>
              </a:rPr>
              <a:t>Practice</a:t>
            </a:r>
            <a:r>
              <a:rPr lang="hu-HU"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1316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lyamatábra: Összegzés 25">
            <a:extLst>
              <a:ext uri="{FF2B5EF4-FFF2-40B4-BE49-F238E27FC236}">
                <a16:creationId xmlns:a16="http://schemas.microsoft.com/office/drawing/2014/main" id="{5C80C640-00BA-4FDA-97E6-48E1FE7B2D06}"/>
              </a:ext>
            </a:extLst>
          </p:cNvPr>
          <p:cNvSpPr/>
          <p:nvPr/>
        </p:nvSpPr>
        <p:spPr>
          <a:xfrm>
            <a:off x="3492062" y="292894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9" name="Ábra 28" descr="Idegsejt körvonalas">
            <a:extLst>
              <a:ext uri="{FF2B5EF4-FFF2-40B4-BE49-F238E27FC236}">
                <a16:creationId xmlns:a16="http://schemas.microsoft.com/office/drawing/2014/main" id="{BA5FB539-2A40-467E-A2EF-B2136BB36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93412">
            <a:off x="3621293" y="3008501"/>
            <a:ext cx="831273" cy="831273"/>
          </a:xfrm>
          <a:prstGeom prst="rect">
            <a:avLst/>
          </a:prstGeom>
        </p:spPr>
      </p:pic>
      <p:pic>
        <p:nvPicPr>
          <p:cNvPr id="20" name="Ábra 19" descr="Sziklamászási lehetőség körvonalas">
            <a:extLst>
              <a:ext uri="{FF2B5EF4-FFF2-40B4-BE49-F238E27FC236}">
                <a16:creationId xmlns:a16="http://schemas.microsoft.com/office/drawing/2014/main" id="{F81B0F27-8357-45BB-83D1-D0F1F72761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0463628" y="2960444"/>
            <a:ext cx="567771" cy="567771"/>
          </a:xfrm>
          <a:prstGeom prst="rect">
            <a:avLst/>
          </a:prstGeom>
        </p:spPr>
      </p:pic>
      <p:sp>
        <p:nvSpPr>
          <p:cNvPr id="46" name="Szöveg helye 14">
            <a:extLst>
              <a:ext uri="{FF2B5EF4-FFF2-40B4-BE49-F238E27FC236}">
                <a16:creationId xmlns:a16="http://schemas.microsoft.com/office/drawing/2014/main" id="{8C193169-5BEA-4815-AD3C-B3F390173F76}"/>
              </a:ext>
            </a:extLst>
          </p:cNvPr>
          <p:cNvSpPr txBox="1">
            <a:spLocks/>
          </p:cNvSpPr>
          <p:nvPr/>
        </p:nvSpPr>
        <p:spPr>
          <a:xfrm rot="16200000">
            <a:off x="-811484" y="18601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Agent</a:t>
            </a:r>
            <a:endParaRPr lang="hu-HU" sz="3200" dirty="0">
              <a:solidFill>
                <a:schemeClr val="tx1"/>
              </a:solidFill>
              <a:latin typeface="Georgia" panose="02040502050405020303" pitchFamily="18" charset="0"/>
              <a:cs typeface="Calibri Light" panose="020F0302020204030204" pitchFamily="34" charset="0"/>
            </a:endParaRPr>
          </a:p>
        </p:txBody>
      </p:sp>
      <p:sp>
        <p:nvSpPr>
          <p:cNvPr id="2" name="Folyamatábra: Összegzés 1">
            <a:extLst>
              <a:ext uri="{FF2B5EF4-FFF2-40B4-BE49-F238E27FC236}">
                <a16:creationId xmlns:a16="http://schemas.microsoft.com/office/drawing/2014/main" id="{A5F6C936-89D6-4D8F-BEC7-59065489203E}"/>
              </a:ext>
            </a:extLst>
          </p:cNvPr>
          <p:cNvSpPr/>
          <p:nvPr/>
        </p:nvSpPr>
        <p:spPr>
          <a:xfrm>
            <a:off x="6675641" y="2975147"/>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7" name="Egyenes összekötő nyíllal 16">
            <a:extLst>
              <a:ext uri="{FF2B5EF4-FFF2-40B4-BE49-F238E27FC236}">
                <a16:creationId xmlns:a16="http://schemas.microsoft.com/office/drawing/2014/main" id="{958F8D7E-CF70-4091-BB5A-E6F638863250}"/>
              </a:ext>
            </a:extLst>
          </p:cNvPr>
          <p:cNvCxnSpPr>
            <a:cxnSpLocks/>
            <a:stCxn id="26" idx="6"/>
            <a:endCxn id="25" idx="1"/>
          </p:cNvCxnSpPr>
          <p:nvPr/>
        </p:nvCxnSpPr>
        <p:spPr>
          <a:xfrm>
            <a:off x="4525732" y="3445777"/>
            <a:ext cx="2149909" cy="1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zöveg helye 14">
            <a:extLst>
              <a:ext uri="{FF2B5EF4-FFF2-40B4-BE49-F238E27FC236}">
                <a16:creationId xmlns:a16="http://schemas.microsoft.com/office/drawing/2014/main" id="{9C4CF37B-49B9-4E28-9FB0-592B5AC57620}"/>
              </a:ext>
            </a:extLst>
          </p:cNvPr>
          <p:cNvSpPr txBox="1">
            <a:spLocks/>
          </p:cNvSpPr>
          <p:nvPr/>
        </p:nvSpPr>
        <p:spPr>
          <a:xfrm rot="5400000">
            <a:off x="10128535" y="1860136"/>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Environment</a:t>
            </a:r>
            <a:endParaRPr lang="hu-HU" sz="3200" dirty="0">
              <a:solidFill>
                <a:schemeClr val="tx1"/>
              </a:solidFill>
              <a:latin typeface="Georgia" panose="02040502050405020303" pitchFamily="18" charset="0"/>
              <a:cs typeface="Calibri Light" panose="020F0302020204030204" pitchFamily="34" charset="0"/>
            </a:endParaRPr>
          </a:p>
        </p:txBody>
      </p:sp>
      <p:grpSp>
        <p:nvGrpSpPr>
          <p:cNvPr id="33" name="Csoportba foglalás 32">
            <a:extLst>
              <a:ext uri="{FF2B5EF4-FFF2-40B4-BE49-F238E27FC236}">
                <a16:creationId xmlns:a16="http://schemas.microsoft.com/office/drawing/2014/main" id="{BC1E8863-59A2-4170-B7FF-82CA2BB612B5}"/>
              </a:ext>
            </a:extLst>
          </p:cNvPr>
          <p:cNvGrpSpPr/>
          <p:nvPr/>
        </p:nvGrpSpPr>
        <p:grpSpPr>
          <a:xfrm>
            <a:off x="10462593" y="1636681"/>
            <a:ext cx="1033670" cy="1033670"/>
            <a:chOff x="10621617" y="1967981"/>
            <a:chExt cx="1033670" cy="1033670"/>
          </a:xfrm>
        </p:grpSpPr>
        <p:sp>
          <p:nvSpPr>
            <p:cNvPr id="18" name="Folyamatábra: Összegzés 17">
              <a:extLst>
                <a:ext uri="{FF2B5EF4-FFF2-40B4-BE49-F238E27FC236}">
                  <a16:creationId xmlns:a16="http://schemas.microsoft.com/office/drawing/2014/main" id="{BDDFE8D2-6B7F-4907-A464-F6DC215EBA54}"/>
                </a:ext>
              </a:extLst>
            </p:cNvPr>
            <p:cNvSpPr/>
            <p:nvPr/>
          </p:nvSpPr>
          <p:spPr>
            <a:xfrm>
              <a:off x="10621617" y="1967981"/>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Ábra 9" descr="Lombhullató fa körvonalas">
              <a:extLst>
                <a:ext uri="{FF2B5EF4-FFF2-40B4-BE49-F238E27FC236}">
                  <a16:creationId xmlns:a16="http://schemas.microsoft.com/office/drawing/2014/main" id="{6F3969F5-E7A9-4C08-88F0-F3677A9842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01131" y="2023805"/>
              <a:ext cx="914400" cy="914400"/>
            </a:xfrm>
            <a:prstGeom prst="rect">
              <a:avLst/>
            </a:prstGeom>
          </p:spPr>
        </p:pic>
      </p:grpSp>
      <p:pic>
        <p:nvPicPr>
          <p:cNvPr id="25" name="Ábra 24" descr="Bejárás körvonalas">
            <a:extLst>
              <a:ext uri="{FF2B5EF4-FFF2-40B4-BE49-F238E27FC236}">
                <a16:creationId xmlns:a16="http://schemas.microsoft.com/office/drawing/2014/main" id="{933A44A5-4FCE-4D29-92A8-D2A1A17151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5641" y="3004936"/>
            <a:ext cx="914400" cy="914400"/>
          </a:xfrm>
          <a:prstGeom prst="rect">
            <a:avLst/>
          </a:prstGeom>
        </p:spPr>
      </p:pic>
      <p:sp>
        <p:nvSpPr>
          <p:cNvPr id="39" name="Folyamatábra: Összegzés 38">
            <a:extLst>
              <a:ext uri="{FF2B5EF4-FFF2-40B4-BE49-F238E27FC236}">
                <a16:creationId xmlns:a16="http://schemas.microsoft.com/office/drawing/2014/main" id="{40429B9F-8630-4875-AC6A-D06CB446F8F5}"/>
              </a:ext>
            </a:extLst>
          </p:cNvPr>
          <p:cNvSpPr/>
          <p:nvPr/>
        </p:nvSpPr>
        <p:spPr>
          <a:xfrm>
            <a:off x="5677054" y="48396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1" name="Ábra 30" descr="Kutatás körvonalas">
            <a:extLst>
              <a:ext uri="{FF2B5EF4-FFF2-40B4-BE49-F238E27FC236}">
                <a16:creationId xmlns:a16="http://schemas.microsoft.com/office/drawing/2014/main" id="{E16028F1-0270-416E-A61E-FE7A9D6043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64552" y="576653"/>
            <a:ext cx="914400" cy="914400"/>
          </a:xfrm>
          <a:prstGeom prst="rect">
            <a:avLst/>
          </a:prstGeom>
        </p:spPr>
      </p:pic>
      <p:sp>
        <p:nvSpPr>
          <p:cNvPr id="41" name="Folyamatábra: Összegzés 40">
            <a:extLst>
              <a:ext uri="{FF2B5EF4-FFF2-40B4-BE49-F238E27FC236}">
                <a16:creationId xmlns:a16="http://schemas.microsoft.com/office/drawing/2014/main" id="{D0C8934F-F737-43A9-AC54-E8E7DE3A9ED5}"/>
              </a:ext>
            </a:extLst>
          </p:cNvPr>
          <p:cNvSpPr/>
          <p:nvPr/>
        </p:nvSpPr>
        <p:spPr>
          <a:xfrm>
            <a:off x="742735" y="1666002"/>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 name="Ábra 11" descr="Férfi nyomozó egyszínű kitöltéssel">
            <a:extLst>
              <a:ext uri="{FF2B5EF4-FFF2-40B4-BE49-F238E27FC236}">
                <a16:creationId xmlns:a16="http://schemas.microsoft.com/office/drawing/2014/main" id="{0DA00A6C-CE54-47E2-A36B-9AF911BB8EF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170" y="1744707"/>
            <a:ext cx="914400" cy="914400"/>
          </a:xfrm>
          <a:prstGeom prst="rect">
            <a:avLst/>
          </a:prstGeom>
        </p:spPr>
      </p:pic>
      <p:sp>
        <p:nvSpPr>
          <p:cNvPr id="42" name="Szöveg helye 14">
            <a:extLst>
              <a:ext uri="{FF2B5EF4-FFF2-40B4-BE49-F238E27FC236}">
                <a16:creationId xmlns:a16="http://schemas.microsoft.com/office/drawing/2014/main" id="{4119500B-15A4-41E6-AC5F-70EADBBCB228}"/>
              </a:ext>
            </a:extLst>
          </p:cNvPr>
          <p:cNvSpPr txBox="1">
            <a:spLocks/>
          </p:cNvSpPr>
          <p:nvPr/>
        </p:nvSpPr>
        <p:spPr>
          <a:xfrm>
            <a:off x="6089225" y="3651284"/>
            <a:ext cx="2014331" cy="48995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a:solidFill>
                  <a:schemeClr val="tx1"/>
                </a:solidFill>
                <a:latin typeface="Georgia" panose="02040502050405020303" pitchFamily="18" charset="0"/>
                <a:cs typeface="Arial" panose="020B0604020202020204" pitchFamily="34" charset="0"/>
              </a:rPr>
              <a:t>Action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3" name="Szöveg helye 14">
            <a:extLst>
              <a:ext uri="{FF2B5EF4-FFF2-40B4-BE49-F238E27FC236}">
                <a16:creationId xmlns:a16="http://schemas.microsoft.com/office/drawing/2014/main" id="{2EFF2FE4-80DA-4DA5-B4C6-9BD68A7E9F09}"/>
              </a:ext>
            </a:extLst>
          </p:cNvPr>
          <p:cNvSpPr txBox="1">
            <a:spLocks/>
          </p:cNvSpPr>
          <p:nvPr/>
        </p:nvSpPr>
        <p:spPr>
          <a:xfrm>
            <a:off x="4802034" y="1506615"/>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err="1">
                <a:solidFill>
                  <a:schemeClr val="tx1"/>
                </a:solidFill>
                <a:latin typeface="Georgia" panose="02040502050405020303" pitchFamily="18" charset="0"/>
                <a:cs typeface="Arial" panose="020B0604020202020204" pitchFamily="34" charset="0"/>
              </a:rPr>
              <a:t>State</a:t>
            </a:r>
            <a:r>
              <a:rPr lang="hu-HU" sz="1800" dirty="0">
                <a:solidFill>
                  <a:schemeClr val="tx1"/>
                </a:solidFill>
                <a:latin typeface="Georgia" panose="02040502050405020303" pitchFamily="18" charset="0"/>
                <a:cs typeface="Arial" panose="020B0604020202020204" pitchFamily="34" charset="0"/>
              </a:rPr>
              <a:t> </a:t>
            </a:r>
            <a:r>
              <a:rPr lang="hu-HU" sz="1800" dirty="0" err="1">
                <a:solidFill>
                  <a:schemeClr val="tx1"/>
                </a:solidFill>
                <a:latin typeface="Georgia" panose="02040502050405020303" pitchFamily="18" charset="0"/>
                <a:cs typeface="Arial" panose="020B0604020202020204" pitchFamily="34" charset="0"/>
              </a:rPr>
              <a:t>changes</a:t>
            </a:r>
            <a:r>
              <a:rPr lang="hu-HU" sz="1800" dirty="0">
                <a:solidFill>
                  <a:schemeClr val="tx1"/>
                </a:solidFill>
                <a:latin typeface="Georgia" panose="02040502050405020303" pitchFamily="18" charset="0"/>
                <a:cs typeface="Arial" panose="020B0604020202020204" pitchFamily="34" charset="0"/>
              </a:rPr>
              <a:t>: </a:t>
            </a:r>
            <a:r>
              <a:rPr lang="hu-HU" sz="1800" i="1" dirty="0">
                <a:solidFill>
                  <a:schemeClr val="tx1"/>
                </a:solidFill>
                <a:latin typeface="Georgia" panose="02040502050405020303" pitchFamily="18" charset="0"/>
                <a:cs typeface="Arial" panose="020B0604020202020204" pitchFamily="34" charset="0"/>
              </a:rPr>
              <a:t>St+</a:t>
            </a:r>
            <a:r>
              <a:rPr lang="hu-HU" sz="1800" dirty="0">
                <a:solidFill>
                  <a:schemeClr val="tx1"/>
                </a:solidFill>
                <a:latin typeface="Georgia" panose="02040502050405020303" pitchFamily="18" charset="0"/>
                <a:cs typeface="Arial" panose="020B0604020202020204" pitchFamily="34" charset="0"/>
              </a:rPr>
              <a:t>1</a:t>
            </a:r>
            <a:endParaRPr lang="hu-HU" sz="1800" dirty="0">
              <a:solidFill>
                <a:schemeClr val="tx1"/>
              </a:solidFill>
              <a:latin typeface="Georgia" panose="02040502050405020303" pitchFamily="18" charset="0"/>
              <a:cs typeface="Calibri Light" panose="020F0302020204030204" pitchFamily="34" charset="0"/>
            </a:endParaRPr>
          </a:p>
        </p:txBody>
      </p:sp>
      <p:sp>
        <p:nvSpPr>
          <p:cNvPr id="44" name="Szöveg helye 14">
            <a:extLst>
              <a:ext uri="{FF2B5EF4-FFF2-40B4-BE49-F238E27FC236}">
                <a16:creationId xmlns:a16="http://schemas.microsoft.com/office/drawing/2014/main" id="{B720B021-7988-488D-B794-18D67F1703EF}"/>
              </a:ext>
            </a:extLst>
          </p:cNvPr>
          <p:cNvSpPr txBox="1">
            <a:spLocks/>
          </p:cNvSpPr>
          <p:nvPr/>
        </p:nvSpPr>
        <p:spPr>
          <a:xfrm>
            <a:off x="4829897" y="47737"/>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Observation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5" name="Szöveg helye 14">
            <a:extLst>
              <a:ext uri="{FF2B5EF4-FFF2-40B4-BE49-F238E27FC236}">
                <a16:creationId xmlns:a16="http://schemas.microsoft.com/office/drawing/2014/main" id="{4130044C-F066-4A66-8452-ADFCC207AC52}"/>
              </a:ext>
            </a:extLst>
          </p:cNvPr>
          <p:cNvSpPr txBox="1">
            <a:spLocks/>
          </p:cNvSpPr>
          <p:nvPr/>
        </p:nvSpPr>
        <p:spPr>
          <a:xfrm>
            <a:off x="5709736" y="4123587"/>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a:solidFill>
                  <a:schemeClr val="tx1"/>
                </a:solidFill>
                <a:latin typeface="Georgia" panose="02040502050405020303" pitchFamily="18" charset="0"/>
                <a:cs typeface="Arial" panose="020B0604020202020204" pitchFamily="34" charset="0"/>
              </a:rPr>
              <a:t>Action: </a:t>
            </a:r>
            <a:r>
              <a:rPr lang="hu-HU" sz="1800" i="1" dirty="0" err="1">
                <a:solidFill>
                  <a:schemeClr val="tx1"/>
                </a:solidFill>
                <a:latin typeface="Georgia" panose="02040502050405020303" pitchFamily="18" charset="0"/>
                <a:cs typeface="Arial" panose="020B0604020202020204" pitchFamily="34" charset="0"/>
              </a:rPr>
              <a:t>at</a:t>
            </a:r>
            <a:endParaRPr lang="hu-HU" sz="1800" dirty="0">
              <a:solidFill>
                <a:schemeClr val="tx1"/>
              </a:solidFill>
              <a:latin typeface="Georgia" panose="02040502050405020303" pitchFamily="18" charset="0"/>
              <a:cs typeface="Calibri Light" panose="020F0302020204030204" pitchFamily="34" charset="0"/>
            </a:endParaRPr>
          </a:p>
        </p:txBody>
      </p:sp>
      <p:sp>
        <p:nvSpPr>
          <p:cNvPr id="47" name="Szöveg helye 14">
            <a:extLst>
              <a:ext uri="{FF2B5EF4-FFF2-40B4-BE49-F238E27FC236}">
                <a16:creationId xmlns:a16="http://schemas.microsoft.com/office/drawing/2014/main" id="{2B7E2ACC-57F6-4E1F-8744-AEEEC56F344A}"/>
              </a:ext>
            </a:extLst>
          </p:cNvPr>
          <p:cNvSpPr txBox="1">
            <a:spLocks/>
          </p:cNvSpPr>
          <p:nvPr/>
        </p:nvSpPr>
        <p:spPr>
          <a:xfrm>
            <a:off x="3210324" y="2062447"/>
            <a:ext cx="5967129"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b="1"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a </a:t>
            </a:r>
            <a:r>
              <a:rPr lang="hu-HU" sz="2000" dirty="0" err="1">
                <a:solidFill>
                  <a:schemeClr val="tx1"/>
                </a:solidFill>
                <a:latin typeface="Georgia" panose="02040502050405020303" pitchFamily="18" charset="0"/>
                <a:cs typeface="Arial" panose="020B0604020202020204" pitchFamily="34" charset="0"/>
              </a:rPr>
              <a:t>situation</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which</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the</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agent</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perceives</a:t>
            </a:r>
            <a:endParaRPr lang="hu-HU" sz="2000" dirty="0">
              <a:solidFill>
                <a:schemeClr val="tx1"/>
              </a:solidFill>
              <a:latin typeface="Georgia" panose="02040502050405020303" pitchFamily="18" charset="0"/>
              <a:cs typeface="Calibri Light" panose="020F0302020204030204" pitchFamily="34" charset="0"/>
            </a:endParaRPr>
          </a:p>
        </p:txBody>
      </p:sp>
      <p:cxnSp>
        <p:nvCxnSpPr>
          <p:cNvPr id="48" name="Összekötő: szögletes 47">
            <a:extLst>
              <a:ext uri="{FF2B5EF4-FFF2-40B4-BE49-F238E27FC236}">
                <a16:creationId xmlns:a16="http://schemas.microsoft.com/office/drawing/2014/main" id="{8347D902-F0A7-43E4-821C-F0B9DDDF6E3E}"/>
              </a:ext>
            </a:extLst>
          </p:cNvPr>
          <p:cNvCxnSpPr>
            <a:cxnSpLocks/>
            <a:stCxn id="2" idx="6"/>
            <a:endCxn id="18" idx="4"/>
          </p:cNvCxnSpPr>
          <p:nvPr/>
        </p:nvCxnSpPr>
        <p:spPr>
          <a:xfrm flipV="1">
            <a:off x="7709311" y="2670351"/>
            <a:ext cx="3270117" cy="82163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Összekötő: szögletes 50">
            <a:extLst>
              <a:ext uri="{FF2B5EF4-FFF2-40B4-BE49-F238E27FC236}">
                <a16:creationId xmlns:a16="http://schemas.microsoft.com/office/drawing/2014/main" id="{5C51DCFD-ED93-441B-BA8C-5E874661FA1C}"/>
              </a:ext>
            </a:extLst>
          </p:cNvPr>
          <p:cNvCxnSpPr>
            <a:cxnSpLocks/>
            <a:stCxn id="18" idx="0"/>
            <a:endCxn id="39" idx="6"/>
          </p:cNvCxnSpPr>
          <p:nvPr/>
        </p:nvCxnSpPr>
        <p:spPr>
          <a:xfrm rot="16200000" flipV="1">
            <a:off x="8527136" y="-815611"/>
            <a:ext cx="635880" cy="4268704"/>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Összekötő: szögletes 53">
            <a:extLst>
              <a:ext uri="{FF2B5EF4-FFF2-40B4-BE49-F238E27FC236}">
                <a16:creationId xmlns:a16="http://schemas.microsoft.com/office/drawing/2014/main" id="{F7B73393-5D7B-47B4-BB55-3F6E963B58AD}"/>
              </a:ext>
            </a:extLst>
          </p:cNvPr>
          <p:cNvCxnSpPr>
            <a:cxnSpLocks/>
            <a:stCxn id="39" idx="2"/>
            <a:endCxn id="41" idx="0"/>
          </p:cNvCxnSpPr>
          <p:nvPr/>
        </p:nvCxnSpPr>
        <p:spPr>
          <a:xfrm rot="10800000" flipV="1">
            <a:off x="1259570" y="1000800"/>
            <a:ext cx="4417484" cy="66520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Összekötő: szögletes 56">
            <a:extLst>
              <a:ext uri="{FF2B5EF4-FFF2-40B4-BE49-F238E27FC236}">
                <a16:creationId xmlns:a16="http://schemas.microsoft.com/office/drawing/2014/main" id="{880B9CD7-3A43-48C0-A68E-F164070E0F93}"/>
              </a:ext>
            </a:extLst>
          </p:cNvPr>
          <p:cNvCxnSpPr>
            <a:cxnSpLocks/>
            <a:stCxn id="41" idx="4"/>
            <a:endCxn id="26" idx="2"/>
          </p:cNvCxnSpPr>
          <p:nvPr/>
        </p:nvCxnSpPr>
        <p:spPr>
          <a:xfrm rot="16200000" flipH="1">
            <a:off x="2002764" y="1956478"/>
            <a:ext cx="746105" cy="2232492"/>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Szöveg helye 14">
            <a:extLst>
              <a:ext uri="{FF2B5EF4-FFF2-40B4-BE49-F238E27FC236}">
                <a16:creationId xmlns:a16="http://schemas.microsoft.com/office/drawing/2014/main" id="{81ED738C-D992-4844-BBBA-3EEF1A0B1C7C}"/>
              </a:ext>
            </a:extLst>
          </p:cNvPr>
          <p:cNvSpPr txBox="1">
            <a:spLocks/>
          </p:cNvSpPr>
          <p:nvPr/>
        </p:nvSpPr>
        <p:spPr>
          <a:xfrm>
            <a:off x="847093" y="4873722"/>
            <a:ext cx="10497815" cy="91552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Egy modell helyett</a:t>
            </a:r>
            <a:br>
              <a:rPr lang="hu-HU" sz="32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A </a:t>
            </a:r>
            <a:r>
              <a:rPr lang="hu-HU" sz="2000"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le van bontva a </a:t>
            </a:r>
            <a:r>
              <a:rPr lang="hu-HU" sz="2000"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egyes változóira S</a:t>
            </a:r>
            <a:r>
              <a:rPr lang="hu-HU" sz="1200" dirty="0">
                <a:solidFill>
                  <a:schemeClr val="tx1"/>
                </a:solidFill>
                <a:latin typeface="Georgia" panose="02040502050405020303" pitchFamily="18" charset="0"/>
                <a:cs typeface="Arial" panose="020B0604020202020204" pitchFamily="34" charset="0"/>
              </a:rPr>
              <a:t>(k)</a:t>
            </a:r>
            <a:r>
              <a:rPr lang="hu-HU" sz="2000" dirty="0">
                <a:solidFill>
                  <a:schemeClr val="tx1"/>
                </a:solidFill>
                <a:latin typeface="Georgia" panose="02040502050405020303" pitchFamily="18" charset="0"/>
                <a:cs typeface="Arial" panose="020B0604020202020204" pitchFamily="34" charset="0"/>
              </a:rPr>
              <a:t> és mindegyikre van egy-egy modell.</a:t>
            </a:r>
          </a:p>
          <a:p>
            <a:pPr algn="l">
              <a:lnSpc>
                <a:spcPct val="100000"/>
              </a:lnSpc>
            </a:pPr>
            <a:r>
              <a:rPr lang="hu-HU" sz="2000" dirty="0">
                <a:solidFill>
                  <a:schemeClr val="tx1"/>
                </a:solidFill>
                <a:latin typeface="Georgia" panose="02040502050405020303" pitchFamily="18" charset="0"/>
                <a:cs typeface="Arial" panose="020B0604020202020204" pitchFamily="34" charset="0"/>
              </a:rPr>
              <a:t>f(S,A) = St+1 helyett,</a:t>
            </a:r>
            <a:br>
              <a:rPr lang="hu-HU" sz="20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f(S</a:t>
            </a:r>
            <a:r>
              <a:rPr lang="hu-HU" sz="1200" dirty="0">
                <a:solidFill>
                  <a:schemeClr val="tx1"/>
                </a:solidFill>
                <a:latin typeface="Georgia" panose="02040502050405020303" pitchFamily="18" charset="0"/>
                <a:cs typeface="Arial" panose="020B0604020202020204" pitchFamily="34" charset="0"/>
              </a:rPr>
              <a:t>(k)</a:t>
            </a:r>
            <a:r>
              <a:rPr lang="hu-HU" sz="2000" dirty="0">
                <a:solidFill>
                  <a:schemeClr val="tx1"/>
                </a:solidFill>
                <a:latin typeface="Georgia" panose="02040502050405020303" pitchFamily="18" charset="0"/>
                <a:cs typeface="Arial" panose="020B0604020202020204" pitchFamily="34" charset="0"/>
              </a:rPr>
              <a:t>, A) = S</a:t>
            </a:r>
            <a:r>
              <a:rPr lang="hu-HU" sz="1200" dirty="0">
                <a:solidFill>
                  <a:schemeClr val="tx1"/>
                </a:solidFill>
                <a:latin typeface="Georgia" panose="02040502050405020303" pitchFamily="18" charset="0"/>
                <a:cs typeface="Arial" panose="020B0604020202020204" pitchFamily="34" charset="0"/>
              </a:rPr>
              <a:t>(k)</a:t>
            </a:r>
            <a:r>
              <a:rPr lang="hu-HU" sz="2000" i="1" dirty="0">
                <a:solidFill>
                  <a:schemeClr val="tx1"/>
                </a:solidFill>
                <a:latin typeface="Georgia" panose="02040502050405020303" pitchFamily="18" charset="0"/>
                <a:cs typeface="Arial" panose="020B0604020202020204" pitchFamily="34" charset="0"/>
              </a:rPr>
              <a:t>t</a:t>
            </a:r>
            <a:r>
              <a:rPr lang="hu-HU" sz="2000" dirty="0">
                <a:solidFill>
                  <a:schemeClr val="tx1"/>
                </a:solidFill>
                <a:latin typeface="Georgia" panose="02040502050405020303" pitchFamily="18" charset="0"/>
                <a:cs typeface="Arial" panose="020B0604020202020204" pitchFamily="34" charset="0"/>
              </a:rPr>
              <a:t>+1</a:t>
            </a:r>
            <a:endParaRPr lang="hu-HU" sz="2000" dirty="0">
              <a:solidFill>
                <a:schemeClr val="tx1"/>
              </a:solidFill>
              <a:latin typeface="Georgia" panose="02040502050405020303" pitchFamily="18" charset="0"/>
              <a:cs typeface="Calibri Light" panose="020F0302020204030204" pitchFamily="34" charset="0"/>
            </a:endParaRPr>
          </a:p>
        </p:txBody>
      </p:sp>
      <p:sp>
        <p:nvSpPr>
          <p:cNvPr id="30" name="Folyamatábra: Összegzés 29">
            <a:extLst>
              <a:ext uri="{FF2B5EF4-FFF2-40B4-BE49-F238E27FC236}">
                <a16:creationId xmlns:a16="http://schemas.microsoft.com/office/drawing/2014/main" id="{0D0DFFBA-E02E-409B-92BF-1403AF022D38}"/>
              </a:ext>
            </a:extLst>
          </p:cNvPr>
          <p:cNvSpPr/>
          <p:nvPr/>
        </p:nvSpPr>
        <p:spPr>
          <a:xfrm>
            <a:off x="8844695" y="2991684"/>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4" name="Szöveg helye 14">
            <a:extLst>
              <a:ext uri="{FF2B5EF4-FFF2-40B4-BE49-F238E27FC236}">
                <a16:creationId xmlns:a16="http://schemas.microsoft.com/office/drawing/2014/main" id="{2E846376-C527-4CA9-9DBD-086819BA36D3}"/>
              </a:ext>
            </a:extLst>
          </p:cNvPr>
          <p:cNvSpPr txBox="1">
            <a:spLocks/>
          </p:cNvSpPr>
          <p:nvPr/>
        </p:nvSpPr>
        <p:spPr>
          <a:xfrm>
            <a:off x="8725510" y="3327051"/>
            <a:ext cx="1272039" cy="41713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Georgia" panose="02040502050405020303" pitchFamily="18" charset="0"/>
                <a:cs typeface="Arial" panose="020B0604020202020204" pitchFamily="34" charset="0"/>
              </a:rPr>
              <a:t>f(S,A) = S</a:t>
            </a:r>
            <a:r>
              <a:rPr lang="hu-HU" sz="1400" i="1" dirty="0">
                <a:solidFill>
                  <a:schemeClr val="tx1"/>
                </a:solidFill>
                <a:latin typeface="Georgia" panose="02040502050405020303" pitchFamily="18" charset="0"/>
                <a:cs typeface="Arial" panose="020B0604020202020204" pitchFamily="34" charset="0"/>
              </a:rPr>
              <a:t>t</a:t>
            </a:r>
            <a:r>
              <a:rPr lang="hu-HU" sz="1400" dirty="0">
                <a:solidFill>
                  <a:schemeClr val="tx1"/>
                </a:solidFill>
                <a:latin typeface="Georgia" panose="02040502050405020303" pitchFamily="18" charset="0"/>
                <a:cs typeface="Arial" panose="020B0604020202020204" pitchFamily="34" charset="0"/>
              </a:rPr>
              <a:t>+1</a:t>
            </a:r>
            <a:endParaRPr lang="hu-HU" sz="1400" dirty="0">
              <a:solidFill>
                <a:schemeClr val="tx1"/>
              </a:solidFill>
              <a:latin typeface="Georgia" panose="02040502050405020303" pitchFamily="18" charset="0"/>
              <a:cs typeface="Calibri Light" panose="020F0302020204030204" pitchFamily="34" charset="0"/>
            </a:endParaRPr>
          </a:p>
        </p:txBody>
      </p:sp>
      <p:sp>
        <p:nvSpPr>
          <p:cNvPr id="3" name="Ellipszis 2">
            <a:extLst>
              <a:ext uri="{FF2B5EF4-FFF2-40B4-BE49-F238E27FC236}">
                <a16:creationId xmlns:a16="http://schemas.microsoft.com/office/drawing/2014/main" id="{09BBCE53-8C9B-49F8-BD22-BDE8E908C4F8}"/>
              </a:ext>
            </a:extLst>
          </p:cNvPr>
          <p:cNvSpPr/>
          <p:nvPr/>
        </p:nvSpPr>
        <p:spPr>
          <a:xfrm>
            <a:off x="8725510" y="2871222"/>
            <a:ext cx="1265603" cy="126560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Ábra 8" descr="Nyíl: óramutató járásával ellentétes, ívelt körvonalas">
            <a:extLst>
              <a:ext uri="{FF2B5EF4-FFF2-40B4-BE49-F238E27FC236}">
                <a16:creationId xmlns:a16="http://schemas.microsoft.com/office/drawing/2014/main" id="{6C137B1A-D37A-4CDF-9A6A-454852738FA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28725" y="4200018"/>
            <a:ext cx="1282313" cy="1282313"/>
          </a:xfrm>
          <a:prstGeom prst="rect">
            <a:avLst/>
          </a:prstGeom>
        </p:spPr>
      </p:pic>
    </p:spTree>
    <p:extLst>
      <p:ext uri="{BB962C8B-B14F-4D97-AF65-F5344CB8AC3E}">
        <p14:creationId xmlns:p14="http://schemas.microsoft.com/office/powerpoint/2010/main" val="58797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RL (</a:t>
            </a:r>
            <a:r>
              <a:rPr lang="hu-HU" sz="4800" dirty="0" err="1">
                <a:solidFill>
                  <a:schemeClr val="tx1"/>
                </a:solidFill>
                <a:latin typeface="Georgia" panose="02040502050405020303" pitchFamily="18" charset="0"/>
                <a:cs typeface="Arial" panose="020B0604020202020204" pitchFamily="34" charset="0"/>
              </a:rPr>
              <a:t>some</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definitions</a:t>
            </a:r>
            <a:r>
              <a:rPr lang="hu-HU" sz="4800" dirty="0">
                <a:solidFill>
                  <a:schemeClr val="tx1"/>
                </a:solidFill>
                <a:latin typeface="Georgia" panose="02040502050405020303" pitchFamily="18" charset="0"/>
                <a:cs typeface="Arial" panose="020B0604020202020204" pitchFamily="34" charset="0"/>
              </a:rPr>
              <a: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GB" i="1" dirty="0"/>
              <a:t>Reinforcement learning</a:t>
            </a:r>
            <a:r>
              <a:rPr lang="en-GB" dirty="0"/>
              <a:t> (RL) is a sub-field of machine learning that formally models this setting of learning through interaction in a reactive environment. In RL, we have an </a:t>
            </a:r>
            <a:r>
              <a:rPr lang="en-GB" b="1" dirty="0"/>
              <a:t>agent</a:t>
            </a:r>
            <a:r>
              <a:rPr lang="en-GB" dirty="0"/>
              <a:t> and an </a:t>
            </a:r>
            <a:r>
              <a:rPr lang="en-GB" b="1" dirty="0"/>
              <a:t>environment</a:t>
            </a:r>
            <a:r>
              <a:rPr lang="en-GB" dirty="0"/>
              <a:t>. The agent observes its position (or “state”) in the environment and takes actions that transition it to a new state. The environment looks at an agent’s state and hands out rewards based on a hidden set of criteria.</a:t>
            </a:r>
            <a:endParaRPr lang="hu-HU" dirty="0"/>
          </a:p>
          <a:p>
            <a:pPr algn="l">
              <a:lnSpc>
                <a:spcPct val="100000"/>
              </a:lnSpc>
            </a:pPr>
            <a:r>
              <a:rPr lang="en-GB" i="1" dirty="0"/>
              <a:t>Source: </a:t>
            </a:r>
            <a:r>
              <a:rPr lang="en-GB" i="1" dirty="0">
                <a:hlinkClick r:id="rId3"/>
              </a:rPr>
              <a:t>Reinforcement Learning: An Introduction</a:t>
            </a:r>
            <a:r>
              <a:rPr lang="en-GB" i="1" dirty="0"/>
              <a:t>. Sutton &amp; </a:t>
            </a:r>
            <a:r>
              <a:rPr lang="en-GB" i="1" dirty="0" err="1"/>
              <a:t>Barto</a:t>
            </a:r>
            <a:r>
              <a:rPr lang="en-GB" i="1" dirty="0"/>
              <a:t>, 2017.</a:t>
            </a:r>
            <a:endParaRPr lang="hu-HU" i="1" dirty="0"/>
          </a:p>
          <a:p>
            <a:pPr algn="l">
              <a:lnSpc>
                <a:spcPct val="100000"/>
              </a:lnSpc>
            </a:pPr>
            <a:endParaRPr lang="hu-HU" sz="1800" i="1" dirty="0">
              <a:solidFill>
                <a:schemeClr val="tx1"/>
              </a:solidFill>
              <a:latin typeface="Arial" panose="020B0604020202020204" pitchFamily="34" charset="0"/>
              <a:cs typeface="Arial" panose="020B0604020202020204" pitchFamily="34" charset="0"/>
            </a:endParaRPr>
          </a:p>
          <a:p>
            <a:pPr algn="l">
              <a:lnSpc>
                <a:spcPct val="100000"/>
              </a:lnSpc>
            </a:pPr>
            <a:r>
              <a:rPr lang="en-GB" dirty="0"/>
              <a:t>Typically, the goal of RL is for the agent to learn </a:t>
            </a:r>
            <a:r>
              <a:rPr lang="en-GB" dirty="0" err="1"/>
              <a:t>behavior</a:t>
            </a:r>
            <a:r>
              <a:rPr lang="en-GB" dirty="0"/>
              <a:t> that maximizes</a:t>
            </a:r>
            <a:r>
              <a:rPr lang="en-GB" i="1" dirty="0"/>
              <a:t> </a:t>
            </a:r>
            <a:r>
              <a:rPr lang="en-GB" dirty="0"/>
              <a:t>the total reward it receives from the environment.</a:t>
            </a:r>
            <a:endParaRPr lang="hu-HU" dirty="0"/>
          </a:p>
          <a:p>
            <a:pPr algn="l">
              <a:lnSpc>
                <a:spcPct val="100000"/>
              </a:lnSpc>
            </a:pPr>
            <a:r>
              <a:rPr lang="en-GB" dirty="0"/>
              <a:t>So what we find is that there is power</a:t>
            </a:r>
            <a:r>
              <a:rPr lang="en-GB" i="1" dirty="0"/>
              <a:t> </a:t>
            </a:r>
            <a:r>
              <a:rPr lang="en-GB" dirty="0"/>
              <a:t>in being able to learn effectively in the </a:t>
            </a:r>
            <a:r>
              <a:rPr lang="en-GB" b="1" dirty="0"/>
              <a:t>absence</a:t>
            </a:r>
            <a:r>
              <a:rPr lang="en-GB" dirty="0"/>
              <a:t> of rewards.</a:t>
            </a:r>
            <a:endParaRPr lang="hu-HU" dirty="0"/>
          </a:p>
          <a:p>
            <a:pPr algn="l">
              <a:lnSpc>
                <a:spcPct val="100000"/>
              </a:lnSpc>
            </a:pPr>
            <a:r>
              <a:rPr lang="hu-HU" sz="1800">
                <a:solidFill>
                  <a:schemeClr val="tx1"/>
                </a:solidFill>
                <a:latin typeface="Arial" panose="020B0604020202020204" pitchFamily="34" charset="0"/>
                <a:cs typeface="Arial" panose="020B0604020202020204" pitchFamily="34" charset="0"/>
                <a:hlinkClick r:id="rId4"/>
              </a:rPr>
              <a:t>https://minimizingregret.wordpress.com/2019/04/15/reinforcement-learning-without-rewards/</a:t>
            </a:r>
            <a:endParaRPr lang="hu-HU" sz="1800">
              <a:solidFill>
                <a:schemeClr val="tx1"/>
              </a:solidFill>
              <a:latin typeface="Arial" panose="020B0604020202020204" pitchFamily="34" charset="0"/>
              <a:cs typeface="Arial" panose="020B0604020202020204" pitchFamily="34" charset="0"/>
            </a:endParaRPr>
          </a:p>
          <a:p>
            <a:pPr algn="l">
              <a:lnSpc>
                <a:spcPct val="100000"/>
              </a:lnSpc>
            </a:pPr>
            <a:endParaRPr lang="hu-HU"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9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ToDo</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list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elvégzendő tesztekkel kapcsolatban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alaptesztek, hogy jól működik-e a program, nincs-e benne szisztematikus hiba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még mindig a régi)</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különböző tesztpályákat felépíteni (az environment.py modulban a </a:t>
            </a:r>
            <a:r>
              <a:rPr lang="hu-HU" dirty="0" err="1">
                <a:solidFill>
                  <a:schemeClr val="tx1"/>
                </a:solidFill>
                <a:latin typeface="Arial" panose="020B0604020202020204" pitchFamily="34" charset="0"/>
                <a:cs typeface="Arial" panose="020B0604020202020204" pitchFamily="34" charset="0"/>
              </a:rPr>
              <a:t>Road</a:t>
            </a:r>
            <a:r>
              <a:rPr lang="hu-HU" dirty="0">
                <a:solidFill>
                  <a:schemeClr val="tx1"/>
                </a:solidFill>
                <a:latin typeface="Arial" panose="020B0604020202020204" pitchFamily="34" charset="0"/>
                <a:cs typeface="Arial" panose="020B0604020202020204" pitchFamily="34" charset="0"/>
              </a:rPr>
              <a:t> osztály, már majdnem kész az összes)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az egyik vezér teszt ezen kell kipróbálni,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egyes </a:t>
            </a:r>
            <a:r>
              <a:rPr lang="hu-HU" dirty="0" err="1">
                <a:solidFill>
                  <a:schemeClr val="tx1"/>
                </a:solidFill>
                <a:latin typeface="Arial" panose="020B0604020202020204" pitchFamily="34" charset="0"/>
                <a:cs typeface="Arial" panose="020B0604020202020204" pitchFamily="34" charset="0"/>
              </a:rPr>
              <a:t>hyperparaméterei</a:t>
            </a:r>
            <a:r>
              <a:rPr lang="hu-HU" dirty="0">
                <a:solidFill>
                  <a:schemeClr val="tx1"/>
                </a:solidFill>
                <a:latin typeface="Arial" panose="020B0604020202020204" pitchFamily="34" charset="0"/>
                <a:cs typeface="Arial" panose="020B0604020202020204" pitchFamily="34" charset="0"/>
              </a:rPr>
              <a:t> milyen hatással vannak az adaptivitásra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Erre kell írni egy olyan programrészt, ami több futást képes egy </a:t>
            </a:r>
            <a:r>
              <a:rPr lang="hu-HU" dirty="0" err="1">
                <a:solidFill>
                  <a:schemeClr val="tx1"/>
                </a:solidFill>
                <a:latin typeface="Arial" panose="020B0604020202020204" pitchFamily="34" charset="0"/>
                <a:cs typeface="Arial" panose="020B0604020202020204" pitchFamily="34" charset="0"/>
              </a:rPr>
              <a:t>plotton</a:t>
            </a:r>
            <a:r>
              <a:rPr lang="hu-HU" dirty="0">
                <a:solidFill>
                  <a:schemeClr val="tx1"/>
                </a:solidFill>
                <a:latin typeface="Arial" panose="020B0604020202020204" pitchFamily="34" charset="0"/>
                <a:cs typeface="Arial" panose="020B0604020202020204" pitchFamily="34" charset="0"/>
              </a:rPr>
              <a:t> kezelni</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Neurális Háló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Milyen hatással vannak a beállítások a tanulási görbére (Batch </a:t>
            </a:r>
            <a:r>
              <a:rPr lang="hu-HU" dirty="0" err="1">
                <a:solidFill>
                  <a:schemeClr val="tx1"/>
                </a:solidFill>
                <a:latin typeface="Arial" panose="020B0604020202020204" pitchFamily="34" charset="0"/>
                <a:cs typeface="Arial" panose="020B0604020202020204" pitchFamily="34" charset="0"/>
              </a:rPr>
              <a:t>Size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Neuronok száma,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Algoritmusok {SDG, ADAM, ADAGRAD, </a:t>
            </a:r>
            <a:r>
              <a:rPr lang="hu-HU" dirty="0" err="1">
                <a:solidFill>
                  <a:schemeClr val="tx1"/>
                </a:solidFill>
                <a:latin typeface="Arial" panose="020B0604020202020204" pitchFamily="34" charset="0"/>
                <a:cs typeface="Arial" panose="020B0604020202020204" pitchFamily="34" charset="0"/>
              </a:rPr>
              <a:t>LSMProp</a:t>
            </a:r>
            <a:r>
              <a:rPr lang="hu-HU" dirty="0">
                <a:solidFill>
                  <a:schemeClr val="tx1"/>
                </a:solidFill>
                <a:latin typeface="Arial" panose="020B0604020202020204" pitchFamily="34" charset="0"/>
                <a:cs typeface="Arial" panose="020B0604020202020204" pitchFamily="34" charset="0"/>
              </a:rPr>
              <a:t>}, Iterációk száma, </a:t>
            </a:r>
            <a:r>
              <a:rPr lang="hu-HU" dirty="0" err="1">
                <a:solidFill>
                  <a:schemeClr val="tx1"/>
                </a:solidFill>
                <a:latin typeface="Arial" panose="020B0604020202020204" pitchFamily="34" charset="0"/>
                <a:cs typeface="Arial" panose="020B0604020202020204" pitchFamily="34" charset="0"/>
              </a:rPr>
              <a:t>Warm_start</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sz="2000" dirty="0" err="1">
                <a:solidFill>
                  <a:schemeClr val="tx1"/>
                </a:solidFill>
                <a:latin typeface="Georgia" panose="02040502050405020303" pitchFamily="18" charset="0"/>
                <a:cs typeface="Calibri Light" panose="020F0302020204030204" pitchFamily="34" charset="0"/>
              </a:rPr>
              <a:t>Road</a:t>
            </a:r>
            <a:r>
              <a:rPr lang="hu-HU" sz="2000" dirty="0">
                <a:solidFill>
                  <a:schemeClr val="tx1"/>
                </a:solidFill>
                <a:latin typeface="Georgia" panose="02040502050405020303" pitchFamily="18" charset="0"/>
                <a:cs typeface="Calibri Light" panose="020F0302020204030204" pitchFamily="34" charset="0"/>
              </a:rPr>
              <a:t> vagy </a:t>
            </a:r>
            <a:r>
              <a:rPr lang="hu-HU" sz="2000" dirty="0" err="1">
                <a:solidFill>
                  <a:schemeClr val="tx1"/>
                </a:solidFill>
                <a:latin typeface="Georgia" panose="02040502050405020303" pitchFamily="18" charset="0"/>
                <a:cs typeface="Calibri Light" panose="020F0302020204030204" pitchFamily="34" charset="0"/>
              </a:rPr>
              <a:t>Environment</a:t>
            </a:r>
            <a:r>
              <a:rPr lang="hu-HU" sz="2000" dirty="0">
                <a:solidFill>
                  <a:schemeClr val="tx1"/>
                </a:solidFill>
                <a:latin typeface="Georgia" panose="02040502050405020303" pitchFamily="18" charset="0"/>
                <a:cs typeface="Calibri Light" panose="020F0302020204030204" pitchFamily="34" charset="0"/>
              </a:rPr>
              <a:t>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pályákkal szimulálni az egyes eseteket (Determinisztikus kapcsolata a szenzorok és a cél változó között, nem determinisztikus kapcsolat, Lineáris nem-determinisztikus kapcsolat, Nem Lineáris nem-determinisztikus kapcsolat, Időben állandó kapcsolat, Időben változó kapcsolat,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410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Determinisztikus volt a kapcsolat</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 szenzoros értékek és a célváltozó között. Ez azt jelenti, hogy a célváltozó és a szenzoros adatok között teljesen egyértelmű megfeleltetés van.</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8925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Viszont ezt a determinisztikus kapcsolatot menet közben egy másik determinisztikus kapcsolatra cserélem</a:t>
            </a:r>
            <a:br>
              <a:rPr lang="hu-HU" sz="34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Ezzel vizsgálom azt, hogy az algoritmus, hogyan és milyen gyorsan képes követni a változást.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 name="Téglalap 1">
            <a:extLst>
              <a:ext uri="{FF2B5EF4-FFF2-40B4-BE49-F238E27FC236}">
                <a16:creationId xmlns:a16="http://schemas.microsoft.com/office/drawing/2014/main" id="{F67D3BC5-ECF9-42D8-BB1B-875CDB0E5913}"/>
              </a:ext>
            </a:extLst>
          </p:cNvPr>
          <p:cNvSpPr/>
          <p:nvPr/>
        </p:nvSpPr>
        <p:spPr>
          <a:xfrm>
            <a:off x="2478157" y="1329010"/>
            <a:ext cx="940904" cy="2686399"/>
          </a:xfrm>
          <a:custGeom>
            <a:avLst/>
            <a:gdLst>
              <a:gd name="connsiteX0" fmla="*/ 0 w 940904"/>
              <a:gd name="connsiteY0" fmla="*/ 0 h 2686399"/>
              <a:gd name="connsiteX1" fmla="*/ 461043 w 940904"/>
              <a:gd name="connsiteY1" fmla="*/ 0 h 2686399"/>
              <a:gd name="connsiteX2" fmla="*/ 940904 w 940904"/>
              <a:gd name="connsiteY2" fmla="*/ 0 h 2686399"/>
              <a:gd name="connsiteX3" fmla="*/ 940904 w 940904"/>
              <a:gd name="connsiteY3" fmla="*/ 591008 h 2686399"/>
              <a:gd name="connsiteX4" fmla="*/ 940904 w 940904"/>
              <a:gd name="connsiteY4" fmla="*/ 1128288 h 2686399"/>
              <a:gd name="connsiteX5" fmla="*/ 940904 w 940904"/>
              <a:gd name="connsiteY5" fmla="*/ 1611839 h 2686399"/>
              <a:gd name="connsiteX6" fmla="*/ 940904 w 940904"/>
              <a:gd name="connsiteY6" fmla="*/ 2095391 h 2686399"/>
              <a:gd name="connsiteX7" fmla="*/ 940904 w 940904"/>
              <a:gd name="connsiteY7" fmla="*/ 2686399 h 2686399"/>
              <a:gd name="connsiteX8" fmla="*/ 470452 w 940904"/>
              <a:gd name="connsiteY8" fmla="*/ 2686399 h 2686399"/>
              <a:gd name="connsiteX9" fmla="*/ 0 w 940904"/>
              <a:gd name="connsiteY9" fmla="*/ 2686399 h 2686399"/>
              <a:gd name="connsiteX10" fmla="*/ 0 w 940904"/>
              <a:gd name="connsiteY10" fmla="*/ 2149119 h 2686399"/>
              <a:gd name="connsiteX11" fmla="*/ 0 w 940904"/>
              <a:gd name="connsiteY11" fmla="*/ 1638703 h 2686399"/>
              <a:gd name="connsiteX12" fmla="*/ 0 w 940904"/>
              <a:gd name="connsiteY12" fmla="*/ 1074560 h 2686399"/>
              <a:gd name="connsiteX13" fmla="*/ 0 w 940904"/>
              <a:gd name="connsiteY13" fmla="*/ 564144 h 2686399"/>
              <a:gd name="connsiteX14" fmla="*/ 0 w 940904"/>
              <a:gd name="connsiteY14" fmla="*/ 0 h 26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904" h="2686399" extrusionOk="0">
                <a:moveTo>
                  <a:pt x="0" y="0"/>
                </a:moveTo>
                <a:cubicBezTo>
                  <a:pt x="111162" y="-27665"/>
                  <a:pt x="303904" y="34820"/>
                  <a:pt x="461043" y="0"/>
                </a:cubicBezTo>
                <a:cubicBezTo>
                  <a:pt x="618182" y="-34820"/>
                  <a:pt x="773440" y="7639"/>
                  <a:pt x="940904" y="0"/>
                </a:cubicBezTo>
                <a:cubicBezTo>
                  <a:pt x="966838" y="173349"/>
                  <a:pt x="910896" y="433997"/>
                  <a:pt x="940904" y="591008"/>
                </a:cubicBezTo>
                <a:cubicBezTo>
                  <a:pt x="970912" y="748019"/>
                  <a:pt x="889682" y="946033"/>
                  <a:pt x="940904" y="1128288"/>
                </a:cubicBezTo>
                <a:cubicBezTo>
                  <a:pt x="992126" y="1310543"/>
                  <a:pt x="897145" y="1434369"/>
                  <a:pt x="940904" y="1611839"/>
                </a:cubicBezTo>
                <a:cubicBezTo>
                  <a:pt x="984663" y="1789309"/>
                  <a:pt x="921204" y="1930377"/>
                  <a:pt x="940904" y="2095391"/>
                </a:cubicBezTo>
                <a:cubicBezTo>
                  <a:pt x="960604" y="2260405"/>
                  <a:pt x="921501" y="2516233"/>
                  <a:pt x="940904" y="2686399"/>
                </a:cubicBezTo>
                <a:cubicBezTo>
                  <a:pt x="800194" y="2694009"/>
                  <a:pt x="637253" y="2639828"/>
                  <a:pt x="470452" y="2686399"/>
                </a:cubicBezTo>
                <a:cubicBezTo>
                  <a:pt x="303651" y="2732970"/>
                  <a:pt x="168481" y="2659926"/>
                  <a:pt x="0" y="2686399"/>
                </a:cubicBezTo>
                <a:cubicBezTo>
                  <a:pt x="-26981" y="2485194"/>
                  <a:pt x="52743" y="2403103"/>
                  <a:pt x="0" y="2149119"/>
                </a:cubicBezTo>
                <a:cubicBezTo>
                  <a:pt x="-52743" y="1895135"/>
                  <a:pt x="55970" y="1890256"/>
                  <a:pt x="0" y="1638703"/>
                </a:cubicBezTo>
                <a:cubicBezTo>
                  <a:pt x="-55970" y="1387150"/>
                  <a:pt x="13917" y="1307505"/>
                  <a:pt x="0" y="1074560"/>
                </a:cubicBezTo>
                <a:cubicBezTo>
                  <a:pt x="-13917" y="841615"/>
                  <a:pt x="15372" y="787508"/>
                  <a:pt x="0" y="564144"/>
                </a:cubicBezTo>
                <a:cubicBezTo>
                  <a:pt x="-15372" y="340780"/>
                  <a:pt x="51774" y="146109"/>
                  <a:pt x="0" y="0"/>
                </a:cubicBezTo>
                <a:close/>
              </a:path>
            </a:pathLst>
          </a:custGeom>
          <a:noFill/>
          <a:ln>
            <a:solidFill>
              <a:schemeClr val="tx1">
                <a:lumMod val="75000"/>
                <a:lumOff val="25000"/>
              </a:schemeClr>
            </a:solid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4" name="Egyenes összekötő 3">
            <a:extLst>
              <a:ext uri="{FF2B5EF4-FFF2-40B4-BE49-F238E27FC236}">
                <a16:creationId xmlns:a16="http://schemas.microsoft.com/office/drawing/2014/main" id="{D705C1D2-77F8-4551-A0BD-59386230B95D}"/>
              </a:ext>
            </a:extLst>
          </p:cNvPr>
          <p:cNvCxnSpPr/>
          <p:nvPr/>
        </p:nvCxnSpPr>
        <p:spPr>
          <a:xfrm>
            <a:off x="2955631" y="885371"/>
            <a:ext cx="0" cy="342537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Szöveg helye 14">
            <a:extLst>
              <a:ext uri="{FF2B5EF4-FFF2-40B4-BE49-F238E27FC236}">
                <a16:creationId xmlns:a16="http://schemas.microsoft.com/office/drawing/2014/main" id="{CF75C4C8-026D-4249-B15B-FC453B3D6DC7}"/>
              </a:ext>
            </a:extLst>
          </p:cNvPr>
          <p:cNvSpPr txBox="1">
            <a:spLocks/>
          </p:cNvSpPr>
          <p:nvPr/>
        </p:nvSpPr>
        <p:spPr>
          <a:xfrm>
            <a:off x="1445449" y="3951870"/>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történ egy </a:t>
            </a:r>
            <a:r>
              <a:rPr lang="hu-HU" sz="2000" dirty="0" err="1">
                <a:solidFill>
                  <a:schemeClr val="tx1"/>
                </a:solidFill>
                <a:latin typeface="Georgia" panose="02040502050405020303" pitchFamily="18" charset="0"/>
                <a:cs typeface="Calibri Light" panose="020F0302020204030204" pitchFamily="34" charset="0"/>
              </a:rPr>
              <a:t>Concept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Drift</a:t>
            </a:r>
            <a:endParaRPr lang="hu-HU" sz="20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ECF8694A-11ED-467A-8D2C-A4099FCBAA93}"/>
              </a:ext>
            </a:extLst>
          </p:cNvPr>
          <p:cNvSpPr txBox="1">
            <a:spLocks/>
          </p:cNvSpPr>
          <p:nvPr/>
        </p:nvSpPr>
        <p:spPr>
          <a:xfrm>
            <a:off x="1240730" y="223106"/>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Egészen</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pontosan itt.</a:t>
            </a:r>
          </a:p>
        </p:txBody>
      </p:sp>
    </p:spTree>
    <p:extLst>
      <p:ext uri="{BB962C8B-B14F-4D97-AF65-F5344CB8AC3E}">
        <p14:creationId xmlns:p14="http://schemas.microsoft.com/office/powerpoint/2010/main" val="13491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lila vonal a „nyomvonal” amit „húzott maga után”, vagy bejárt, miközben próbálta magát a legközelebb tartani a zöld vonalhoz.</a:t>
            </a:r>
            <a:endParaRPr lang="hu-HU" sz="4800" dirty="0">
              <a:solidFill>
                <a:schemeClr val="tx1"/>
              </a:solidFill>
              <a:latin typeface="Georgia" panose="02040502050405020303" pitchFamily="18" charset="0"/>
              <a:cs typeface="Calibri Light" panose="020F0302020204030204" pitchFamily="34" charset="0"/>
            </a:endParaRPr>
          </a:p>
        </p:txBody>
      </p:sp>
      <p:sp>
        <p:nvSpPr>
          <p:cNvPr id="13" name="Szöveg helye 14">
            <a:extLst>
              <a:ext uri="{FF2B5EF4-FFF2-40B4-BE49-F238E27FC236}">
                <a16:creationId xmlns:a16="http://schemas.microsoft.com/office/drawing/2014/main" id="{D137027B-E25B-4A4F-B179-A4EB6F7BEA5B}"/>
              </a:ext>
            </a:extLst>
          </p:cNvPr>
          <p:cNvSpPr txBox="1">
            <a:spLocks/>
          </p:cNvSpPr>
          <p:nvPr/>
        </p:nvSpPr>
        <p:spPr>
          <a:xfrm>
            <a:off x="6212013" y="6546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vertikális vonalak a „faltól” mért távolságot reprezentálják. Hosszukat felfoghatjuk úgy is mint a szenzorból érkező adatok.</a:t>
            </a:r>
          </a:p>
        </p:txBody>
      </p:sp>
      <p:sp>
        <p:nvSpPr>
          <p:cNvPr id="15" name="Szöveg helye 14">
            <a:extLst>
              <a:ext uri="{FF2B5EF4-FFF2-40B4-BE49-F238E27FC236}">
                <a16:creationId xmlns:a16="http://schemas.microsoft.com/office/drawing/2014/main" id="{FC4448C5-1868-4500-92E8-113C25D89667}"/>
              </a:ext>
            </a:extLst>
          </p:cNvPr>
          <p:cNvSpPr txBox="1">
            <a:spLocks/>
          </p:cNvSpPr>
          <p:nvPr/>
        </p:nvSpPr>
        <p:spPr>
          <a:xfrm>
            <a:off x="6212013" y="1658316"/>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Attól függően, hogy milyen messze vagyunk az egyik vagy a másik „faltól” ezek az értékek dinamikusan változnak, ahogy változik a mi pozíciónk is.</a:t>
            </a:r>
          </a:p>
        </p:txBody>
      </p:sp>
      <p:sp>
        <p:nvSpPr>
          <p:cNvPr id="16" name="Szöveg helye 14">
            <a:extLst>
              <a:ext uri="{FF2B5EF4-FFF2-40B4-BE49-F238E27FC236}">
                <a16:creationId xmlns:a16="http://schemas.microsoft.com/office/drawing/2014/main" id="{0B1C7D6A-9629-4166-AB6F-28D0AC80CDDC}"/>
              </a:ext>
            </a:extLst>
          </p:cNvPr>
          <p:cNvSpPr txBox="1">
            <a:spLocks/>
          </p:cNvSpPr>
          <p:nvPr/>
        </p:nvSpPr>
        <p:spPr>
          <a:xfrm>
            <a:off x="6212013" y="29684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 feladatban a két szenzor értéke alapján teljesen egyértelműen meg tudjuk mondani, hogy milyen messze vagyunk a zöld vonaltól. Sőt igazából csak az egyik vagy csak a másik alapján is.</a:t>
            </a:r>
          </a:p>
        </p:txBody>
      </p:sp>
    </p:spTree>
    <p:extLst>
      <p:ext uri="{BB962C8B-B14F-4D97-AF65-F5344CB8AC3E}">
        <p14:creationId xmlns:p14="http://schemas.microsoft.com/office/powerpoint/2010/main" val="76251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C96CB0D4-B2F0-407D-80C7-394A68774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6490"/>
            <a:ext cx="12192000" cy="2661510"/>
          </a:xfrm>
          <a:prstGeom prst="rect">
            <a:avLst/>
          </a:prstGeom>
        </p:spPr>
      </p:pic>
      <p:pic>
        <p:nvPicPr>
          <p:cNvPr id="3" name="Kép 2" descr="A képen kültéri, csoport, személyek látható&#10;&#10;Automatikusan generált leírás">
            <a:extLst>
              <a:ext uri="{FF2B5EF4-FFF2-40B4-BE49-F238E27FC236}">
                <a16:creationId xmlns:a16="http://schemas.microsoft.com/office/drawing/2014/main" id="{7A958C21-A969-4636-9AEB-526440345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853920"/>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100945" y="4674704"/>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Alatt azt értem, hogy </a:t>
            </a:r>
            <a:r>
              <a:rPr lang="hu-HU" dirty="0">
                <a:solidFill>
                  <a:schemeClr val="tx1"/>
                </a:solidFill>
                <a:latin typeface="Arial" panose="020B0604020202020204" pitchFamily="34" charset="0"/>
                <a:cs typeface="Arial" panose="020B0604020202020204" pitchFamily="34" charset="0"/>
              </a:rPr>
              <a:t>…ha megnézzük, hogy menet közben hogy alakult a neurális háló tanulási görbéje, amely alapján az egész vezérlés történ akkor azt látjuk, </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után leromlott. Ez az amit az alsó ábrán az emelkedés jelez.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Utána viszont szépen sikerült úgy módosítania a súlyokat, hogy megtanulta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az új koncepciót  </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2783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Magyarázat, következtetések és értelmezések</a:t>
            </a:r>
            <a:endParaRPr lang="hu-HU" sz="40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047937" y="1467678"/>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Nagyon fontos látni érteni tudni,</a:t>
            </a:r>
          </a:p>
          <a:p>
            <a:pPr algn="r">
              <a:lnSpc>
                <a:spcPct val="100000"/>
              </a:lnSpc>
            </a:pPr>
            <a:r>
              <a:rPr lang="hu-HU" dirty="0">
                <a:solidFill>
                  <a:schemeClr val="tx1"/>
                </a:solidFill>
                <a:latin typeface="Arial" panose="020B0604020202020204" pitchFamily="34" charset="0"/>
                <a:cs typeface="Arial" panose="020B0604020202020204" pitchFamily="34" charset="0"/>
              </a:rPr>
              <a:t>Hogy ez az a terület és pont, ahol nagyon durván be lehet </a:t>
            </a:r>
            <a:r>
              <a:rPr lang="hu-HU" dirty="0" err="1">
                <a:solidFill>
                  <a:schemeClr val="tx1"/>
                </a:solidFill>
                <a:latin typeface="Arial" panose="020B0604020202020204" pitchFamily="34" charset="0"/>
                <a:cs typeface="Arial" panose="020B0604020202020204" pitchFamily="34" charset="0"/>
              </a:rPr>
              <a:t>cumizni</a:t>
            </a:r>
            <a:r>
              <a:rPr lang="hu-HU" dirty="0">
                <a:solidFill>
                  <a:schemeClr val="tx1"/>
                </a:solidFill>
                <a:latin typeface="Arial" panose="020B0604020202020204" pitchFamily="34" charset="0"/>
                <a:cs typeface="Arial" panose="020B0604020202020204" pitchFamily="34" charset="0"/>
              </a:rPr>
              <a:t> ha az ember nem tudja és érti pontosan, hogy mint csinál és mi történik a háttérben.!</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1047937" y="2667661"/>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Csak hogy értsük itt rögtön 4 tényező is hattással van</a:t>
            </a:r>
          </a:p>
          <a:p>
            <a:pPr algn="l">
              <a:lnSpc>
                <a:spcPct val="100000"/>
              </a:lnSpc>
            </a:pPr>
            <a:r>
              <a:rPr lang="hu-HU" dirty="0">
                <a:solidFill>
                  <a:schemeClr val="tx1"/>
                </a:solidFill>
                <a:latin typeface="Arial" panose="020B0604020202020204" pitchFamily="34" charset="0"/>
                <a:cs typeface="Arial" panose="020B0604020202020204" pitchFamily="34" charset="0"/>
              </a:rPr>
              <a:t>Arra amit látunk és nem győzöm hangsúlyozni még a magam számára sem, hogy nagyon fontos pontosan érteni, hogy mi történik a háttérben, különben fogalmad sem lesz, hogy az eredmény minek köszönhető.</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2334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Vegyük át újra, hogy működik az algoritmus</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a beneneti adatokat száma folyamatosan emelkedik</a:t>
            </a:r>
          </a:p>
          <a:p>
            <a:pPr algn="l">
              <a:lnSpc>
                <a:spcPct val="100000"/>
              </a:lnSpc>
            </a:pPr>
            <a:r>
              <a:rPr lang="hu-HU" dirty="0">
                <a:solidFill>
                  <a:schemeClr val="tx1"/>
                </a:solidFill>
                <a:latin typeface="Arial" panose="020B0604020202020204" pitchFamily="34" charset="0"/>
                <a:cs typeface="Arial" panose="020B0604020202020204" pitchFamily="34" charset="0"/>
              </a:rPr>
              <a:t>Ez a becslés vagy illesztés hibájával lesz összefüggésben.</a:t>
            </a:r>
          </a:p>
          <a:p>
            <a:pPr algn="l">
              <a:lnSpc>
                <a:spcPct val="100000"/>
              </a:lnSpc>
            </a:pPr>
            <a:r>
              <a:rPr lang="hu-HU" dirty="0">
                <a:solidFill>
                  <a:schemeClr val="tx1"/>
                </a:solidFill>
                <a:latin typeface="Arial" panose="020B0604020202020204" pitchFamily="34" charset="0"/>
                <a:cs typeface="Arial" panose="020B0604020202020204" pitchFamily="34" charset="0"/>
              </a:rPr>
              <a:t>Kevesebb adatra ugyanis könnyebb jobban illeszteni.</a:t>
            </a:r>
          </a:p>
          <a:p>
            <a:pPr algn="l">
              <a:lnSpc>
                <a:spcPct val="100000"/>
              </a:lnSpc>
            </a:pPr>
            <a:r>
              <a:rPr lang="hu-HU" dirty="0">
                <a:solidFill>
                  <a:schemeClr val="tx1"/>
                </a:solidFill>
                <a:latin typeface="Arial" panose="020B0604020202020204" pitchFamily="34" charset="0"/>
                <a:cs typeface="Arial" panose="020B0604020202020204" pitchFamily="34" charset="0"/>
              </a:rPr>
              <a:t>Ezért csak az illesztés hibáját figyelembe venni és az alapján levonni valamilyen következtetést hibás lehet.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van egy sokkal „súlyosabb” folyománya is ennek</a:t>
            </a:r>
          </a:p>
          <a:p>
            <a:pPr algn="l">
              <a:lnSpc>
                <a:spcPct val="100000"/>
              </a:lnSpc>
            </a:pPr>
            <a:r>
              <a:rPr lang="hu-HU" dirty="0">
                <a:solidFill>
                  <a:schemeClr val="tx1"/>
                </a:solidFill>
                <a:latin typeface="Arial" panose="020B0604020202020204" pitchFamily="34" charset="0"/>
                <a:cs typeface="Arial" panose="020B0604020202020204" pitchFamily="34" charset="0"/>
              </a:rPr>
              <a:t>Ha „Online” módon tanítanánk akkor nem lenne következménye.</a:t>
            </a:r>
          </a:p>
          <a:p>
            <a:pPr algn="l">
              <a:lnSpc>
                <a:spcPct val="100000"/>
              </a:lnSpc>
            </a:pPr>
            <a:r>
              <a:rPr lang="hu-HU" dirty="0">
                <a:solidFill>
                  <a:schemeClr val="tx1"/>
                </a:solidFill>
                <a:latin typeface="Arial" panose="020B0604020202020204" pitchFamily="34" charset="0"/>
                <a:cs typeface="Arial" panose="020B0604020202020204" pitchFamily="34" charset="0"/>
              </a:rPr>
              <a:t>De ha nem akkor nagyon fontos, hogy egy tanítási ciklus, vagyis egy iteráció hogy néz ki a gyakorlatban.</a:t>
            </a:r>
            <a:br>
              <a:rPr lang="hu-HU" dirty="0">
                <a:solidFill>
                  <a:schemeClr val="tx1"/>
                </a:solidFill>
                <a:latin typeface="Arial" panose="020B0604020202020204" pitchFamily="34" charset="0"/>
                <a:cs typeface="Arial" panose="020B0604020202020204" pitchFamily="34" charset="0"/>
              </a:rPr>
            </a:br>
            <a:endParaRPr lang="hu-HU" dirty="0">
              <a:solidFill>
                <a:schemeClr val="tx1"/>
              </a:solidFill>
              <a:latin typeface="Arial" panose="020B0604020202020204" pitchFamily="34" charset="0"/>
              <a:cs typeface="Arial" panose="020B0604020202020204" pitchFamily="34" charset="0"/>
            </a:endParaRPr>
          </a:p>
        </p:txBody>
      </p:sp>
      <p:sp>
        <p:nvSpPr>
          <p:cNvPr id="6" name="Szöveg helye 14">
            <a:extLst>
              <a:ext uri="{FF2B5EF4-FFF2-40B4-BE49-F238E27FC236}">
                <a16:creationId xmlns:a16="http://schemas.microsoft.com/office/drawing/2014/main" id="{C2349F38-FB9A-41D8-B39D-E887F2BA2BBA}"/>
              </a:ext>
            </a:extLst>
          </p:cNvPr>
          <p:cNvSpPr txBox="1">
            <a:spLocks/>
          </p:cNvSpPr>
          <p:nvPr/>
        </p:nvSpPr>
        <p:spPr>
          <a:xfrm>
            <a:off x="541246" y="5353878"/>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batchenként végig megyünk az adatokon</a:t>
            </a:r>
          </a:p>
          <a:p>
            <a:pPr algn="l">
              <a:lnSpc>
                <a:spcPct val="100000"/>
              </a:lnSpc>
            </a:pPr>
            <a:r>
              <a:rPr lang="hu-HU" dirty="0">
                <a:solidFill>
                  <a:schemeClr val="tx1"/>
                </a:solidFill>
                <a:latin typeface="Arial" panose="020B0604020202020204" pitchFamily="34" charset="0"/>
                <a:cs typeface="Arial" panose="020B0604020202020204" pitchFamily="34" charset="0"/>
              </a:rPr>
              <a:t>De itt is rögtön két eset van, Ha az adataink mérete kevesebb mint a batchek mérete akkor úgymond az összes adaton végig megyünk és csak akkor módosítsuk a súlyokat. Ha viszont a több adatunk van és egyszer csak több lesz mint a batch mérete, akkor egy iterációban végig megy az adatokon és minden batch végén módosítja a súlyokat</a:t>
            </a:r>
          </a:p>
        </p:txBody>
      </p:sp>
    </p:spTree>
    <p:extLst>
      <p:ext uri="{BB962C8B-B14F-4D97-AF65-F5344CB8AC3E}">
        <p14:creationId xmlns:p14="http://schemas.microsoft.com/office/powerpoint/2010/main" val="212836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Ha nem online márpedig most még nem az</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B,     nem az történik, hogy egy új adat esetén csak az új adaton tanulunk, hanem</a:t>
            </a:r>
          </a:p>
          <a:p>
            <a:pPr algn="l">
              <a:lnSpc>
                <a:spcPct val="100000"/>
              </a:lnSpc>
            </a:pPr>
            <a:r>
              <a:rPr lang="hu-HU" dirty="0">
                <a:solidFill>
                  <a:schemeClr val="tx1"/>
                </a:solidFill>
                <a:latin typeface="Arial" panose="020B0604020202020204" pitchFamily="34" charset="0"/>
                <a:cs typeface="Arial" panose="020B0604020202020204" pitchFamily="34" charset="0"/>
              </a:rPr>
              <a:t>Minden ciklusban végig iterálunk az összes adaton. [0 – </a:t>
            </a:r>
            <a:r>
              <a:rPr lang="hu-HU" dirty="0" err="1">
                <a:solidFill>
                  <a:schemeClr val="tx1"/>
                </a:solidFill>
                <a:latin typeface="Arial" panose="020B0604020202020204" pitchFamily="34" charset="0"/>
                <a:cs typeface="Arial" panose="020B0604020202020204" pitchFamily="34" charset="0"/>
              </a:rPr>
              <a:t>tól</a:t>
            </a:r>
            <a:r>
              <a:rPr lang="hu-HU" dirty="0">
                <a:solidFill>
                  <a:schemeClr val="tx1"/>
                </a:solidFill>
                <a:latin typeface="Arial" panose="020B0604020202020204" pitchFamily="34" charset="0"/>
                <a:cs typeface="Arial" panose="020B0604020202020204" pitchFamily="34" charset="0"/>
              </a:rPr>
              <a:t> N-</a:t>
            </a:r>
            <a:r>
              <a:rPr lang="hu-HU" dirty="0" err="1">
                <a:solidFill>
                  <a:schemeClr val="tx1"/>
                </a:solidFill>
                <a:latin typeface="Arial" panose="020B0604020202020204" pitchFamily="34" charset="0"/>
                <a:cs typeface="Arial" panose="020B0604020202020204" pitchFamily="34" charset="0"/>
              </a:rPr>
              <a:t>ig</a:t>
            </a:r>
            <a:r>
              <a:rPr lang="hu-HU" dirty="0">
                <a:solidFill>
                  <a:schemeClr val="tx1"/>
                </a:solidFill>
                <a:latin typeface="Arial" panose="020B0604020202020204" pitchFamily="34" charset="0"/>
                <a:cs typeface="Arial" panose="020B0604020202020204" pitchFamily="34" charset="0"/>
              </a:rPr>
              <a: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Ez a gyakorlatban azt jelenti, hogy olyan mintha a régi adatokon többet tanítottunk volna</a:t>
            </a:r>
          </a:p>
          <a:p>
            <a:pPr algn="l">
              <a:lnSpc>
                <a:spcPct val="100000"/>
              </a:lnSpc>
            </a:pPr>
            <a:r>
              <a:rPr lang="hu-HU" dirty="0">
                <a:solidFill>
                  <a:schemeClr val="tx1"/>
                </a:solidFill>
                <a:latin typeface="Arial" panose="020B0604020202020204" pitchFamily="34" charset="0"/>
                <a:cs typeface="Arial" panose="020B0604020202020204" pitchFamily="34" charset="0"/>
              </a:rPr>
              <a:t>Hiszen a régi adatokon többször iteráltunk. Ha jön egy új adat és újra végig megyünk a korábbi adatokon is akkor olyan mintha azokon 1-el többször iteráltunk volna végig. Igy az első adaton a 10-ik lépésben már 9-szer a 2 másodikon 8-szor és így tovább.</a:t>
            </a:r>
          </a:p>
        </p:txBody>
      </p:sp>
    </p:spTree>
    <p:extLst>
      <p:ext uri="{BB962C8B-B14F-4D97-AF65-F5344CB8AC3E}">
        <p14:creationId xmlns:p14="http://schemas.microsoft.com/office/powerpoint/2010/main" val="20657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Hasznos linkek a témában</a:t>
            </a:r>
            <a:endParaRPr lang="hu-HU" sz="4800" dirty="0">
              <a:solidFill>
                <a:schemeClr val="tx1"/>
              </a:solidFill>
              <a:latin typeface="Georgia" panose="02040502050405020303" pitchFamily="18" charset="0"/>
              <a:cs typeface="Calibri Light" panose="020F0302020204030204" pitchFamily="34" charset="0"/>
            </a:endParaRPr>
          </a:p>
        </p:txBody>
      </p:sp>
      <p:sp>
        <p:nvSpPr>
          <p:cNvPr id="71" name="Szöveg helye 14">
            <a:extLst>
              <a:ext uri="{FF2B5EF4-FFF2-40B4-BE49-F238E27FC236}">
                <a16:creationId xmlns:a16="http://schemas.microsoft.com/office/drawing/2014/main" id="{68FBE981-528D-40A3-A528-06D6E2E16082}"/>
              </a:ext>
            </a:extLst>
          </p:cNvPr>
          <p:cNvSpPr txBox="1">
            <a:spLocks/>
          </p:cNvSpPr>
          <p:nvPr/>
        </p:nvSpPr>
        <p:spPr>
          <a:xfrm>
            <a:off x="541247" y="1577009"/>
            <a:ext cx="10988144" cy="513116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3"/>
              </a:rPr>
              <a:t>https://www.youtube.com/watch?v=Rb2a6lSQSas&amp;ab_channel=GregKahn</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4"/>
              </a:rPr>
              <a:t>https://www.youtube.com/watch?v=vgiW0HlQWVE&amp;ab_channel=GregKahn</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5"/>
              </a:rPr>
              <a:t>https://youtu.be/3RpYykEz1q8?t=139</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6"/>
              </a:rPr>
              <a:t>https://youtu.be/MSOG8tUFRfo?t=489</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7"/>
              </a:rPr>
              <a:t>https://www.youtube.com/watch?v=JpNAhKT7yY4&amp;ab_channel=MaksK</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8"/>
              </a:rPr>
              <a:t>https://www.youtube.com/watch?v=Lt-KLtkDlh8&amp;ab_channel=tribots</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9"/>
              </a:rPr>
              <a:t>https://www.youtube.com/watch?v=5Q14EjnOJZc</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10"/>
              </a:rPr>
              <a:t>https://www.google.com/search?q=youtube+double+inverted+pendulum</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11"/>
              </a:rPr>
              <a:t>https://www.youtube.com/watch?v=ki9BZeugVxc</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12"/>
              </a:rPr>
              <a:t>https://youtu.be/fV5zDZ8zlaw</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r>
              <a:rPr lang="hu-HU" sz="1050" dirty="0">
                <a:solidFill>
                  <a:schemeClr val="tx1"/>
                </a:solidFill>
                <a:latin typeface="Arial" panose="020B0604020202020204" pitchFamily="34" charset="0"/>
                <a:cs typeface="Arial" panose="020B0604020202020204" pitchFamily="34" charset="0"/>
                <a:hlinkClick r:id="rId13"/>
              </a:rPr>
              <a:t>https://youtu.be/YEK8KzcYQsA</a:t>
            </a: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endParaRPr lang="hu-HU" sz="1050">
              <a:solidFill>
                <a:schemeClr val="tx1"/>
              </a:solidFill>
              <a:latin typeface="Arial" panose="020B0604020202020204" pitchFamily="34" charset="0"/>
              <a:cs typeface="Arial" panose="020B0604020202020204" pitchFamily="34" charset="0"/>
            </a:endParaRPr>
          </a:p>
          <a:p>
            <a:pPr algn="l">
              <a:lnSpc>
                <a:spcPct val="100000"/>
              </a:lnSpc>
            </a:pP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endParaRPr lang="hu-HU" sz="1050" dirty="0">
              <a:solidFill>
                <a:schemeClr val="tx1"/>
              </a:solidFill>
              <a:latin typeface="Arial" panose="020B0604020202020204" pitchFamily="34" charset="0"/>
              <a:cs typeface="Arial" panose="020B0604020202020204" pitchFamily="34" charset="0"/>
            </a:endParaRPr>
          </a:p>
          <a:p>
            <a:pPr algn="l">
              <a:lnSpc>
                <a:spcPct val="100000"/>
              </a:lnSpc>
            </a:pPr>
            <a:endParaRPr lang="hu-HU" sz="105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022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Márpedig ennek nagyon súlyos implikációja van</a:t>
            </a:r>
          </a:p>
          <a:p>
            <a:pPr algn="l">
              <a:lnSpc>
                <a:spcPct val="100000"/>
              </a:lnSpc>
            </a:pPr>
            <a:r>
              <a:rPr lang="hu-HU" dirty="0">
                <a:solidFill>
                  <a:schemeClr val="tx1"/>
                </a:solidFill>
                <a:latin typeface="Arial" panose="020B0604020202020204" pitchFamily="34" charset="0"/>
                <a:cs typeface="Arial" panose="020B0604020202020204" pitchFamily="34" charset="0"/>
              </a:rPr>
              <a:t>Éppen ezért feltétlenül szükséges elvégezni az a kísérletet amely a gyakorlatban úgy néz ki,</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csak a legutolsó adaton tanulunk.</a:t>
            </a:r>
          </a:p>
          <a:p>
            <a:pPr algn="l">
              <a:lnSpc>
                <a:spcPct val="100000"/>
              </a:lnSpc>
            </a:pPr>
            <a:r>
              <a:rPr lang="hu-HU" dirty="0">
                <a:solidFill>
                  <a:schemeClr val="tx1"/>
                </a:solidFill>
                <a:latin typeface="Arial" panose="020B0604020202020204" pitchFamily="34" charset="0"/>
                <a:cs typeface="Arial" panose="020B0604020202020204" pitchFamily="34" charset="0"/>
              </a:rPr>
              <a:t>Ez nem jelenti azt, hogy ez a módszer jobb vagy rosszabb lesz, csak meg kell érteni a különbséget.</a:t>
            </a:r>
          </a:p>
        </p:txBody>
      </p:sp>
    </p:spTree>
    <p:extLst>
      <p:ext uri="{BB962C8B-B14F-4D97-AF65-F5344CB8AC3E}">
        <p14:creationId xmlns:p14="http://schemas.microsoft.com/office/powerpoint/2010/main" val="390155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Tehát amit korábban leírtam</a:t>
            </a:r>
          </a:p>
          <a:p>
            <a:pPr algn="l">
              <a:lnSpc>
                <a:spcPct val="100000"/>
              </a:lnSpc>
            </a:pPr>
            <a:r>
              <a:rPr lang="hu-HU" dirty="0">
                <a:solidFill>
                  <a:schemeClr val="tx1"/>
                </a:solidFill>
                <a:latin typeface="Arial" panose="020B0604020202020204" pitchFamily="34" charset="0"/>
                <a:cs typeface="Arial" panose="020B0604020202020204" pitchFamily="34" charset="0"/>
              </a:rPr>
              <a:t>Hiába van a maximum iteráció száma egyre állítva, ha végig iterálunk az összes adaton és nem csak a legutolsó alapján módosítom a súlyokat akkor az azt jelenti, hogy a régebbi adatokat többször veszem figyelembe ezáltal nagyobb súllyal szerepelnek majd, vesznek részt a neurális háló súlyainak kialakításában.</a:t>
            </a:r>
          </a:p>
        </p:txBody>
      </p:sp>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Talán úgy tudnám ezt elmagyarázni, hogy a rendszer adaptivitása ezáltal idővel csökken</a:t>
            </a:r>
          </a:p>
          <a:p>
            <a:pPr algn="l">
              <a:lnSpc>
                <a:spcPct val="100000"/>
              </a:lnSpc>
            </a:pPr>
            <a:r>
              <a:rPr lang="hu-HU" dirty="0">
                <a:solidFill>
                  <a:schemeClr val="tx1"/>
                </a:solidFill>
                <a:latin typeface="Arial" panose="020B0604020202020204" pitchFamily="34" charset="0"/>
                <a:cs typeface="Arial" panose="020B0604020202020204" pitchFamily="34" charset="0"/>
              </a:rPr>
              <a:t>Ennek a bizonyítására egy egyszerű kísérlet lenne, ha két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is lenne az időben.</a:t>
            </a:r>
          </a:p>
          <a:p>
            <a:pPr algn="l">
              <a:lnSpc>
                <a:spcPct val="100000"/>
              </a:lnSpc>
            </a:pPr>
            <a:r>
              <a:rPr lang="hu-HU" dirty="0">
                <a:solidFill>
                  <a:schemeClr val="tx1"/>
                </a:solidFill>
                <a:latin typeface="Arial" panose="020B0604020202020204" pitchFamily="34" charset="0"/>
                <a:cs typeface="Arial" panose="020B0604020202020204" pitchFamily="34" charset="0"/>
              </a:rPr>
              <a:t>Hipotézisem szerint az elsőt gyorsabban követné le mint a másodikat a fentiek miatt.</a:t>
            </a:r>
          </a:p>
        </p:txBody>
      </p:sp>
    </p:spTree>
    <p:extLst>
      <p:ext uri="{BB962C8B-B14F-4D97-AF65-F5344CB8AC3E}">
        <p14:creationId xmlns:p14="http://schemas.microsoft.com/office/powerpoint/2010/main" val="39243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előbbi állításom alátámasztására itt egy ábra</a:t>
            </a:r>
          </a:p>
          <a:p>
            <a:pPr algn="l">
              <a:lnSpc>
                <a:spcPct val="100000"/>
              </a:lnSpc>
            </a:pPr>
            <a:r>
              <a:rPr lang="hu-HU" dirty="0">
                <a:solidFill>
                  <a:schemeClr val="tx1"/>
                </a:solidFill>
                <a:latin typeface="Arial" panose="020B0604020202020204" pitchFamily="34" charset="0"/>
                <a:cs typeface="Arial" panose="020B0604020202020204" pitchFamily="34" charset="0"/>
              </a:rPr>
              <a:t>Ahol csak azt akarom megmutatni, hogy valóban az történik amit mondok.</a:t>
            </a:r>
          </a:p>
          <a:p>
            <a:pPr algn="l">
              <a:lnSpc>
                <a:spcPct val="100000"/>
              </a:lnSpc>
            </a:pPr>
            <a:r>
              <a:rPr lang="hu-HU" dirty="0">
                <a:solidFill>
                  <a:schemeClr val="tx1"/>
                </a:solidFill>
                <a:latin typeface="Arial" panose="020B0604020202020204" pitchFamily="34" charset="0"/>
                <a:cs typeface="Arial" panose="020B0604020202020204" pitchFamily="34" charset="0"/>
              </a:rPr>
              <a:t>Ahogy az idő előrehaladtával egyre több múltbeli adatunk lesz úgy emelkedik a neurális háló számítási ideje is aminek nyilvánvaló oka, hogy több adaton kell végig iterálnia (itt a </a:t>
            </a:r>
            <a:r>
              <a:rPr lang="hu-HU" dirty="0" err="1">
                <a:solidFill>
                  <a:schemeClr val="tx1"/>
                </a:solidFill>
                <a:latin typeface="Arial" panose="020B0604020202020204" pitchFamily="34" charset="0"/>
                <a:cs typeface="Arial" panose="020B0604020202020204" pitchFamily="34" charset="0"/>
              </a:rPr>
              <a:t>batch_size</a:t>
            </a:r>
            <a:r>
              <a:rPr lang="hu-HU" dirty="0">
                <a:solidFill>
                  <a:schemeClr val="tx1"/>
                </a:solidFill>
                <a:latin typeface="Arial" panose="020B0604020202020204" pitchFamily="34" charset="0"/>
                <a:cs typeface="Arial" panose="020B0604020202020204" pitchFamily="34" charset="0"/>
              </a:rPr>
              <a:t> (20))</a:t>
            </a:r>
          </a:p>
          <a:p>
            <a:pPr algn="l">
              <a:lnSpc>
                <a:spcPct val="100000"/>
              </a:lnSpc>
            </a:pPr>
            <a:r>
              <a:rPr lang="hu-HU" dirty="0">
                <a:solidFill>
                  <a:schemeClr val="tx1"/>
                </a:solidFill>
                <a:latin typeface="Arial" panose="020B0604020202020204" pitchFamily="34" charset="0"/>
                <a:cs typeface="Arial" panose="020B0604020202020204" pitchFamily="34" charset="0"/>
              </a:rPr>
              <a:t>Ez azt jelenti, hogy amikor még csak 60 adata volt akkor 60/20 = 3 iterációban meg volt, de amikor már 600 adatunk volt akkor 600/20 = 30 iteráció kell neki hogy végig menjen a teljes adatsoron.</a:t>
            </a:r>
          </a:p>
        </p:txBody>
      </p:sp>
      <p:pic>
        <p:nvPicPr>
          <p:cNvPr id="4" name="Kép 3">
            <a:extLst>
              <a:ext uri="{FF2B5EF4-FFF2-40B4-BE49-F238E27FC236}">
                <a16:creationId xmlns:a16="http://schemas.microsoft.com/office/drawing/2014/main" id="{59B510B5-FA25-4CF6-A2FC-4C821CC30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7003"/>
            <a:ext cx="12192000" cy="2176830"/>
          </a:xfrm>
          <a:prstGeom prst="rect">
            <a:avLst/>
          </a:prstGeom>
        </p:spPr>
      </p:pic>
    </p:spTree>
    <p:extLst>
      <p:ext uri="{BB962C8B-B14F-4D97-AF65-F5344CB8AC3E}">
        <p14:creationId xmlns:p14="http://schemas.microsoft.com/office/powerpoint/2010/main" val="14165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kültéri, csoport, személyek látható&#10;&#10;Automatikusan generált leírás">
            <a:extLst>
              <a:ext uri="{FF2B5EF4-FFF2-40B4-BE49-F238E27FC236}">
                <a16:creationId xmlns:a16="http://schemas.microsoft.com/office/drawing/2014/main" id="{A49B5280-591C-495A-9960-83EA6F6A3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81"/>
            <a:ext cx="12192000" cy="4853920"/>
          </a:xfrm>
          <a:prstGeom prst="rect">
            <a:avLst/>
          </a:prstGeom>
        </p:spPr>
      </p:pic>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Ami ennél is fontosabb, hogy régebbi adatokon többször tanul, ezért idővel csökken az adaptivitása</a:t>
            </a:r>
          </a:p>
          <a:p>
            <a:pPr algn="l">
              <a:lnSpc>
                <a:spcPct val="100000"/>
              </a:lnSpc>
            </a:pPr>
            <a:r>
              <a:rPr lang="hu-HU" dirty="0">
                <a:solidFill>
                  <a:schemeClr val="tx1"/>
                </a:solidFill>
                <a:latin typeface="Arial" panose="020B0604020202020204" pitchFamily="34" charset="0"/>
                <a:cs typeface="Arial" panose="020B0604020202020204" pitchFamily="34" charset="0"/>
              </a:rPr>
              <a:t>Ahogy azt már korábban megfogalmaztam.</a:t>
            </a:r>
          </a:p>
        </p:txBody>
      </p:sp>
      <p:sp>
        <p:nvSpPr>
          <p:cNvPr id="6" name="Szöveg helye 14">
            <a:extLst>
              <a:ext uri="{FF2B5EF4-FFF2-40B4-BE49-F238E27FC236}">
                <a16:creationId xmlns:a16="http://schemas.microsoft.com/office/drawing/2014/main" id="{CB03E4F9-0717-4E7B-85A8-4997588DE5E1}"/>
              </a:ext>
            </a:extLst>
          </p:cNvPr>
          <p:cNvSpPr txBox="1">
            <a:spLocks/>
          </p:cNvSpPr>
          <p:nvPr/>
        </p:nvSpPr>
        <p:spPr>
          <a:xfrm>
            <a:off x="541246" y="5658678"/>
            <a:ext cx="10910808" cy="1081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Valami ilyesmre gondoltam amikor azt mondtam, hogy csökkenni fog a rendszer adaptivitása. Ha a régebbi adatokon többször tanulunk mint az új adatokon. A második „</a:t>
            </a:r>
            <a:r>
              <a:rPr lang="hu-HU" dirty="0" err="1">
                <a:solidFill>
                  <a:schemeClr val="tx1"/>
                </a:solidFill>
                <a:latin typeface="Arial" panose="020B0604020202020204" pitchFamily="34" charset="0"/>
                <a:cs typeface="Arial" panose="020B0604020202020204" pitchFamily="34" charset="0"/>
              </a:rPr>
              <a:t>Concept-driftet</a:t>
            </a:r>
            <a:r>
              <a:rPr lang="hu-HU" dirty="0">
                <a:solidFill>
                  <a:schemeClr val="tx1"/>
                </a:solidFill>
                <a:latin typeface="Arial" panose="020B0604020202020204" pitchFamily="34" charset="0"/>
                <a:cs typeface="Arial" panose="020B0604020202020204" pitchFamily="34" charset="0"/>
              </a:rPr>
              <a:t>” sokkal lassabban követte le.</a:t>
            </a:r>
          </a:p>
          <a:p>
            <a:pPr algn="l">
              <a:lnSpc>
                <a:spcPct val="100000"/>
              </a:lnSpc>
            </a:pPr>
            <a:r>
              <a:rPr lang="hu-HU" dirty="0">
                <a:solidFill>
                  <a:schemeClr val="tx1"/>
                </a:solidFill>
                <a:latin typeface="Arial" panose="020B0604020202020204" pitchFamily="34" charset="0"/>
                <a:cs typeface="Arial" panose="020B0604020202020204" pitchFamily="34" charset="0"/>
              </a:rPr>
              <a:t>Ez itt most nem bizonyítás, csak felvillantottam ezt az esetet. (több apróbb hiba is van itt de a lényeg akkor is helyes)</a:t>
            </a:r>
          </a:p>
        </p:txBody>
      </p:sp>
    </p:spTree>
    <p:extLst>
      <p:ext uri="{BB962C8B-B14F-4D97-AF65-F5344CB8AC3E}">
        <p14:creationId xmlns:p14="http://schemas.microsoft.com/office/powerpoint/2010/main" val="424150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Szeretném behozni a „hol lehet </a:t>
            </a:r>
            <a:r>
              <a:rPr lang="hu-HU" sz="3400" dirty="0" err="1">
                <a:solidFill>
                  <a:schemeClr val="tx1"/>
                </a:solidFill>
                <a:latin typeface="Georgia" panose="02040502050405020303" pitchFamily="18" charset="0"/>
                <a:cs typeface="Arial" panose="020B0604020202020204" pitchFamily="34" charset="0"/>
              </a:rPr>
              <a:t>becumizni</a:t>
            </a:r>
            <a:r>
              <a:rPr lang="hu-HU" sz="3400" dirty="0">
                <a:solidFill>
                  <a:schemeClr val="tx1"/>
                </a:solidFill>
                <a:latin typeface="Georgia" panose="02040502050405020303" pitchFamily="18" charset="0"/>
                <a:cs typeface="Arial" panose="020B0604020202020204" pitchFamily="34" charset="0"/>
              </a:rPr>
              <a:t>” téma másik tényezőjét</a:t>
            </a:r>
          </a:p>
          <a:p>
            <a:pPr algn="l">
              <a:lnSpc>
                <a:spcPct val="100000"/>
              </a:lnSpc>
            </a:pPr>
            <a:r>
              <a:rPr lang="hu-HU" dirty="0">
                <a:solidFill>
                  <a:schemeClr val="tx1"/>
                </a:solidFill>
                <a:latin typeface="Arial" panose="020B0604020202020204" pitchFamily="34" charset="0"/>
                <a:cs typeface="Arial" panose="020B0604020202020204" pitchFamily="34" charset="0"/>
              </a:rPr>
              <a:t>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módszer variánsait (SGD, ADAM)</a:t>
            </a:r>
          </a:p>
        </p:txBody>
      </p:sp>
    </p:spTree>
    <p:extLst>
      <p:ext uri="{BB962C8B-B14F-4D97-AF65-F5344CB8AC3E}">
        <p14:creationId xmlns:p14="http://schemas.microsoft.com/office/powerpoint/2010/main" val="179072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95766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ez önmagában nem lenne elég akkor elárulom, hogy a másik tényező amin nagyon el lehet csúszni a ‚</a:t>
            </a:r>
            <a:r>
              <a:rPr lang="hu-HU" sz="3400" dirty="0" err="1">
                <a:solidFill>
                  <a:schemeClr val="tx1"/>
                </a:solidFill>
                <a:latin typeface="Georgia" panose="02040502050405020303" pitchFamily="18" charset="0"/>
                <a:cs typeface="Arial" panose="020B0604020202020204" pitchFamily="34" charset="0"/>
              </a:rPr>
              <a:t>solver</a:t>
            </a:r>
            <a:r>
              <a:rPr lang="hu-HU" sz="3400" dirty="0">
                <a:solidFill>
                  <a:schemeClr val="tx1"/>
                </a:solidFill>
                <a:latin typeface="Georgia" panose="02040502050405020303" pitchFamily="18" charset="0"/>
                <a:cs typeface="Arial" panose="020B0604020202020204" pitchFamily="34" charset="0"/>
              </a:rPr>
              <a:t>’</a:t>
            </a:r>
          </a:p>
          <a:p>
            <a:pPr algn="l">
              <a:lnSpc>
                <a:spcPct val="100000"/>
              </a:lnSpc>
            </a:pPr>
            <a:r>
              <a:rPr lang="hu-HU" dirty="0">
                <a:solidFill>
                  <a:schemeClr val="tx1"/>
                </a:solidFill>
                <a:latin typeface="Arial" panose="020B0604020202020204" pitchFamily="34" charset="0"/>
                <a:cs typeface="Arial" panose="020B0604020202020204" pitchFamily="34" charset="0"/>
              </a:rPr>
              <a:t>Ami csupán egy beállításnak tűnik, de ha az ember nem tudja hogy működik akkor nagyon meg tud lepődni az eredményeken.</a:t>
            </a:r>
          </a:p>
        </p:txBody>
      </p:sp>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321053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vs ADAM és a többiek</a:t>
            </a:r>
          </a:p>
          <a:p>
            <a:pPr algn="l">
              <a:lnSpc>
                <a:spcPct val="100000"/>
              </a:lnSpc>
            </a:pPr>
            <a:r>
              <a:rPr lang="hu-HU" dirty="0">
                <a:solidFill>
                  <a:schemeClr val="tx1"/>
                </a:solidFill>
                <a:latin typeface="Arial" panose="020B0604020202020204" pitchFamily="34" charset="0"/>
                <a:cs typeface="Arial" panose="020B0604020202020204" pitchFamily="34" charset="0"/>
              </a:rPr>
              <a:t>Most csak felvillantom ennek a lehetőségét és később fogom kifejteni.</a:t>
            </a:r>
          </a:p>
          <a:p>
            <a:pPr algn="l">
              <a:lnSpc>
                <a:spcPct val="100000"/>
              </a:lnSpc>
            </a:pPr>
            <a:r>
              <a:rPr lang="hu-HU" dirty="0">
                <a:solidFill>
                  <a:schemeClr val="tx1"/>
                </a:solidFill>
                <a:latin typeface="Arial" panose="020B0604020202020204" pitchFamily="34" charset="0"/>
                <a:cs typeface="Arial" panose="020B0604020202020204" pitchFamily="34" charset="0"/>
              </a:rPr>
              <a:t>De amit fontos tudni, hogy az SGD-n kívül az összes többi módszer Adaptív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Ratet</a:t>
            </a:r>
            <a:r>
              <a:rPr lang="hu-HU" dirty="0">
                <a:solidFill>
                  <a:schemeClr val="tx1"/>
                </a:solidFill>
                <a:latin typeface="Arial" panose="020B0604020202020204" pitchFamily="34" charset="0"/>
                <a:cs typeface="Arial" panose="020B0604020202020204" pitchFamily="34" charset="0"/>
              </a:rPr>
              <a:t> használ (sőt egyes implementációkban még az SGD is)</a:t>
            </a:r>
          </a:p>
          <a:p>
            <a:pPr algn="l">
              <a:lnSpc>
                <a:spcPct val="100000"/>
              </a:lnSpc>
            </a:pPr>
            <a:r>
              <a:rPr lang="hu-HU" dirty="0">
                <a:solidFill>
                  <a:schemeClr val="tx1"/>
                </a:solidFill>
                <a:latin typeface="Arial" panose="020B0604020202020204" pitchFamily="34" charset="0"/>
                <a:cs typeface="Arial" panose="020B0604020202020204" pitchFamily="34" charset="0"/>
              </a:rPr>
              <a:t>Ez nem árt fejben tartani mert állatira meg tudja viccelni az ember.</a:t>
            </a:r>
          </a:p>
          <a:p>
            <a:pPr algn="l">
              <a:lnSpc>
                <a:spcPct val="100000"/>
              </a:lnSpc>
            </a:pPr>
            <a:r>
              <a:rPr lang="hu-HU" dirty="0">
                <a:solidFill>
                  <a:schemeClr val="tx1"/>
                </a:solidFill>
                <a:latin typeface="Arial" panose="020B0604020202020204" pitchFamily="34" charset="0"/>
                <a:cs typeface="Arial" panose="020B0604020202020204" pitchFamily="34" charset="0"/>
              </a:rPr>
              <a:t>Ezeknek a módszereknek az a lényege, hogy a háttérben, stikában valamilyen módszer szerint folyamatosan csökkentik a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értékét, ami pedig egy elég fontos tényezője annak, hogy egy-egy iteráció után milyen mértékben módosítjuk a súlyokat. Ezt csak megemlítem és fontos észben tartani. Mert a későbbi kísérletek során még jól jöhet ha értjük, hogy mi és miért történik, és fontos ha helyesen akarjuk értelmezni az eredményeket.</a:t>
            </a:r>
          </a:p>
        </p:txBody>
      </p:sp>
    </p:spTree>
    <p:extLst>
      <p:ext uri="{BB962C8B-B14F-4D97-AF65-F5344CB8AC3E}">
        <p14:creationId xmlns:p14="http://schemas.microsoft.com/office/powerpoint/2010/main" val="332951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 </a:t>
            </a:r>
            <a:r>
              <a:rPr lang="hu-HU" sz="3400" dirty="0" err="1">
                <a:solidFill>
                  <a:schemeClr val="tx1"/>
                </a:solidFill>
                <a:latin typeface="Georgia" panose="02040502050405020303" pitchFamily="18" charset="0"/>
                <a:cs typeface="Arial" panose="020B0604020202020204" pitchFamily="34" charset="0"/>
              </a:rPr>
              <a:t>Keep</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it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simple</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Egyszóval amíg másként nem hivatkozok rá addig mindig az </a:t>
            </a:r>
            <a:r>
              <a:rPr lang="hu-HU" dirty="0" err="1">
                <a:solidFill>
                  <a:schemeClr val="tx1"/>
                </a:solidFill>
                <a:latin typeface="Arial" panose="020B0604020202020204" pitchFamily="34" charset="0"/>
                <a:cs typeface="Arial" panose="020B0604020202020204" pitchFamily="34" charset="0"/>
              </a:rPr>
              <a:t>Scikit</a:t>
            </a:r>
            <a:r>
              <a:rPr lang="hu-HU" dirty="0">
                <a:solidFill>
                  <a:schemeClr val="tx1"/>
                </a:solidFill>
                <a:latin typeface="Arial" panose="020B0604020202020204" pitchFamily="34" charset="0"/>
                <a:cs typeface="Arial" panose="020B0604020202020204" pitchFamily="34" charset="0"/>
              </a:rPr>
              <a:t> SGD módszer szerint fogom futtatni a kísérleteket és ennek is azzal a változatával ahol a </a:t>
            </a:r>
            <a:r>
              <a:rPr lang="hu-HU" dirty="0" err="1">
                <a:solidFill>
                  <a:schemeClr val="tx1"/>
                </a:solidFill>
                <a:latin typeface="Arial" panose="020B0604020202020204" pitchFamily="34" charset="0"/>
                <a:cs typeface="Arial" panose="020B0604020202020204" pitchFamily="34" charset="0"/>
              </a:rPr>
              <a:t>Nesterov</a:t>
            </a:r>
            <a:r>
              <a:rPr lang="hu-HU" dirty="0">
                <a:solidFill>
                  <a:schemeClr val="tx1"/>
                </a:solidFill>
                <a:latin typeface="Arial" panose="020B0604020202020204" pitchFamily="34" charset="0"/>
                <a:cs typeface="Arial" panose="020B0604020202020204" pitchFamily="34" charset="0"/>
              </a:rPr>
              <a:t> féle Momentum ki van kapcsolva, mert ez is meg tudja tréfálni az embert.</a:t>
            </a:r>
          </a:p>
        </p:txBody>
      </p:sp>
    </p:spTree>
    <p:extLst>
      <p:ext uri="{BB962C8B-B14F-4D97-AF65-F5344CB8AC3E}">
        <p14:creationId xmlns:p14="http://schemas.microsoft.com/office/powerpoint/2010/main" val="86562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Visszatérve arra, hogyan ne vesszen el az adaptivitás</a:t>
            </a:r>
          </a:p>
          <a:p>
            <a:pPr algn="l">
              <a:lnSpc>
                <a:spcPct val="100000"/>
              </a:lnSpc>
            </a:pPr>
            <a:r>
              <a:rPr lang="hu-HU" dirty="0">
                <a:solidFill>
                  <a:schemeClr val="tx1"/>
                </a:solidFill>
                <a:latin typeface="Arial" panose="020B0604020202020204" pitchFamily="34" charset="0"/>
                <a:cs typeface="Arial" panose="020B0604020202020204" pitchFamily="34" charset="0"/>
              </a:rPr>
              <a:t>És arra, hogy miért fontos ez.</a:t>
            </a:r>
          </a:p>
        </p:txBody>
      </p:sp>
    </p:spTree>
    <p:extLst>
      <p:ext uri="{BB962C8B-B14F-4D97-AF65-F5344CB8AC3E}">
        <p14:creationId xmlns:p14="http://schemas.microsoft.com/office/powerpoint/2010/main" val="37909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904658"/>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adatpivitás</a:t>
            </a:r>
          </a:p>
          <a:p>
            <a:pPr algn="l">
              <a:lnSpc>
                <a:spcPct val="100000"/>
              </a:lnSpc>
            </a:pPr>
            <a:r>
              <a:rPr lang="hu-HU" dirty="0">
                <a:solidFill>
                  <a:schemeClr val="tx1"/>
                </a:solidFill>
                <a:latin typeface="Arial" panose="020B0604020202020204" pitchFamily="34" charset="0"/>
                <a:cs typeface="Arial" panose="020B0604020202020204" pitchFamily="34" charset="0"/>
              </a:rPr>
              <a:t>Akkor most megragadnám a lehetőséget, hogy kicsit beszéljek erről,</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mert ez az egész PhD kutatásom egyik alappillére.</a:t>
            </a:r>
          </a:p>
        </p:txBody>
      </p:sp>
      <p:sp>
        <p:nvSpPr>
          <p:cNvPr id="3" name="Szöveg helye 14">
            <a:extLst>
              <a:ext uri="{FF2B5EF4-FFF2-40B4-BE49-F238E27FC236}">
                <a16:creationId xmlns:a16="http://schemas.microsoft.com/office/drawing/2014/main" id="{4413083D-94D9-4A76-BE9D-B56140112A6A}"/>
              </a:ext>
            </a:extLst>
          </p:cNvPr>
          <p:cNvSpPr txBox="1">
            <a:spLocks/>
          </p:cNvSpPr>
          <p:nvPr/>
        </p:nvSpPr>
        <p:spPr>
          <a:xfrm>
            <a:off x="541246" y="2358887"/>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Olyan módszert akarok amely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Mit jelent ez, és mit jelent ez az erőforrás és különös tekintettel a felhő alapú erőforrás kezelésében, irányításában, szabályozásában.</a:t>
            </a:r>
          </a:p>
        </p:txBody>
      </p:sp>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3813116"/>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már itt tartunk, hogyan kapcsolódik ez a </a:t>
            </a:r>
            <a:r>
              <a:rPr lang="hu-HU" sz="3400" dirty="0" err="1">
                <a:solidFill>
                  <a:schemeClr val="tx1"/>
                </a:solidFill>
                <a:latin typeface="Georgia" panose="02040502050405020303" pitchFamily="18" charset="0"/>
                <a:cs typeface="Arial" panose="020B0604020202020204" pitchFamily="34" charset="0"/>
              </a:rPr>
              <a:t>Concept-drifthez</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Mi az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és miért fontos ez? Hogyan kapcsolódik, milyen kapcsolatban van az adaptivitással és hogyan kapcsolódik ez ahhoz, hogy milyen módon tanítjuk a neurális hálót.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Ha ezt megtettem [</a:t>
            </a:r>
            <a:r>
              <a:rPr lang="hu-HU" dirty="0" err="1">
                <a:solidFill>
                  <a:schemeClr val="tx1"/>
                </a:solidFill>
                <a:latin typeface="Arial" panose="020B0604020202020204" pitchFamily="34" charset="0"/>
                <a:cs typeface="Arial" panose="020B0604020202020204" pitchFamily="34" charset="0"/>
              </a:rPr>
              <a:t>motíváltam</a:t>
            </a:r>
            <a:r>
              <a:rPr lang="hu-HU" dirty="0">
                <a:solidFill>
                  <a:schemeClr val="tx1"/>
                </a:solidFill>
                <a:latin typeface="Arial" panose="020B0604020202020204" pitchFamily="34" charset="0"/>
                <a:cs typeface="Arial" panose="020B0604020202020204" pitchFamily="34" charset="0"/>
              </a:rPr>
              <a:t>] akkor utána bemutatni, hogyan alakult volna a fenti kettős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pálya ha nem úgy tanítom ahogy tanítottam, hanem online módon ahol a Neurális hálót mindig csak az új adatok alapján módosítom, vagy (VAGY) az összes adaton tanulunk de mindegyiken ugyan annyiszor (WARM_START = OFF)</a:t>
            </a:r>
          </a:p>
        </p:txBody>
      </p:sp>
    </p:spTree>
    <p:extLst>
      <p:ext uri="{BB962C8B-B14F-4D97-AF65-F5344CB8AC3E}">
        <p14:creationId xmlns:p14="http://schemas.microsoft.com/office/powerpoint/2010/main" val="334083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Mi az a </a:t>
            </a:r>
            <a:r>
              <a:rPr lang="hu-HU" sz="3400" dirty="0" err="1">
                <a:solidFill>
                  <a:schemeClr val="tx1"/>
                </a:solidFill>
                <a:latin typeface="Georgia" panose="02040502050405020303" pitchFamily="18" charset="0"/>
                <a:cs typeface="Arial" panose="020B0604020202020204" pitchFamily="34" charset="0"/>
              </a:rPr>
              <a:t>Concept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Drift</a:t>
            </a:r>
            <a:r>
              <a:rPr lang="hu-HU" sz="3400" dirty="0">
                <a:solidFill>
                  <a:schemeClr val="tx1"/>
                </a:solidFill>
                <a:latin typeface="Georgia" panose="02040502050405020303" pitchFamily="18" charset="0"/>
                <a:cs typeface="Arial" panose="020B0604020202020204" pitchFamily="34" charset="0"/>
              </a:rPr>
              <a:t> – és miért emlegetem annyit</a:t>
            </a:r>
          </a:p>
          <a:p>
            <a:pPr algn="l">
              <a:lnSpc>
                <a:spcPct val="100000"/>
              </a:lnSpc>
            </a:pPr>
            <a:r>
              <a:rPr lang="hu-HU" dirty="0">
                <a:solidFill>
                  <a:schemeClr val="tx1"/>
                </a:solidFill>
                <a:latin typeface="Arial" panose="020B0604020202020204" pitchFamily="34" charset="0"/>
                <a:cs typeface="Arial" panose="020B0604020202020204" pitchFamily="34" charset="0"/>
              </a:rPr>
              <a:t>A rosszindulatú felvetés szerint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driftet</a:t>
            </a:r>
            <a:r>
              <a:rPr lang="hu-HU" dirty="0">
                <a:solidFill>
                  <a:schemeClr val="tx1"/>
                </a:solidFill>
                <a:latin typeface="Arial" panose="020B0604020202020204" pitchFamily="34" charset="0"/>
                <a:cs typeface="Arial" panose="020B0604020202020204" pitchFamily="34" charset="0"/>
              </a:rPr>
              <a:t> csak azért emlegetem mert az általam választott módszer mellett szeretnék érvelni.</a:t>
            </a:r>
          </a:p>
        </p:txBody>
      </p:sp>
      <p:sp>
        <p:nvSpPr>
          <p:cNvPr id="6" name="Szöveg helye 14">
            <a:extLst>
              <a:ext uri="{FF2B5EF4-FFF2-40B4-BE49-F238E27FC236}">
                <a16:creationId xmlns:a16="http://schemas.microsoft.com/office/drawing/2014/main" id="{54A5EBD2-D5FA-40D0-B844-7E9756305135}"/>
              </a:ext>
            </a:extLst>
          </p:cNvPr>
          <p:cNvSpPr txBox="1">
            <a:spLocks/>
          </p:cNvSpPr>
          <p:nvPr/>
        </p:nvSpPr>
        <p:spPr>
          <a:xfrm>
            <a:off x="541246" y="1785534"/>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Tegyük fel van egy rendszerünk</a:t>
            </a:r>
          </a:p>
          <a:p>
            <a:pPr algn="l">
              <a:lnSpc>
                <a:spcPct val="100000"/>
              </a:lnSpc>
            </a:pPr>
            <a:r>
              <a:rPr lang="hu-HU" dirty="0">
                <a:solidFill>
                  <a:schemeClr val="tx1"/>
                </a:solidFill>
                <a:latin typeface="Arial" panose="020B0604020202020204" pitchFamily="34" charset="0"/>
                <a:cs typeface="Arial" panose="020B0604020202020204" pitchFamily="34" charset="0"/>
              </a:rPr>
              <a:t>Lehet ez egy egyszerű függvény is, ahol a rendszer állapot változói és a kimenete között van valamilyen kapcsolat.</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 feladatunk az, hogy találjunk egy függvényt ami jól közelíti vagy aminek a segítségével le tudjuk írni ezt a kapcsolatot.</a:t>
            </a:r>
          </a:p>
        </p:txBody>
      </p:sp>
      <p:sp>
        <p:nvSpPr>
          <p:cNvPr id="7" name="Szöveg helye 14">
            <a:extLst>
              <a:ext uri="{FF2B5EF4-FFF2-40B4-BE49-F238E27FC236}">
                <a16:creationId xmlns:a16="http://schemas.microsoft.com/office/drawing/2014/main" id="{88144624-4454-45AA-96E2-50A9E7DDDCF3}"/>
              </a:ext>
            </a:extLst>
          </p:cNvPr>
          <p:cNvSpPr txBox="1">
            <a:spLocks/>
          </p:cNvSpPr>
          <p:nvPr/>
        </p:nvSpPr>
        <p:spPr>
          <a:xfrm>
            <a:off x="541246" y="323976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Itt azonban két választásunk van</a:t>
            </a:r>
          </a:p>
          <a:p>
            <a:pPr algn="l">
              <a:lnSpc>
                <a:spcPct val="100000"/>
              </a:lnSpc>
            </a:pPr>
            <a:r>
              <a:rPr lang="hu-HU" dirty="0">
                <a:solidFill>
                  <a:schemeClr val="tx1"/>
                </a:solidFill>
                <a:latin typeface="Arial" panose="020B0604020202020204" pitchFamily="34" charset="0"/>
                <a:cs typeface="Arial" panose="020B0604020202020204" pitchFamily="34" charset="0"/>
              </a:rPr>
              <a:t>Feltételezhetjük, hogy ez a kapcsolat állandó. Például Newton mozgás törvényei, a gravitációs együttható ismeretében ki tudjuk számolni, hol lesz a Jupyter 10, 20, 30, 40, 50, 100, 200, 2000, 5000, 50000, 1000000 év múlva.</a:t>
            </a:r>
          </a:p>
        </p:txBody>
      </p:sp>
      <p:sp>
        <p:nvSpPr>
          <p:cNvPr id="8" name="Szöveg helye 14">
            <a:extLst>
              <a:ext uri="{FF2B5EF4-FFF2-40B4-BE49-F238E27FC236}">
                <a16:creationId xmlns:a16="http://schemas.microsoft.com/office/drawing/2014/main" id="{1AA34E1F-20EA-41A9-BDC2-A36CF8CBA6A2}"/>
              </a:ext>
            </a:extLst>
          </p:cNvPr>
          <p:cNvSpPr txBox="1">
            <a:spLocks/>
          </p:cNvSpPr>
          <p:nvPr/>
        </p:nvSpPr>
        <p:spPr>
          <a:xfrm>
            <a:off x="541246" y="450144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Vagy feltételezhetjük, hogy a kapcsolat nem állandó</a:t>
            </a:r>
          </a:p>
          <a:p>
            <a:pPr algn="l">
              <a:lnSpc>
                <a:spcPct val="100000"/>
              </a:lnSpc>
            </a:pPr>
            <a:r>
              <a:rPr lang="hu-HU" dirty="0">
                <a:solidFill>
                  <a:schemeClr val="tx1"/>
                </a:solidFill>
                <a:latin typeface="Arial" panose="020B0604020202020204" pitchFamily="34" charset="0"/>
                <a:cs typeface="Arial" panose="020B0604020202020204" pitchFamily="34" charset="0"/>
              </a:rPr>
              <a:t>És az idő egy pontján – ráadásul egy nem ismert pontján – megváltozhat. Mondjuk egyszer csak valaki bekapcsolja az Anti-</a:t>
            </a:r>
            <a:r>
              <a:rPr lang="hu-HU" dirty="0" err="1">
                <a:solidFill>
                  <a:schemeClr val="tx1"/>
                </a:solidFill>
                <a:latin typeface="Arial" panose="020B0604020202020204" pitchFamily="34" charset="0"/>
                <a:cs typeface="Arial" panose="020B0604020202020204" pitchFamily="34" charset="0"/>
              </a:rPr>
              <a:t>Graviti</a:t>
            </a:r>
            <a:r>
              <a:rPr lang="hu-HU" dirty="0">
                <a:solidFill>
                  <a:schemeClr val="tx1"/>
                </a:solidFill>
                <a:latin typeface="Arial" panose="020B0604020202020204" pitchFamily="34" charset="0"/>
                <a:cs typeface="Arial" panose="020B0604020202020204" pitchFamily="34" charset="0"/>
              </a:rPr>
              <a:t> tényezőt megszűnik a tömegvonzás és minden szabadon mozgó test egyszer csak egyenes vonalú egyenletes mozgásba vált át.</a:t>
            </a:r>
          </a:p>
        </p:txBody>
      </p:sp>
    </p:spTree>
    <p:extLst>
      <p:ext uri="{BB962C8B-B14F-4D97-AF65-F5344CB8AC3E}">
        <p14:creationId xmlns:p14="http://schemas.microsoft.com/office/powerpoint/2010/main" val="34105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Mit csinálunk</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4">
            <a:extLst>
              <a:ext uri="{FF2B5EF4-FFF2-40B4-BE49-F238E27FC236}">
                <a16:creationId xmlns:a16="http://schemas.microsoft.com/office/drawing/2014/main" id="{228FD55E-C0DF-492A-97AD-CFF680DB67D0}"/>
              </a:ext>
            </a:extLst>
          </p:cNvPr>
          <p:cNvSpPr txBox="1">
            <a:spLocks/>
          </p:cNvSpPr>
          <p:nvPr/>
        </p:nvSpPr>
        <p:spPr>
          <a:xfrm>
            <a:off x="4704522" y="1513805"/>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kimenete alapján hozunk egy döntést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döntés nyomán a neurális háló bemeneteinek értéke meg fog változni. Ez alapján új kimenet keletkezik és ismétlődik a ciklus.</a:t>
            </a:r>
          </a:p>
        </p:txBody>
      </p: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9027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Hol fordulhat elő az általam vizsgált rendszerben a </a:t>
            </a:r>
            <a:r>
              <a:rPr lang="hu-HU" sz="3400" dirty="0" err="1">
                <a:solidFill>
                  <a:schemeClr val="tx1"/>
                </a:solidFill>
                <a:latin typeface="Georgia" panose="02040502050405020303" pitchFamily="18" charset="0"/>
                <a:cs typeface="Arial" panose="020B0604020202020204" pitchFamily="34" charset="0"/>
              </a:rPr>
              <a:t>Concept-Drift</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Röviden bárhol. Kicsit bővebben akár feltételezhetném azt is, hogy sehol és soha.</a:t>
            </a:r>
          </a:p>
          <a:p>
            <a:pPr algn="l">
              <a:lnSpc>
                <a:spcPct val="100000"/>
              </a:lnSpc>
            </a:pPr>
            <a:r>
              <a:rPr lang="hu-HU" dirty="0">
                <a:solidFill>
                  <a:schemeClr val="tx1"/>
                </a:solidFill>
                <a:latin typeface="Arial" panose="020B0604020202020204" pitchFamily="34" charset="0"/>
                <a:cs typeface="Arial" panose="020B0604020202020204" pitchFamily="34" charset="0"/>
              </a:rPr>
              <a:t>Ennek az eldöntése és bizonyítása nem tárgya a disszertációmnak.</a:t>
            </a:r>
          </a:p>
          <a:p>
            <a:pPr algn="l">
              <a:lnSpc>
                <a:spcPct val="100000"/>
              </a:lnSpc>
            </a:pPr>
            <a:r>
              <a:rPr lang="hu-HU" dirty="0">
                <a:solidFill>
                  <a:schemeClr val="tx1"/>
                </a:solidFill>
                <a:latin typeface="Arial" panose="020B0604020202020204" pitchFamily="34" charset="0"/>
                <a:cs typeface="Arial" panose="020B0604020202020204" pitchFamily="34" charset="0"/>
              </a:rPr>
              <a:t>Ugyanakkor a tudományos vizsgálat pontosságának igénye nélkül feltételezhetjük,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rendszer bármelyik eleme idővel </a:t>
            </a:r>
            <a:r>
              <a:rPr lang="hu-HU" dirty="0" err="1">
                <a:solidFill>
                  <a:schemeClr val="tx1"/>
                </a:solidFill>
                <a:latin typeface="Arial" panose="020B0604020202020204" pitchFamily="34" charset="0"/>
                <a:cs typeface="Arial" panose="020B0604020202020204" pitchFamily="34" charset="0"/>
              </a:rPr>
              <a:t>meghibásodhat</a:t>
            </a:r>
            <a:r>
              <a:rPr lang="hu-HU" dirty="0">
                <a:solidFill>
                  <a:schemeClr val="tx1"/>
                </a:solidFill>
                <a:latin typeface="Arial" panose="020B0604020202020204" pitchFamily="34" charset="0"/>
                <a:cs typeface="Arial" panose="020B0604020202020204" pitchFamily="34" charset="0"/>
              </a:rPr>
              <a:t>, vagy nem a korábbi hatásfokkal működik (pl. belassulnak a </a:t>
            </a:r>
            <a:r>
              <a:rPr lang="hu-HU" dirty="0" err="1">
                <a:solidFill>
                  <a:schemeClr val="tx1"/>
                </a:solidFill>
                <a:latin typeface="Arial" panose="020B0604020202020204" pitchFamily="34" charset="0"/>
                <a:cs typeface="Arial" panose="020B0604020202020204" pitchFamily="34" charset="0"/>
              </a:rPr>
              <a:t>hard_diskek</a:t>
            </a:r>
            <a:r>
              <a:rPr lang="hu-HU" dirty="0">
                <a:solidFill>
                  <a:schemeClr val="tx1"/>
                </a:solidFill>
                <a:latin typeface="Arial" panose="020B0604020202020204" pitchFamily="34" charset="0"/>
                <a:cs typeface="Arial" panose="020B0604020202020204" pitchFamily="34" charset="0"/>
              </a:rPr>
              <a:t>) (pl. rendszerfrissítések hatására megváltozik az operációs rendszer vagy az adott program működési sebessége) (pl. kicserélnek valamilyen alkatrészt a rendszerben aminek hatására megváltozik az egész rendszer működése)</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adatbázis példát veszem figyelembe, akkor megváltozhat a rendszer belső állapota és a kiszolgálási idő közötti összefüggés csupán abból az egyszerű tényből kifolyólag, hogy az adatbázis adati bővülnek, csökkennek, új lekérdezések kerülnek bele, változik a felhasználok száma.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web szerver példát veszem figyelembe, akkor ha nem egy statikus weboldal kiszolgálóról van szó, akkor megváltozhat a belső állapotváltozók és a kiszolgálási idő közötti kapcsolat azáltal, hogy változik a kiszolgálásra kerülő tartalom, csökken, vagy nő az indexelt tartalom, a fájlok mérete, típusa, új szolgáltatás kerül </a:t>
            </a:r>
            <a:r>
              <a:rPr lang="hu-HU" dirty="0" err="1">
                <a:solidFill>
                  <a:schemeClr val="tx1"/>
                </a:solidFill>
                <a:latin typeface="Arial" panose="020B0604020202020204" pitchFamily="34" charset="0"/>
                <a:cs typeface="Arial" panose="020B0604020202020204" pitchFamily="34" charset="0"/>
              </a:rPr>
              <a:t>bevezétésre</a:t>
            </a:r>
            <a:r>
              <a:rPr lang="hu-HU" dirty="0">
                <a:solidFill>
                  <a:schemeClr val="tx1"/>
                </a:solidFill>
                <a:latin typeface="Arial" panose="020B0604020202020204" pitchFamily="34" charset="0"/>
                <a:cs typeface="Arial" panose="020B0604020202020204" pitchFamily="34" charset="0"/>
              </a:rPr>
              <a:t>, emelkedik a streamelt tartalom száma, stb.)</a:t>
            </a:r>
          </a:p>
        </p:txBody>
      </p:sp>
    </p:spTree>
    <p:extLst>
      <p:ext uri="{BB962C8B-B14F-4D97-AF65-F5344CB8AC3E}">
        <p14:creationId xmlns:p14="http://schemas.microsoft.com/office/powerpoint/2010/main" val="1909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feltételezhetném azt is, hogy a rendszer statikus</a:t>
            </a:r>
          </a:p>
          <a:p>
            <a:pPr algn="l">
              <a:lnSpc>
                <a:spcPct val="100000"/>
              </a:lnSpc>
            </a:pPr>
            <a:r>
              <a:rPr lang="hu-HU" dirty="0">
                <a:solidFill>
                  <a:schemeClr val="tx1"/>
                </a:solidFill>
                <a:latin typeface="Arial" panose="020B0604020202020204" pitchFamily="34" charset="0"/>
                <a:cs typeface="Arial" panose="020B0604020202020204" pitchFamily="34" charset="0"/>
              </a:rPr>
              <a:t>Például egyszer telepítenek egy szolgáltatás és az betonszilárd. Semmi és soha nem változik benne.</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Azonban ha feltételezzük, hogy ez nem így van és valahogy kezelni akarjuk a változást</a:t>
            </a:r>
          </a:p>
          <a:p>
            <a:pPr algn="l">
              <a:lnSpc>
                <a:spcPct val="100000"/>
              </a:lnSpc>
            </a:pPr>
            <a:r>
              <a:rPr lang="hu-HU" dirty="0">
                <a:solidFill>
                  <a:schemeClr val="tx1"/>
                </a:solidFill>
                <a:latin typeface="Arial" panose="020B0604020202020204" pitchFamily="34" charset="0"/>
                <a:cs typeface="Arial" panose="020B0604020202020204" pitchFamily="34" charset="0"/>
              </a:rPr>
              <a:t>Akkor olyan tanulási módszert kell választanom, amely képes lesz kezelni, figyelembe venni a megváltozott helyzetet és alkalmazkodni hozzá.</a:t>
            </a:r>
          </a:p>
        </p:txBody>
      </p:sp>
    </p:spTree>
    <p:extLst>
      <p:ext uri="{BB962C8B-B14F-4D97-AF65-F5344CB8AC3E}">
        <p14:creationId xmlns:p14="http://schemas.microsoft.com/office/powerpoint/2010/main" val="70238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1145075"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800" dirty="0">
                <a:solidFill>
                  <a:schemeClr val="tx1"/>
                </a:solidFill>
                <a:latin typeface="Georgia" panose="02040502050405020303" pitchFamily="18" charset="0"/>
                <a:cs typeface="Arial" panose="020B0604020202020204" pitchFamily="34" charset="0"/>
              </a:rPr>
              <a:t>Ezt úgy érem el, hogy minden döntés után „kicsit” újra tanítom a hálót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3364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Hogy a „kicsit” ebben a kontextusban mit jelent az a vizsgálatom egyik tárgya.</a:t>
            </a:r>
          </a:p>
          <a:p>
            <a:pPr algn="l">
              <a:lnSpc>
                <a:spcPct val="100000"/>
              </a:lnSpc>
            </a:pPr>
            <a:r>
              <a:rPr lang="hu-HU" dirty="0">
                <a:solidFill>
                  <a:schemeClr val="tx1"/>
                </a:solidFill>
                <a:latin typeface="Arial" panose="020B0604020202020204" pitchFamily="34" charset="0"/>
                <a:cs typeface="Arial" panose="020B0604020202020204" pitchFamily="34" charset="0"/>
              </a:rPr>
              <a:t>Hogy tulajdonképpen milyen hatással van az adaptivitásra, ha így és ha amúgy tanítjuk a hálót. Ha ilyen, vagy ha olyan beállításokat alkalmazunk.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ezek a beállítások nem csak arra leszenek hatással, hogy rendszer mennyire adaptív hanem arra is, hogy önmagában milyen gyorsan és milyen jól találjuk meg a változók és a kimenet közötti kapcsolatot.</a:t>
            </a:r>
          </a:p>
          <a:p>
            <a:pPr algn="l">
              <a:lnSpc>
                <a:spcPct val="100000"/>
              </a:lnSpc>
            </a:pPr>
            <a:r>
              <a:rPr lang="hu-HU" dirty="0">
                <a:solidFill>
                  <a:schemeClr val="tx1"/>
                </a:solidFill>
                <a:latin typeface="Arial" panose="020B0604020202020204" pitchFamily="34" charset="0"/>
                <a:cs typeface="Arial" panose="020B0604020202020204" pitchFamily="34" charset="0"/>
              </a:rPr>
              <a:t>Tehát a probléma kicsit összetettebb és ha egy teljesen statikus rendszert feltételeznék akkor sem mindegy, hogy milyen beállításokat használunk, mert ezek hatással vannak arra, hogy a rendszer milyen jól működik.</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 itt csak egy non-plusz ultra, hab a tortán ha úgy tetszik. Feltételezhetnénk egy halál statikus rendszert is.</a:t>
            </a:r>
          </a:p>
        </p:txBody>
      </p:sp>
    </p:spTree>
    <p:extLst>
      <p:ext uri="{BB962C8B-B14F-4D97-AF65-F5344CB8AC3E}">
        <p14:creationId xmlns:p14="http://schemas.microsoft.com/office/powerpoint/2010/main" val="40176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Van-e valami köze az adaptivitásnak ahhoz, hogy ez a rendszer esetleg majd gyorsabban mondja meg a megfelelő számú Virtuális gép (erőforrás) számát mint a küszöbértéken alapuló módszerek?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3048010"/>
            <a:ext cx="10910808" cy="60257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Nem. Az égvilágon semmi.</a:t>
            </a:r>
          </a:p>
          <a:p>
            <a:pPr algn="l">
              <a:lnSpc>
                <a:spcPct val="100000"/>
              </a:lnSpc>
            </a:pPr>
            <a:r>
              <a:rPr lang="hu-HU" dirty="0">
                <a:solidFill>
                  <a:schemeClr val="tx1"/>
                </a:solidFill>
                <a:latin typeface="Arial" panose="020B0604020202020204" pitchFamily="34" charset="0"/>
                <a:cs typeface="Arial" panose="020B0604020202020204" pitchFamily="34" charset="0"/>
              </a:rPr>
              <a:t>Ez a módszer az elképzelésem szerint nem attól fogja tudni gyorsabban (kevesebb idő alatt) megállapítani, hogy hány erőforrásra van szükség ahhoz, hogy a rendszer kimenetét (válaszidő) az adott tartományban tartsuk, hogy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adaptivitásnak ehhez semmi köze.</a:t>
            </a:r>
          </a:p>
          <a:p>
            <a:pPr algn="l">
              <a:lnSpc>
                <a:spcPct val="100000"/>
              </a:lnSpc>
            </a:pPr>
            <a:r>
              <a:rPr lang="hu-HU" dirty="0">
                <a:solidFill>
                  <a:schemeClr val="tx1"/>
                </a:solidFill>
                <a:latin typeface="Arial" panose="020B0604020202020204" pitchFamily="34" charset="0"/>
                <a:cs typeface="Arial" panose="020B0604020202020204" pitchFamily="34" charset="0"/>
              </a:rPr>
              <a:t>Ezt szerintem az által fogja tudni majd elérni, hogy „ismeri” vagyis „megtanulta” a belső állapot változók és a kimenet közötti kapcsolatot. Továbbá. Megtanulta, hogy milyen hatást okoz az erőforrások számának változása a rendszer belső állapotváltozóban. A két modell alapján együttesen pontosabban tudjuk meghatározni a szükséges erőforrások számát, mintha lépésenként lekövetnénk valamilyen küszöbérték alapú ha akkor szabály alapján.</a:t>
            </a:r>
          </a:p>
          <a:p>
            <a:pPr algn="l">
              <a:lnSpc>
                <a:spcPct val="100000"/>
              </a:lnSpc>
            </a:pPr>
            <a:r>
              <a:rPr lang="hu-HU" dirty="0">
                <a:solidFill>
                  <a:schemeClr val="tx1"/>
                </a:solidFill>
                <a:latin typeface="Arial" panose="020B0604020202020204" pitchFamily="34" charset="0"/>
                <a:cs typeface="Arial" panose="020B0604020202020204" pitchFamily="34" charset="0"/>
              </a:rPr>
              <a:t>Hiszen belátható, hogy egy HA .. AKKOR feltételt egy mérés során egyszer tudunk kiértékelni és ha a szabálybázis nem pontos és minden területet lefedő és miért lenne az akkor nem fogja tudni egy lépésben megmondani a jó számot.</a:t>
            </a:r>
          </a:p>
          <a:p>
            <a:pPr algn="l">
              <a:lnSpc>
                <a:spcPct val="100000"/>
              </a:lnSpc>
            </a:pPr>
            <a:r>
              <a:rPr lang="hu-HU" dirty="0">
                <a:solidFill>
                  <a:schemeClr val="tx1"/>
                </a:solidFill>
                <a:latin typeface="Arial" panose="020B0604020202020204" pitchFamily="34" charset="0"/>
                <a:cs typeface="Arial" panose="020B0604020202020204" pitchFamily="34" charset="0"/>
              </a:rPr>
              <a:t>Nem úgy az a módszer amit mi alkalmazunk – ami ha jó a becslés akkor egy méréssel megmondja a jó értéket.</a:t>
            </a:r>
          </a:p>
        </p:txBody>
      </p:sp>
    </p:spTree>
    <p:extLst>
      <p:ext uri="{BB962C8B-B14F-4D97-AF65-F5344CB8AC3E}">
        <p14:creationId xmlns:p14="http://schemas.microsoft.com/office/powerpoint/2010/main" val="277430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0BB8BE51-5E37-4299-9E35-5177637DA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5" name="Kép 4">
            <a:extLst>
              <a:ext uri="{FF2B5EF4-FFF2-40B4-BE49-F238E27FC236}">
                <a16:creationId xmlns:a16="http://schemas.microsoft.com/office/drawing/2014/main" id="{ACCA9C1C-82D5-4AB7-B2BF-34D6EEBBF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7" name="Kép 6">
            <a:extLst>
              <a:ext uri="{FF2B5EF4-FFF2-40B4-BE49-F238E27FC236}">
                <a16:creationId xmlns:a16="http://schemas.microsoft.com/office/drawing/2014/main" id="{8F613259-354E-4A05-8498-877DD63E8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48" y="4840911"/>
            <a:ext cx="12192000" cy="2017089"/>
          </a:xfrm>
          <a:prstGeom prst="rect">
            <a:avLst/>
          </a:prstGeom>
        </p:spPr>
      </p:pic>
      <p:pic>
        <p:nvPicPr>
          <p:cNvPr id="11" name="Kép 10">
            <a:extLst>
              <a:ext uri="{FF2B5EF4-FFF2-40B4-BE49-F238E27FC236}">
                <a16:creationId xmlns:a16="http://schemas.microsoft.com/office/drawing/2014/main" id="{1FA40082-795D-40A1-AC9D-EC7B1C720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2870"/>
            <a:ext cx="12192000" cy="4805130"/>
          </a:xfrm>
          <a:prstGeom prst="rect">
            <a:avLst/>
          </a:prstGeom>
        </p:spPr>
      </p:pic>
      <p:pic>
        <p:nvPicPr>
          <p:cNvPr id="13" name="Kép 12">
            <a:extLst>
              <a:ext uri="{FF2B5EF4-FFF2-40B4-BE49-F238E27FC236}">
                <a16:creationId xmlns:a16="http://schemas.microsoft.com/office/drawing/2014/main" id="{8686E215-C49E-4986-B3AF-165519135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049203"/>
            <a:ext cx="12192000" cy="4808797"/>
          </a:xfrm>
          <a:prstGeom prst="rect">
            <a:avLst/>
          </a:prstGeom>
        </p:spPr>
      </p:pic>
      <p:pic>
        <p:nvPicPr>
          <p:cNvPr id="16" name="Kép 15">
            <a:extLst>
              <a:ext uri="{FF2B5EF4-FFF2-40B4-BE49-F238E27FC236}">
                <a16:creationId xmlns:a16="http://schemas.microsoft.com/office/drawing/2014/main" id="{C226190A-DFB0-451D-B274-7900C9697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6471" y="0"/>
            <a:ext cx="3879057" cy="6858000"/>
          </a:xfrm>
          <a:prstGeom prst="rect">
            <a:avLst/>
          </a:prstGeom>
        </p:spPr>
      </p:pic>
      <p:pic>
        <p:nvPicPr>
          <p:cNvPr id="19" name="Kép 18">
            <a:extLst>
              <a:ext uri="{FF2B5EF4-FFF2-40B4-BE49-F238E27FC236}">
                <a16:creationId xmlns:a16="http://schemas.microsoft.com/office/drawing/2014/main" id="{D3E2B50A-5BBA-4FC7-809F-DA20193D94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22" y="2414997"/>
            <a:ext cx="12093155" cy="4280875"/>
          </a:xfrm>
          <a:prstGeom prst="rect">
            <a:avLst/>
          </a:prstGeom>
        </p:spPr>
      </p:pic>
      <p:pic>
        <p:nvPicPr>
          <p:cNvPr id="21" name="Kép 20">
            <a:extLst>
              <a:ext uri="{FF2B5EF4-FFF2-40B4-BE49-F238E27FC236}">
                <a16:creationId xmlns:a16="http://schemas.microsoft.com/office/drawing/2014/main" id="{BAA47D9E-D81F-40A0-8DC9-6078B7E28D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80968" y="0"/>
            <a:ext cx="7030064" cy="6858000"/>
          </a:xfrm>
          <a:prstGeom prst="rect">
            <a:avLst/>
          </a:prstGeom>
        </p:spPr>
      </p:pic>
      <p:pic>
        <p:nvPicPr>
          <p:cNvPr id="23" name="Kép 22" descr="A képen szöveg látható&#10;&#10;Automatikusan generált leírás">
            <a:extLst>
              <a:ext uri="{FF2B5EF4-FFF2-40B4-BE49-F238E27FC236}">
                <a16:creationId xmlns:a16="http://schemas.microsoft.com/office/drawing/2014/main" id="{0F92C7C5-A422-4588-945E-FCE073823C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9860" y="1040856"/>
            <a:ext cx="7812280" cy="4776288"/>
          </a:xfrm>
          <a:prstGeom prst="rect">
            <a:avLst/>
          </a:prstGeom>
        </p:spPr>
      </p:pic>
    </p:spTree>
    <p:extLst>
      <p:ext uri="{BB962C8B-B14F-4D97-AF65-F5344CB8AC3E}">
        <p14:creationId xmlns:p14="http://schemas.microsoft.com/office/powerpoint/2010/main" val="716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2" name="ani_history">
            <a:hlinkClick r:id="" action="ppaction://media"/>
            <a:extLst>
              <a:ext uri="{FF2B5EF4-FFF2-40B4-BE49-F238E27FC236}">
                <a16:creationId xmlns:a16="http://schemas.microsoft.com/office/drawing/2014/main" id="{EC8C6824-8341-40FF-9DFF-F2CD9EF950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84263"/>
            <a:ext cx="12192000" cy="4689475"/>
          </a:xfrm>
          <a:prstGeom prst="rect">
            <a:avLst/>
          </a:prstGeom>
        </p:spPr>
      </p:pic>
    </p:spTree>
    <p:extLst>
      <p:ext uri="{BB962C8B-B14F-4D97-AF65-F5344CB8AC3E}">
        <p14:creationId xmlns:p14="http://schemas.microsoft.com/office/powerpoint/2010/main" val="1357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Megjegyzés magamnak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Sok olyan dolog van amit időről időre elfelejtek és elmélázok azon, hogy mi micsoda, ezért ezeket idepakolom.</a:t>
            </a:r>
          </a:p>
        </p:txBody>
      </p:sp>
      <p:pic>
        <p:nvPicPr>
          <p:cNvPr id="4" name="Kép 3">
            <a:extLst>
              <a:ext uri="{FF2B5EF4-FFF2-40B4-BE49-F238E27FC236}">
                <a16:creationId xmlns:a16="http://schemas.microsoft.com/office/drawing/2014/main" id="{29DC5755-B7F7-4F4E-B80E-77622ECEA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8769"/>
            <a:ext cx="12192000" cy="4689231"/>
          </a:xfrm>
          <a:prstGeom prst="rect">
            <a:avLst/>
          </a:prstGeom>
        </p:spPr>
      </p:pic>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5310808"/>
            <a:ext cx="10988144" cy="112793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Tanulásnál miért </a:t>
            </a:r>
            <a:r>
              <a:rPr lang="hu-HU" sz="2000" dirty="0" err="1">
                <a:solidFill>
                  <a:schemeClr val="tx1"/>
                </a:solidFill>
                <a:latin typeface="Georgia" panose="02040502050405020303" pitchFamily="18" charset="0"/>
                <a:cs typeface="Calibri Light" panose="020F0302020204030204" pitchFamily="34" charset="0"/>
              </a:rPr>
              <a:t>skáláz</a:t>
            </a:r>
            <a:r>
              <a:rPr lang="hu-HU" sz="2000" dirty="0">
                <a:solidFill>
                  <a:schemeClr val="tx1"/>
                </a:solidFill>
                <a:latin typeface="Georgia" panose="02040502050405020303" pitchFamily="18" charset="0"/>
                <a:cs typeface="Calibri Light" panose="020F0302020204030204" pitchFamily="34" charset="0"/>
              </a:rPr>
              <a:t> le olyan helyeken ahol egyértelműen nem kéne?</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Rossz az algoritmus?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Nem csak úgy írtam meg még régen, hogy minden harmadik körben mesterségesen mozgassa, tehát adjon ki parancsot +1 vagy -1 lépésre, hogy legyen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after</a:t>
            </a:r>
            <a:r>
              <a:rPr lang="hu-HU" sz="2000">
                <a:solidFill>
                  <a:schemeClr val="tx1"/>
                </a:solidFill>
                <a:latin typeface="Georgia" panose="02040502050405020303" pitchFamily="18" charset="0"/>
                <a:cs typeface="Calibri Light" panose="020F0302020204030204" pitchFamily="34" charset="0"/>
              </a:rPr>
              <a:t> adat.</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33281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Ezt a Józsi meglátja megöli magát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„Úristen István. Micsoda? Tanulás közben le föl </a:t>
            </a:r>
            <a:r>
              <a:rPr lang="hu-HU" sz="2000" dirty="0" err="1">
                <a:solidFill>
                  <a:schemeClr val="tx1"/>
                </a:solidFill>
                <a:latin typeface="Georgia" panose="02040502050405020303" pitchFamily="18" charset="0"/>
                <a:cs typeface="Calibri Light" panose="020F0302020204030204" pitchFamily="34" charset="0"/>
              </a:rPr>
              <a:t>skáláz</a:t>
            </a:r>
            <a:r>
              <a:rPr lang="hu-HU" sz="2000" dirty="0">
                <a:solidFill>
                  <a:schemeClr val="tx1"/>
                </a:solidFill>
                <a:latin typeface="Georgia" panose="02040502050405020303" pitchFamily="18" charset="0"/>
                <a:cs typeface="Calibri Light" panose="020F0302020204030204" pitchFamily="34" charset="0"/>
              </a:rPr>
              <a:t>. Meg akarsz ölni? Hát ez így nem jó. Mondaná és talán igaza is van.</a:t>
            </a:r>
          </a:p>
        </p:txBody>
      </p:sp>
      <p:pic>
        <p:nvPicPr>
          <p:cNvPr id="4" name="Kép 3">
            <a:extLst>
              <a:ext uri="{FF2B5EF4-FFF2-40B4-BE49-F238E27FC236}">
                <a16:creationId xmlns:a16="http://schemas.microsoft.com/office/drawing/2014/main" id="{29DC5755-B7F7-4F4E-B80E-77622ECEA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8769"/>
            <a:ext cx="12192000" cy="4689231"/>
          </a:xfrm>
          <a:prstGeom prst="rect">
            <a:avLst/>
          </a:prstGeom>
        </p:spPr>
      </p:pic>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5310808"/>
            <a:ext cx="10988144" cy="112793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Ámbátor akkor miért csináltam így?</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Talán mert ha rögtön az algoritmusra bíznám, hogy a kimenetén keletkező jel alapján lépkedjen akkor féltem, hogy elindul az egyik irányba és ha beragad, akkor soha nem lép a másikba.</a:t>
            </a:r>
          </a:p>
        </p:txBody>
      </p:sp>
    </p:spTree>
    <p:extLst>
      <p:ext uri="{BB962C8B-B14F-4D97-AF65-F5344CB8AC3E}">
        <p14:creationId xmlns:p14="http://schemas.microsoft.com/office/powerpoint/2010/main" val="406709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Igen ám csakhogy</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41418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egy alapvető hibának az eredménye? Kérdés?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Hiszen elvileg a Lineáris Regressziós képlet ha jó akkor egy felfelé lépés alapján azt is ki tudjuk számolni, hogy mi lett volna az érték ha lefelé lép. Ezért lineáris.</a:t>
            </a:r>
          </a:p>
        </p:txBody>
      </p:sp>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3685759"/>
            <a:ext cx="10988144" cy="2752983"/>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Calibri Light" panose="020F0302020204030204" pitchFamily="34" charset="0"/>
              </a:rPr>
              <a:t>Ezért nagyon fontos, hogy csináljak egy tesztet (Quick and </a:t>
            </a:r>
            <a:r>
              <a:rPr lang="hu-HU" sz="3600" dirty="0" err="1">
                <a:solidFill>
                  <a:schemeClr val="tx1"/>
                </a:solidFill>
                <a:latin typeface="Georgia" panose="02040502050405020303" pitchFamily="18" charset="0"/>
                <a:cs typeface="Calibri Light" panose="020F0302020204030204" pitchFamily="34" charset="0"/>
              </a:rPr>
              <a:t>dirty</a:t>
            </a:r>
            <a:r>
              <a:rPr lang="hu-HU" sz="3600" dirty="0">
                <a:solidFill>
                  <a:schemeClr val="tx1"/>
                </a:solidFill>
                <a:latin typeface="Georgia" panose="02040502050405020303" pitchFamily="18" charset="0"/>
                <a:cs typeface="Calibri Light" panose="020F0302020204030204" pitchFamily="34" charset="0"/>
              </a:rPr>
              <a: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 egyszerűen kikapcsolom a 12-ik vagy 24-ik lépésben az automatikus mozgatást.</a:t>
            </a:r>
          </a:p>
        </p:txBody>
      </p:sp>
    </p:spTree>
    <p:extLst>
      <p:ext uri="{BB962C8B-B14F-4D97-AF65-F5344CB8AC3E}">
        <p14:creationId xmlns:p14="http://schemas.microsoft.com/office/powerpoint/2010/main" val="43840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1.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Megtalálni a megfelelő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66762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A régi – minden 3.ik lépésben </a:t>
            </a:r>
            <a:r>
              <a:rPr lang="hu-HU" sz="3600" dirty="0" err="1">
                <a:solidFill>
                  <a:schemeClr val="tx1"/>
                </a:solidFill>
                <a:latin typeface="Georgia" panose="02040502050405020303" pitchFamily="18" charset="0"/>
                <a:cs typeface="Arial" panose="020B0604020202020204" pitchFamily="34" charset="0"/>
              </a:rPr>
              <a:t>autoscale</a:t>
            </a:r>
            <a:r>
              <a:rPr lang="hu-HU" sz="3600" dirty="0">
                <a:solidFill>
                  <a:schemeClr val="tx1"/>
                </a:solidFill>
                <a:latin typeface="Georgia" panose="02040502050405020303" pitchFamily="18" charset="0"/>
                <a:cs typeface="Arial" panose="020B0604020202020204" pitchFamily="34" charset="0"/>
              </a:rPr>
              <a:t> (+1, -1)</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Régen ez alapján dolgoztam, hogy minden harmadik lépésnél nem végezte el a neurális háló kiértékelését, hanem egyszerűen egy minta alapján (+1, -1, -1 +1) csinált egy mesterséges skálázást. Ténylegesen. Ezzel kívántam biztosítani, hogy mindenféleképpen keletkezzen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skálázási adatok. Kicsit mesterségesen megsegítettem.</a:t>
            </a:r>
          </a:p>
        </p:txBody>
      </p:sp>
      <p:pic>
        <p:nvPicPr>
          <p:cNvPr id="13" name="Kép 12">
            <a:extLst>
              <a:ext uri="{FF2B5EF4-FFF2-40B4-BE49-F238E27FC236}">
                <a16:creationId xmlns:a16="http://schemas.microsoft.com/office/drawing/2014/main" id="{B7540C74-3DDA-4E5A-8DEB-77552D561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2960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Csak az első 24 lépésben mozgatom mesterségesen</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A 24-ik lépés után kikapcsolom a mesterséges mozgatást. Azért 24, mert ennyi idő alatt bejár két teljes le föl </a:t>
            </a:r>
            <a:r>
              <a:rPr lang="hu-HU" dirty="0" err="1">
                <a:solidFill>
                  <a:schemeClr val="tx1"/>
                </a:solidFill>
                <a:latin typeface="Arial" panose="020B0604020202020204" pitchFamily="34" charset="0"/>
                <a:cs typeface="Arial" panose="020B0604020202020204" pitchFamily="34" charset="0"/>
              </a:rPr>
              <a:t>föl</a:t>
            </a:r>
            <a:r>
              <a:rPr lang="hu-HU" dirty="0">
                <a:solidFill>
                  <a:schemeClr val="tx1"/>
                </a:solidFill>
                <a:latin typeface="Arial" panose="020B0604020202020204" pitchFamily="34" charset="0"/>
                <a:cs typeface="Arial" panose="020B0604020202020204" pitchFamily="34" charset="0"/>
              </a:rPr>
              <a:t> le ciklust.</a:t>
            </a:r>
          </a:p>
          <a:p>
            <a:pPr algn="l">
              <a:lnSpc>
                <a:spcPct val="100000"/>
              </a:lnSpc>
            </a:pPr>
            <a:r>
              <a:rPr lang="hu-HU" dirty="0">
                <a:solidFill>
                  <a:schemeClr val="tx1"/>
                </a:solidFill>
                <a:latin typeface="Arial" panose="020B0604020202020204" pitchFamily="34" charset="0"/>
                <a:cs typeface="Arial" panose="020B0604020202020204" pitchFamily="34" charset="0"/>
              </a:rPr>
              <a:t>Az eredményeket érdemes összevetni az előző dián látható ábrával. </a:t>
            </a:r>
          </a:p>
        </p:txBody>
      </p:sp>
      <p:pic>
        <p:nvPicPr>
          <p:cNvPr id="4" name="Kép 3">
            <a:extLst>
              <a:ext uri="{FF2B5EF4-FFF2-40B4-BE49-F238E27FC236}">
                <a16:creationId xmlns:a16="http://schemas.microsoft.com/office/drawing/2014/main" id="{A7C81110-8F61-44F0-A80B-D646E52E2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58456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Soha nincs mesterséges mozgatás</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Még az elején sem. A mozgás csakis a neurális háló kimenetén elő álló érték alapján történik. Bár engem is érdekelne, hogyan van kiértékelve ha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konkrétan tök hülye és nincs is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adata. </a:t>
            </a:r>
            <a:r>
              <a:rPr lang="hu-HU" dirty="0">
                <a:solidFill>
                  <a:schemeClr val="tx1"/>
                </a:solidFill>
                <a:latin typeface="Arial" panose="020B0604020202020204" pitchFamily="34" charset="0"/>
                <a:cs typeface="Arial" panose="020B0604020202020204" pitchFamily="34" charset="0"/>
                <a:sym typeface="Wingdings" panose="05000000000000000000" pitchFamily="2" charset="2"/>
              </a:rPr>
              <a:t> hm.</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Azt hiszem úgy írtam meg, hogy akkor a listában elérhető legnagyobb lépés kerül kiválasztásra.</a:t>
            </a:r>
          </a:p>
        </p:txBody>
      </p:sp>
      <p:pic>
        <p:nvPicPr>
          <p:cNvPr id="3" name="Kép 2">
            <a:extLst>
              <a:ext uri="{FF2B5EF4-FFF2-40B4-BE49-F238E27FC236}">
                <a16:creationId xmlns:a16="http://schemas.microsoft.com/office/drawing/2014/main" id="{3246958B-7FD8-45B8-BBF0-3A5B1DD76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91648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Ugyan ezek a teljes futás során</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4" name="Kép 3">
            <a:extLst>
              <a:ext uri="{FF2B5EF4-FFF2-40B4-BE49-F238E27FC236}">
                <a16:creationId xmlns:a16="http://schemas.microsoft.com/office/drawing/2014/main" id="{06E4F20D-FC93-414E-838D-53EC785B1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7" name="Szöveg helye 14">
            <a:extLst>
              <a:ext uri="{FF2B5EF4-FFF2-40B4-BE49-F238E27FC236}">
                <a16:creationId xmlns:a16="http://schemas.microsoft.com/office/drawing/2014/main" id="{6E07BE13-1096-4F55-A29A-E44B7C96EAAD}"/>
              </a:ext>
            </a:extLst>
          </p:cNvPr>
          <p:cNvSpPr txBox="1">
            <a:spLocks/>
          </p:cNvSpPr>
          <p:nvPr/>
        </p:nvSpPr>
        <p:spPr>
          <a:xfrm>
            <a:off x="541246" y="4794319"/>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3 körönként</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AE622C17-6A4F-467C-9070-A19659959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10" name="Szöveg helye 14">
            <a:extLst>
              <a:ext uri="{FF2B5EF4-FFF2-40B4-BE49-F238E27FC236}">
                <a16:creationId xmlns:a16="http://schemas.microsoft.com/office/drawing/2014/main" id="{BE321E29-B59D-4E35-93A3-2A1978914F95}"/>
              </a:ext>
            </a:extLst>
          </p:cNvPr>
          <p:cNvSpPr txBox="1">
            <a:spLocks/>
          </p:cNvSpPr>
          <p:nvPr/>
        </p:nvSpPr>
        <p:spPr>
          <a:xfrm>
            <a:off x="534622" y="4787695"/>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Az első 24 lépésben utána soha</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6" name="Kép 5">
            <a:extLst>
              <a:ext uri="{FF2B5EF4-FFF2-40B4-BE49-F238E27FC236}">
                <a16:creationId xmlns:a16="http://schemas.microsoft.com/office/drawing/2014/main" id="{07B2624F-346A-40BD-B1A1-DAC1BC000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11" name="Szöveg helye 14">
            <a:extLst>
              <a:ext uri="{FF2B5EF4-FFF2-40B4-BE49-F238E27FC236}">
                <a16:creationId xmlns:a16="http://schemas.microsoft.com/office/drawing/2014/main" id="{2259F103-B90D-43E5-9977-150AF454DD1E}"/>
              </a:ext>
            </a:extLst>
          </p:cNvPr>
          <p:cNvSpPr txBox="1">
            <a:spLocks/>
          </p:cNvSpPr>
          <p:nvPr/>
        </p:nvSpPr>
        <p:spPr>
          <a:xfrm>
            <a:off x="534622" y="4787695"/>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Soha nincs mesterséges mozgatás</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D4986A90-6F97-40CC-8C1F-0D6A89E844A9}"/>
              </a:ext>
            </a:extLst>
          </p:cNvPr>
          <p:cNvSpPr txBox="1">
            <a:spLocks/>
          </p:cNvSpPr>
          <p:nvPr/>
        </p:nvSpPr>
        <p:spPr>
          <a:xfrm>
            <a:off x="541246" y="5839616"/>
            <a:ext cx="10910808" cy="1018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Ez utóbbi adja szemmel láthatóan a legrosszabb eredményt. Idővel sem javul a helyzet.</a:t>
            </a:r>
          </a:p>
          <a:p>
            <a:pPr algn="l">
              <a:lnSpc>
                <a:spcPct val="100000"/>
              </a:lnSpc>
            </a:pPr>
            <a:r>
              <a:rPr lang="hu-HU" dirty="0">
                <a:solidFill>
                  <a:schemeClr val="tx1"/>
                </a:solidFill>
                <a:latin typeface="Arial" panose="020B0604020202020204" pitchFamily="34" charset="0"/>
                <a:cs typeface="Arial" panose="020B0604020202020204" pitchFamily="34" charset="0"/>
              </a:rPr>
              <a:t>Ennek okáról a következő dián szeretnék említést tenni.</a:t>
            </a:r>
          </a:p>
        </p:txBody>
      </p:sp>
    </p:spTree>
    <p:extLst>
      <p:ext uri="{BB962C8B-B14F-4D97-AF65-F5344CB8AC3E}">
        <p14:creationId xmlns:p14="http://schemas.microsoft.com/office/powerpoint/2010/main" val="32342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03398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Mielőtt tovább mennénk egy fontos paradigma</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2584175"/>
            <a:ext cx="10988144" cy="372386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 kerüljön be 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adatok közé?</a:t>
            </a:r>
          </a:p>
          <a:p>
            <a:pPr algn="l">
              <a:lnSpc>
                <a:spcPct val="100000"/>
              </a:lnSpc>
            </a:pPr>
            <a:r>
              <a:rPr lang="hu-HU" dirty="0">
                <a:solidFill>
                  <a:schemeClr val="tx1"/>
                </a:solidFill>
                <a:latin typeface="Arial" panose="020B0604020202020204" pitchFamily="34" charset="0"/>
                <a:cs typeface="Arial" panose="020B0604020202020204" pitchFamily="34" charset="0"/>
              </a:rPr>
              <a:t>Csak az kerüljön be amikor ténylegesen skálázás </a:t>
            </a:r>
            <a:r>
              <a:rPr lang="hu-HU" dirty="0" err="1">
                <a:solidFill>
                  <a:schemeClr val="tx1"/>
                </a:solidFill>
                <a:latin typeface="Arial" panose="020B0604020202020204" pitchFamily="34" charset="0"/>
                <a:cs typeface="Arial" panose="020B0604020202020204" pitchFamily="34" charset="0"/>
              </a:rPr>
              <a:t>történeik</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Vagy legyen olyan</a:t>
            </a:r>
          </a:p>
          <a:p>
            <a:pPr algn="l">
              <a:lnSpc>
                <a:spcPct val="100000"/>
              </a:lnSpc>
            </a:pPr>
            <a:r>
              <a:rPr lang="hu-HU" dirty="0">
                <a:solidFill>
                  <a:schemeClr val="tx1"/>
                </a:solidFill>
                <a:latin typeface="Arial" panose="020B0604020202020204" pitchFamily="34" charset="0"/>
                <a:cs typeface="Arial" panose="020B0604020202020204" pitchFamily="34" charset="0"/>
              </a:rPr>
              <a:t>Hogy azok az adatok is bekerülnek amikor nincs skálázás, ilyenkor nyilván a </a:t>
            </a:r>
            <a:r>
              <a:rPr lang="hu-HU" dirty="0" err="1">
                <a:solidFill>
                  <a:schemeClr val="tx1"/>
                </a:solidFill>
                <a:latin typeface="Arial" panose="020B0604020202020204" pitchFamily="34" charset="0"/>
                <a:cs typeface="Arial" panose="020B0604020202020204" pitchFamily="34" charset="0"/>
              </a:rPr>
              <a:t>delta_vm</a:t>
            </a:r>
            <a:r>
              <a:rPr lang="hu-HU" dirty="0">
                <a:solidFill>
                  <a:schemeClr val="tx1"/>
                </a:solidFill>
                <a:latin typeface="Arial" panose="020B0604020202020204" pitchFamily="34" charset="0"/>
                <a:cs typeface="Arial" panose="020B0604020202020204" pitchFamily="34" charset="0"/>
              </a:rPr>
              <a:t> 0</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Ez egy fontos kérdés.</a:t>
            </a:r>
          </a:p>
          <a:p>
            <a:pPr algn="l">
              <a:lnSpc>
                <a:spcPct val="100000"/>
              </a:lnSpc>
            </a:pPr>
            <a:r>
              <a:rPr lang="hu-HU" dirty="0">
                <a:solidFill>
                  <a:schemeClr val="tx1"/>
                </a:solidFill>
                <a:latin typeface="Arial" panose="020B0604020202020204" pitchFamily="34" charset="0"/>
                <a:cs typeface="Arial" panose="020B0604020202020204" pitchFamily="34" charset="0"/>
              </a:rPr>
              <a:t>A lényeg, hogy megcsináltam mindkét változatot és ki be kapcsolhatóvá tettem. Ezt fontos észben tartani mert vannak arra utaló jelek, hogy nem lenne hülyeség bevenni azokat az eseteket is a becslésbe amikor ténylegesen nincs skálázás. Ettől függetlenül a következő LR teszt összehasonlítást úgy fogom megcsinálni, hogy csak a tényleges skálázás esetén kerülnek be az adatok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afrter</a:t>
            </a:r>
            <a:r>
              <a:rPr lang="hu-HU">
                <a:solidFill>
                  <a:schemeClr val="tx1"/>
                </a:solidFill>
                <a:latin typeface="Arial" panose="020B0604020202020204" pitchFamily="34" charset="0"/>
                <a:cs typeface="Arial" panose="020B0604020202020204" pitchFamily="34" charset="0"/>
              </a:rPr>
              <a:t> adatok közé.</a:t>
            </a: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41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28166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Megnézni ha a másik képletet használom mi változik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ahogy az eredeti cikkben volt az én változatomhoz képest, és megfigyelni az összefüggéseket.</a:t>
            </a:r>
          </a:p>
        </p:txBody>
      </p:sp>
      <p:sp>
        <p:nvSpPr>
          <p:cNvPr id="4" name="Szöveg helye 14">
            <a:extLst>
              <a:ext uri="{FF2B5EF4-FFF2-40B4-BE49-F238E27FC236}">
                <a16:creationId xmlns:a16="http://schemas.microsoft.com/office/drawing/2014/main" id="{04E590D4-4038-4E74-9AF9-7A03429C775B}"/>
              </a:ext>
            </a:extLst>
          </p:cNvPr>
          <p:cNvSpPr txBox="1">
            <a:spLocks/>
          </p:cNvSpPr>
          <p:nvPr/>
        </p:nvSpPr>
        <p:spPr>
          <a:xfrm>
            <a:off x="541247" y="2788166"/>
            <a:ext cx="10988144" cy="11477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Sajnos amikor csináltam a programot kapkodásból, figyelmetlenségből, hanyagságból</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nem az eredeti cikkben megjelent képlet alapján számoltam a metrikák regressziós egyenletét, amely így néz ki</a:t>
            </a:r>
          </a:p>
        </p:txBody>
      </p:sp>
      <p:sp>
        <p:nvSpPr>
          <p:cNvPr id="5" name="Szöveg helye 14">
            <a:extLst>
              <a:ext uri="{FF2B5EF4-FFF2-40B4-BE49-F238E27FC236}">
                <a16:creationId xmlns:a16="http://schemas.microsoft.com/office/drawing/2014/main" id="{4AE712AC-F787-4BA0-AF2A-5EDE5E11B671}"/>
              </a:ext>
            </a:extLst>
          </p:cNvPr>
          <p:cNvSpPr txBox="1">
            <a:spLocks/>
          </p:cNvSpPr>
          <p:nvPr/>
        </p:nvSpPr>
        <p:spPr>
          <a:xfrm>
            <a:off x="541247" y="4077420"/>
            <a:ext cx="10988144" cy="3753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m · w/(w + k) + c2 · m · k/(w + k)</a:t>
            </a:r>
            <a:endParaRPr lang="hu-HU" dirty="0">
              <a:solidFill>
                <a:schemeClr val="tx1"/>
              </a:solidFill>
              <a:latin typeface="Arial" panose="020B0604020202020204" pitchFamily="34" charset="0"/>
              <a:cs typeface="Arial" panose="020B060402020202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4594253"/>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a:t>
            </a:r>
          </a:p>
          <a:p>
            <a:pPr algn="l">
              <a:lnSpc>
                <a:spcPct val="100000"/>
              </a:lnSpc>
            </a:pPr>
            <a:r>
              <a:rPr lang="hu-HU" dirty="0">
                <a:solidFill>
                  <a:schemeClr val="tx1"/>
                </a:solidFill>
                <a:latin typeface="Arial" panose="020B0604020202020204" pitchFamily="34" charset="0"/>
                <a:cs typeface="Arial" panose="020B0604020202020204" pitchFamily="34" charset="0"/>
              </a:rPr>
              <a:t>m’ az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c0, c1, c2 a regressziós együtthatók (tehát három változóm lesz)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w az </a:t>
            </a:r>
            <a:r>
              <a:rPr lang="hu-HU" dirty="0" err="1">
                <a:solidFill>
                  <a:schemeClr val="tx1"/>
                </a:solidFill>
                <a:latin typeface="Arial" panose="020B0604020202020204" pitchFamily="34" charset="0"/>
                <a:cs typeface="Arial" panose="020B0604020202020204" pitchFamily="34" charset="0"/>
              </a:rPr>
              <a:t>actuális</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workerek</a:t>
            </a:r>
            <a:r>
              <a:rPr lang="hu-HU" dirty="0">
                <a:solidFill>
                  <a:schemeClr val="tx1"/>
                </a:solidFill>
                <a:latin typeface="Arial" panose="020B0604020202020204" pitchFamily="34" charset="0"/>
                <a:cs typeface="Arial" panose="020B0604020202020204" pitchFamily="34" charset="0"/>
              </a:rPr>
              <a:t> száma (aktuális virtuális gépek, aktuális erőforrások száma)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k pedig az az érték amennyivel módosítani akarjuk az erőforrások számát (ez lehet negatív érték is)</a:t>
            </a:r>
          </a:p>
        </p:txBody>
      </p:sp>
    </p:spTree>
    <p:extLst>
      <p:ext uri="{BB962C8B-B14F-4D97-AF65-F5344CB8AC3E}">
        <p14:creationId xmlns:p14="http://schemas.microsoft.com/office/powerpoint/2010/main" val="14137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5"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5" name="Szöveg helye 14">
            <a:extLst>
              <a:ext uri="{FF2B5EF4-FFF2-40B4-BE49-F238E27FC236}">
                <a16:creationId xmlns:a16="http://schemas.microsoft.com/office/drawing/2014/main" id="{4AE712AC-F787-4BA0-AF2A-5EDE5E11B671}"/>
              </a:ext>
            </a:extLst>
          </p:cNvPr>
          <p:cNvSpPr txBox="1">
            <a:spLocks/>
          </p:cNvSpPr>
          <p:nvPr/>
        </p:nvSpPr>
        <p:spPr>
          <a:xfrm>
            <a:off x="541247" y="1586012"/>
            <a:ext cx="10988144" cy="3753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m · w/(w + k) + c2 · m · k/(w + k)</a:t>
            </a:r>
            <a:endParaRPr lang="hu-HU" dirty="0">
              <a:solidFill>
                <a:schemeClr val="tx1"/>
              </a:solidFill>
              <a:latin typeface="Arial" panose="020B0604020202020204" pitchFamily="34" charset="0"/>
              <a:cs typeface="Arial" panose="020B060402020202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2102845"/>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a:t>
            </a:r>
          </a:p>
          <a:p>
            <a:pPr algn="l">
              <a:lnSpc>
                <a:spcPct val="100000"/>
              </a:lnSpc>
            </a:pPr>
            <a:r>
              <a:rPr lang="hu-HU" dirty="0">
                <a:solidFill>
                  <a:schemeClr val="tx1"/>
                </a:solidFill>
                <a:latin typeface="Arial" panose="020B0604020202020204" pitchFamily="34" charset="0"/>
                <a:cs typeface="Arial" panose="020B0604020202020204" pitchFamily="34" charset="0"/>
              </a:rPr>
              <a:t>m’ az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c0, c1, c2 a regressziós együtthatók (tehát három változóm lesz)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w az </a:t>
            </a:r>
            <a:r>
              <a:rPr lang="hu-HU" dirty="0" err="1">
                <a:solidFill>
                  <a:schemeClr val="tx1"/>
                </a:solidFill>
                <a:latin typeface="Arial" panose="020B0604020202020204" pitchFamily="34" charset="0"/>
                <a:cs typeface="Arial" panose="020B0604020202020204" pitchFamily="34" charset="0"/>
              </a:rPr>
              <a:t>actuális</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workerek</a:t>
            </a:r>
            <a:r>
              <a:rPr lang="hu-HU" dirty="0">
                <a:solidFill>
                  <a:schemeClr val="tx1"/>
                </a:solidFill>
                <a:latin typeface="Arial" panose="020B0604020202020204" pitchFamily="34" charset="0"/>
                <a:cs typeface="Arial" panose="020B0604020202020204" pitchFamily="34" charset="0"/>
              </a:rPr>
              <a:t> száma (aktuális virtuális gépek, aktuális erőforrások száma)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k pedig az az érték amennyivel módosítani akarjuk az erőforrások számát (ez lehet negatív érték is)</a:t>
            </a:r>
          </a:p>
        </p:txBody>
      </p:sp>
      <p:sp>
        <p:nvSpPr>
          <p:cNvPr id="7" name="Szöveg helye 14">
            <a:extLst>
              <a:ext uri="{FF2B5EF4-FFF2-40B4-BE49-F238E27FC236}">
                <a16:creationId xmlns:a16="http://schemas.microsoft.com/office/drawing/2014/main" id="{C4764CE9-5AB5-44BB-BF70-A23332F12EA8}"/>
              </a:ext>
            </a:extLst>
          </p:cNvPr>
          <p:cNvSpPr txBox="1">
            <a:spLocks/>
          </p:cNvSpPr>
          <p:nvPr/>
        </p:nvSpPr>
        <p:spPr>
          <a:xfrm>
            <a:off x="541247" y="4262951"/>
            <a:ext cx="10988144" cy="208484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80 · 5/(5 + 2) + c2 · 80 · 2/(5 + 2)</a:t>
            </a:r>
          </a:p>
          <a:p>
            <a:pPr algn="l">
              <a:lnSpc>
                <a:spcPct val="100000"/>
              </a:lnSpc>
            </a:pPr>
            <a:r>
              <a:rPr lang="pl-PL" dirty="0"/>
              <a:t>m′ = c0 + c1 · 80 · 5/(7)       + c2 · 80 · 2/(7)</a:t>
            </a:r>
          </a:p>
          <a:p>
            <a:pPr algn="l">
              <a:lnSpc>
                <a:spcPct val="100000"/>
              </a:lnSpc>
            </a:pPr>
            <a:endParaRPr lang="pl-PL" dirty="0">
              <a:solidFill>
                <a:schemeClr val="tx1"/>
              </a:solidFill>
              <a:latin typeface="Arial" panose="020B0604020202020204" pitchFamily="34" charset="0"/>
              <a:cs typeface="Arial" panose="020B0604020202020204" pitchFamily="34" charset="0"/>
            </a:endParaRPr>
          </a:p>
          <a:p>
            <a:pPr algn="l">
              <a:lnSpc>
                <a:spcPct val="100000"/>
              </a:lnSpc>
            </a:pPr>
            <a:r>
              <a:rPr lang="pl-PL" dirty="0"/>
              <a:t>m′ = c0 + c1 · 80 · 0.714      + c2 · 80 · 0.2857</a:t>
            </a:r>
          </a:p>
          <a:p>
            <a:pPr algn="l">
              <a:lnSpc>
                <a:spcPct val="100000"/>
              </a:lnSpc>
            </a:pPr>
            <a:r>
              <a:rPr lang="pl-PL" dirty="0"/>
              <a:t>m′ = c0 + c1 · 57.142           + c2 · 22.857</a:t>
            </a:r>
          </a:p>
        </p:txBody>
      </p:sp>
    </p:spTree>
    <p:extLst>
      <p:ext uri="{BB962C8B-B14F-4D97-AF65-F5344CB8AC3E}">
        <p14:creationId xmlns:p14="http://schemas.microsoft.com/office/powerpoint/2010/main" val="423469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 </a:t>
            </a:r>
            <a:r>
              <a:rPr lang="hu-HU" sz="4800" dirty="0" err="1">
                <a:solidFill>
                  <a:schemeClr val="tx1"/>
                </a:solidFill>
                <a:latin typeface="Georgia" panose="02040502050405020303" pitchFamily="18" charset="0"/>
                <a:cs typeface="Arial" panose="020B0604020202020204" pitchFamily="34" charset="0"/>
              </a:rPr>
              <a:t>meanwhile</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1440237"/>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Elkezdtem dolgozni a képlet átírásán ami érdekes lesz</a:t>
            </a:r>
          </a:p>
          <a:p>
            <a:pPr algn="l">
              <a:lnSpc>
                <a:spcPct val="100000"/>
              </a:lnSpc>
            </a:pPr>
            <a:r>
              <a:rPr lang="hu-HU" dirty="0">
                <a:solidFill>
                  <a:schemeClr val="tx1"/>
                </a:solidFill>
                <a:latin typeface="Arial" panose="020B0604020202020204" pitchFamily="34" charset="0"/>
                <a:cs typeface="Arial" panose="020B0604020202020204" pitchFamily="34" charset="0"/>
              </a:rPr>
              <a:t>Utána számos tesztet el kell végeznem különös tekintettel kettő féle beállításra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Ne legyen mesterséges mozgatás, csak az elején legyen, soha ne legyen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Mi kerüljön be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adatok közé (az is ahol nem volt eltérés </a:t>
            </a:r>
            <a:r>
              <a:rPr lang="hu-HU" dirty="0" err="1">
                <a:solidFill>
                  <a:schemeClr val="tx1"/>
                </a:solidFill>
                <a:latin typeface="Arial" panose="020B0604020202020204" pitchFamily="34" charset="0"/>
                <a:cs typeface="Arial" panose="020B0604020202020204" pitchFamily="34" charset="0"/>
              </a:rPr>
              <a:t>action</a:t>
            </a:r>
            <a:r>
              <a:rPr lang="hu-HU" dirty="0">
                <a:solidFill>
                  <a:schemeClr val="tx1"/>
                </a:solidFill>
                <a:latin typeface="Arial" panose="020B0604020202020204" pitchFamily="34" charset="0"/>
                <a:cs typeface="Arial" panose="020B0604020202020204" pitchFamily="34" charset="0"/>
              </a:rPr>
              <a:t>, vagy csak az </a:t>
            </a:r>
            <a:r>
              <a:rPr lang="hu-HU">
                <a:solidFill>
                  <a:schemeClr val="tx1"/>
                </a:solidFill>
                <a:latin typeface="Arial" panose="020B0604020202020204" pitchFamily="34" charset="0"/>
                <a:cs typeface="Arial" panose="020B0604020202020204" pitchFamily="34" charset="0"/>
              </a:rPr>
              <a:t>ahol volt)</a:t>
            </a: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577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kültéri, csoport, személyek látható&#10;&#10;Automatikusan generált leírás">
            <a:extLst>
              <a:ext uri="{FF2B5EF4-FFF2-40B4-BE49-F238E27FC236}">
                <a16:creationId xmlns:a16="http://schemas.microsoft.com/office/drawing/2014/main" id="{AE7CA456-BF76-403C-AF2E-02034C4B0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7332"/>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 </a:t>
            </a:r>
            <a:r>
              <a:rPr lang="hu-HU" sz="4800" dirty="0" err="1">
                <a:solidFill>
                  <a:schemeClr val="tx1"/>
                </a:solidFill>
                <a:latin typeface="Georgia" panose="02040502050405020303" pitchFamily="18" charset="0"/>
                <a:cs typeface="Arial" panose="020B0604020202020204" pitchFamily="34" charset="0"/>
              </a:rPr>
              <a:t>meanwhile</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54499" y="1108937"/>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Csak egy képernyőkép</a:t>
            </a:r>
          </a:p>
          <a:p>
            <a:pPr algn="l">
              <a:lnSpc>
                <a:spcPct val="100000"/>
              </a:lnSpc>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right</a:t>
            </a:r>
            <a:r>
              <a:rPr lang="hu-HU" dirty="0">
                <a:solidFill>
                  <a:schemeClr val="tx1"/>
                </a:solidFill>
                <a:latin typeface="Arial" panose="020B0604020202020204" pitchFamily="34" charset="0"/>
                <a:cs typeface="Arial" panose="020B0604020202020204" pitchFamily="34" charset="0"/>
              </a:rPr>
              <a:t> szenzort átírtam az új képletre a másikat meg még a régiben hagytam. A lényeg, hogy mindig a kibaszott SGD optimizert használt különben az ADAM megszopat de keményen.</a:t>
            </a:r>
          </a:p>
        </p:txBody>
      </p:sp>
      <p:pic>
        <p:nvPicPr>
          <p:cNvPr id="4" name="Kép 3">
            <a:extLst>
              <a:ext uri="{FF2B5EF4-FFF2-40B4-BE49-F238E27FC236}">
                <a16:creationId xmlns:a16="http://schemas.microsoft.com/office/drawing/2014/main" id="{A3EF5AA6-8270-4B4A-A034-C7F8A148D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11049"/>
            <a:ext cx="12192000" cy="2046951"/>
          </a:xfrm>
          <a:prstGeom prst="rect">
            <a:avLst/>
          </a:prstGeom>
        </p:spPr>
      </p:pic>
      <p:pic>
        <p:nvPicPr>
          <p:cNvPr id="6" name="Kép 5">
            <a:extLst>
              <a:ext uri="{FF2B5EF4-FFF2-40B4-BE49-F238E27FC236}">
                <a16:creationId xmlns:a16="http://schemas.microsoft.com/office/drawing/2014/main" id="{93C3F424-F541-4D98-8B65-F109D3425B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449" y="0"/>
            <a:ext cx="6515101" cy="6858000"/>
          </a:xfrm>
          <a:prstGeom prst="rect">
            <a:avLst/>
          </a:prstGeom>
        </p:spPr>
      </p:pic>
    </p:spTree>
    <p:extLst>
      <p:ext uri="{BB962C8B-B14F-4D97-AF65-F5344CB8AC3E}">
        <p14:creationId xmlns:p14="http://schemas.microsoft.com/office/powerpoint/2010/main" val="293640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 </a:t>
            </a:r>
            <a:r>
              <a:rPr lang="hu-HU" sz="4800" dirty="0" err="1">
                <a:solidFill>
                  <a:schemeClr val="tx1"/>
                </a:solidFill>
                <a:latin typeface="Georgia" panose="02040502050405020303" pitchFamily="18" charset="0"/>
                <a:cs typeface="Arial" panose="020B0604020202020204" pitchFamily="34" charset="0"/>
              </a:rPr>
              <a:t>meanwhile</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54499" y="1108937"/>
            <a:ext cx="10988144" cy="89839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Megcsináltam úgy, hogy minden LR becslést az új képlet alapján számol. Jöhetnek majd tesztek. Nem esett szét, a regressziós együtthatók értéke kicsit más lett, de ugyan úgy működik.</a:t>
            </a:r>
          </a:p>
        </p:txBody>
      </p:sp>
      <p:pic>
        <p:nvPicPr>
          <p:cNvPr id="5" name="Kép 4" descr="A képen kültéri, csoport, személyek, több látható&#10;&#10;Automatikusan generált leírás">
            <a:extLst>
              <a:ext uri="{FF2B5EF4-FFF2-40B4-BE49-F238E27FC236}">
                <a16:creationId xmlns:a16="http://schemas.microsoft.com/office/drawing/2014/main" id="{7A788825-118E-471B-928C-C6D03631E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7332"/>
            <a:ext cx="12192000" cy="4850668"/>
          </a:xfrm>
          <a:prstGeom prst="rect">
            <a:avLst/>
          </a:prstGeom>
        </p:spPr>
      </p:pic>
      <p:pic>
        <p:nvPicPr>
          <p:cNvPr id="10" name="Kép 9">
            <a:extLst>
              <a:ext uri="{FF2B5EF4-FFF2-40B4-BE49-F238E27FC236}">
                <a16:creationId xmlns:a16="http://schemas.microsoft.com/office/drawing/2014/main" id="{88678D2C-4256-432E-8107-F76AD89E9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39996"/>
            <a:ext cx="12192000" cy="4818004"/>
          </a:xfrm>
          <a:prstGeom prst="rect">
            <a:avLst/>
          </a:prstGeom>
        </p:spPr>
      </p:pic>
      <p:pic>
        <p:nvPicPr>
          <p:cNvPr id="14" name="Kép 13" descr="A képen szöveg látható&#10;&#10;Automatikusan generált leírás">
            <a:extLst>
              <a:ext uri="{FF2B5EF4-FFF2-40B4-BE49-F238E27FC236}">
                <a16:creationId xmlns:a16="http://schemas.microsoft.com/office/drawing/2014/main" id="{483FE7BF-D1CA-4A31-80F9-8A00009D13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811049"/>
            <a:ext cx="12192000" cy="2046951"/>
          </a:xfrm>
          <a:prstGeom prst="rect">
            <a:avLst/>
          </a:prstGeom>
        </p:spPr>
      </p:pic>
      <p:pic>
        <p:nvPicPr>
          <p:cNvPr id="16" name="Kép 15" descr="A képen kosárlabda, sportjátékok, sport látható&#10;&#10;Automatikusan generált leírás">
            <a:extLst>
              <a:ext uri="{FF2B5EF4-FFF2-40B4-BE49-F238E27FC236}">
                <a16:creationId xmlns:a16="http://schemas.microsoft.com/office/drawing/2014/main" id="{A393DD9D-CEFE-4A69-9634-77725B4A8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449" y="0"/>
            <a:ext cx="6515101" cy="6858000"/>
          </a:xfrm>
          <a:prstGeom prst="rect">
            <a:avLst/>
          </a:prstGeom>
        </p:spPr>
      </p:pic>
    </p:spTree>
    <p:extLst>
      <p:ext uri="{BB962C8B-B14F-4D97-AF65-F5344CB8AC3E}">
        <p14:creationId xmlns:p14="http://schemas.microsoft.com/office/powerpoint/2010/main" val="225994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2.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4895630" y="1756360"/>
            <a:ext cx="6143431"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Megtalálni azokat a beállításokat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Amelyek segítségével a neurális háló a leggyorsabban találja meg a megfelelő súlyokat.</a:t>
            </a:r>
          </a:p>
        </p:txBody>
      </p:sp>
    </p:spTree>
    <p:extLst>
      <p:ext uri="{BB962C8B-B14F-4D97-AF65-F5344CB8AC3E}">
        <p14:creationId xmlns:p14="http://schemas.microsoft.com/office/powerpoint/2010/main" val="411745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New Formula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54499" y="1108937"/>
            <a:ext cx="10988144" cy="89839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Eljutottunk oda, hogy bevezettem egy új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metrika számítási módszert az eredeti cikk alapján és a számítási módszer alap beállítás ugyanakkor választható lett.</a:t>
            </a:r>
          </a:p>
        </p:txBody>
      </p:sp>
      <p:sp>
        <p:nvSpPr>
          <p:cNvPr id="11" name="Szöveg helye 14">
            <a:extLst>
              <a:ext uri="{FF2B5EF4-FFF2-40B4-BE49-F238E27FC236}">
                <a16:creationId xmlns:a16="http://schemas.microsoft.com/office/drawing/2014/main" id="{322F4A37-587B-4C01-8C27-CDE2FAC03021}"/>
              </a:ext>
            </a:extLst>
          </p:cNvPr>
          <p:cNvSpPr txBox="1">
            <a:spLocks/>
          </p:cNvSpPr>
          <p:nvPr/>
        </p:nvSpPr>
        <p:spPr>
          <a:xfrm>
            <a:off x="554499" y="2051496"/>
            <a:ext cx="10988144" cy="89839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saját magam lelki békéjének érdekében most végzek néhány összehasonlító mérést, hogy mekkora különbség van a két féle számítási módszer között</a:t>
            </a:r>
          </a:p>
        </p:txBody>
      </p:sp>
      <p:sp>
        <p:nvSpPr>
          <p:cNvPr id="12" name="Szöveg helye 14">
            <a:extLst>
              <a:ext uri="{FF2B5EF4-FFF2-40B4-BE49-F238E27FC236}">
                <a16:creationId xmlns:a16="http://schemas.microsoft.com/office/drawing/2014/main" id="{9EF3C464-7CE8-457D-9F48-E0909A056A17}"/>
              </a:ext>
            </a:extLst>
          </p:cNvPr>
          <p:cNvSpPr txBox="1">
            <a:spLocks/>
          </p:cNvSpPr>
          <p:nvPr/>
        </p:nvSpPr>
        <p:spPr>
          <a:xfrm>
            <a:off x="554499" y="2979802"/>
            <a:ext cx="10988144" cy="89839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Calibri Light" panose="020F0302020204030204" pitchFamily="34" charset="0"/>
              </a:rPr>
              <a:t>Fontos,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Hogy elvileg az általam korábban használt számítási módszer nem rossz, vagy nem rosszabb, csak más.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Azzal a számítási módszerrel egyébként elég jól működött a szintetikus adatokon a rendszer ezért is nem számoltam fel hanem választható lett.</a:t>
            </a:r>
          </a:p>
        </p:txBody>
      </p:sp>
    </p:spTree>
    <p:extLst>
      <p:ext uri="{BB962C8B-B14F-4D97-AF65-F5344CB8AC3E}">
        <p14:creationId xmlns:p14="http://schemas.microsoft.com/office/powerpoint/2010/main" val="260976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New Formula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54499" y="1108937"/>
            <a:ext cx="10988144" cy="89839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most az ábrák lehet, hogy sokkal kisebbek lesznek és magyarázatok helyett csak dokumentálom a futási eredményeket.</a:t>
            </a:r>
          </a:p>
        </p:txBody>
      </p:sp>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248644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Amivel most össze fogom hasonlítani</a:t>
            </a:r>
            <a:r>
              <a:rPr lang="hu-HU" sz="4800" dirty="0">
                <a:solidFill>
                  <a:schemeClr val="tx1"/>
                </a:solidFill>
                <a:latin typeface="Georgia" panose="02040502050405020303" pitchFamily="18" charset="0"/>
                <a:cs typeface="Calibri Light" panose="020F0302020204030204" pitchFamily="34" charset="0"/>
              </a:rPr>
              <a:t> az a mesterséges mozgatás</a:t>
            </a:r>
            <a:endParaRPr lang="hu-HU" sz="4800" dirty="0">
              <a:solidFill>
                <a:schemeClr val="tx1"/>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312005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Kép 2" descr="A képen szöveg, személy látható&#10;&#10;Automatikusan generált leírás">
            <a:extLst>
              <a:ext uri="{FF2B5EF4-FFF2-40B4-BE49-F238E27FC236}">
                <a16:creationId xmlns:a16="http://schemas.microsoft.com/office/drawing/2014/main" id="{198266B6-3F56-4C7E-B54D-3E0C2AD02DE6}"/>
              </a:ext>
            </a:extLst>
          </p:cNvPr>
          <p:cNvPicPr>
            <a:picLocks noChangeAspect="1"/>
          </p:cNvPicPr>
          <p:nvPr/>
        </p:nvPicPr>
        <p:blipFill rotWithShape="1">
          <a:blip r:embed="rId3">
            <a:extLst>
              <a:ext uri="{28A0092B-C50C-407E-A947-70E740481C1C}">
                <a14:useLocalDpi xmlns:a14="http://schemas.microsoft.com/office/drawing/2010/main" val="0"/>
              </a:ext>
            </a:extLst>
          </a:blip>
          <a:srcRect l="1997" r="10896" b="-1"/>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5" name="Freeform: Shape 14">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371094" y="1161288"/>
            <a:ext cx="3438144" cy="1125728"/>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spcBef>
                <a:spcPct val="0"/>
              </a:spcBef>
              <a:spcAft>
                <a:spcPts val="600"/>
              </a:spcAft>
            </a:pPr>
            <a:r>
              <a:rPr lang="hu-HU" sz="2200" dirty="0" err="1">
                <a:solidFill>
                  <a:schemeClr val="tx1"/>
                </a:solidFill>
                <a:latin typeface="+mj-lt"/>
                <a:ea typeface="+mj-ea"/>
                <a:cs typeface="+mj-cs"/>
              </a:rPr>
              <a:t>InterMezzo</a:t>
            </a:r>
            <a:endParaRPr lang="en-US" sz="2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371094" y="2718054"/>
            <a:ext cx="3438906" cy="394581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algn="l">
              <a:buFont typeface="Arial" panose="020B0604020202020204" pitchFamily="34" charset="0"/>
              <a:buChar char="•"/>
            </a:pPr>
            <a:r>
              <a:rPr lang="hu-HU" sz="1700" dirty="0">
                <a:solidFill>
                  <a:schemeClr val="tx1"/>
                </a:solidFill>
              </a:rPr>
              <a:t>Olvasom a híreket a hírportálokon látok egy képet és a következő jut eszembe.</a:t>
            </a:r>
          </a:p>
          <a:p>
            <a:pPr indent="-228600" algn="l">
              <a:buFont typeface="Arial" panose="020B0604020202020204" pitchFamily="34" charset="0"/>
              <a:buChar char="•"/>
            </a:pPr>
            <a:r>
              <a:rPr lang="hu-HU" sz="1700" dirty="0">
                <a:solidFill>
                  <a:schemeClr val="tx1"/>
                </a:solidFill>
              </a:rPr>
              <a:t>Tök érdekes lenne megvizsgálni azt az esetet amit Gábor is vizsgál, de az esetemben mondjuk vérnyomás, vagy pulzus szabályozásra EKG adatok alapján, az a bemenet amit szabályozni kell. Csak egy felhasználási ötlet, természetesen nem komoly csak az analógia miatt ami megálja a helyét citáltam</a:t>
            </a:r>
            <a:endParaRPr lang="en-US" sz="1700" dirty="0">
              <a:solidFill>
                <a:schemeClr val="tx1"/>
              </a:solidFill>
            </a:endParaRPr>
          </a:p>
        </p:txBody>
      </p:sp>
    </p:spTree>
    <p:extLst>
      <p:ext uri="{BB962C8B-B14F-4D97-AF65-F5344CB8AC3E}">
        <p14:creationId xmlns:p14="http://schemas.microsoft.com/office/powerpoint/2010/main" val="393871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248644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Az ártatlanság vélelme</a:t>
            </a:r>
          </a:p>
          <a:p>
            <a:pPr algn="l">
              <a:lnSpc>
                <a:spcPct val="100000"/>
              </a:lnSpc>
            </a:pPr>
            <a:r>
              <a:rPr lang="hu-HU" sz="2800" dirty="0">
                <a:solidFill>
                  <a:schemeClr val="tx1"/>
                </a:solidFill>
                <a:latin typeface="Georgia" panose="02040502050405020303" pitchFamily="18" charset="0"/>
                <a:cs typeface="Arial" panose="020B0604020202020204" pitchFamily="34" charset="0"/>
              </a:rPr>
              <a:t>Nem nekem kell bebizonyítanom, hogy ez a módszer nem szar, hanem másoknak hogy az és van jobb.</a:t>
            </a:r>
          </a:p>
        </p:txBody>
      </p:sp>
    </p:spTree>
    <p:extLst>
      <p:ext uri="{BB962C8B-B14F-4D97-AF65-F5344CB8AC3E}">
        <p14:creationId xmlns:p14="http://schemas.microsoft.com/office/powerpoint/2010/main" val="428525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248644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Az én feladatom az, hogy </a:t>
            </a:r>
          </a:p>
          <a:p>
            <a:pPr algn="l">
              <a:lnSpc>
                <a:spcPct val="100000"/>
              </a:lnSpc>
            </a:pPr>
            <a:r>
              <a:rPr lang="hu-HU" sz="2800" dirty="0">
                <a:solidFill>
                  <a:schemeClr val="tx1"/>
                </a:solidFill>
                <a:latin typeface="Georgia" panose="02040502050405020303" pitchFamily="18" charset="0"/>
                <a:cs typeface="Arial" panose="020B0604020202020204" pitchFamily="34" charset="0"/>
              </a:rPr>
              <a:t>Megmutassam, hogy ez a módszer működik, milyen körülmények között működik és magyarázatot adjak rá, hogy miért.</a:t>
            </a:r>
          </a:p>
        </p:txBody>
      </p:sp>
    </p:spTree>
    <p:extLst>
      <p:ext uri="{BB962C8B-B14F-4D97-AF65-F5344CB8AC3E}">
        <p14:creationId xmlns:p14="http://schemas.microsoft.com/office/powerpoint/2010/main" val="261096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New Formula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54499" y="1108937"/>
            <a:ext cx="10988144" cy="89839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most az ábrák lehet, hogy sokkal kisebbek lesznek és magyarázatok helyett csak dokumentálom a futási eredményeket.</a:t>
            </a:r>
          </a:p>
        </p:txBody>
      </p:sp>
      <p:pic>
        <p:nvPicPr>
          <p:cNvPr id="10" name="Kép 9">
            <a:extLst>
              <a:ext uri="{FF2B5EF4-FFF2-40B4-BE49-F238E27FC236}">
                <a16:creationId xmlns:a16="http://schemas.microsoft.com/office/drawing/2014/main" id="{9F1FAA50-10CB-4259-BF69-61E8459C7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3950"/>
            <a:ext cx="12192000" cy="4834050"/>
          </a:xfrm>
          <a:prstGeom prst="rect">
            <a:avLst/>
          </a:prstGeom>
        </p:spPr>
      </p:pic>
      <p:sp>
        <p:nvSpPr>
          <p:cNvPr id="11" name="Szöveg helye 14">
            <a:extLst>
              <a:ext uri="{FF2B5EF4-FFF2-40B4-BE49-F238E27FC236}">
                <a16:creationId xmlns:a16="http://schemas.microsoft.com/office/drawing/2014/main" id="{D6CF4F63-C7AB-4E7D-AB61-7B0647A32FA3}"/>
              </a:ext>
            </a:extLst>
          </p:cNvPr>
          <p:cNvSpPr txBox="1">
            <a:spLocks/>
          </p:cNvSpPr>
          <p:nvPr/>
        </p:nvSpPr>
        <p:spPr>
          <a:xfrm>
            <a:off x="331304" y="5128591"/>
            <a:ext cx="11608905" cy="1510748"/>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az ábra abból a szempontból bíztató, hogy nincs nagyon jelentő eltérés a „standard” kettős </a:t>
            </a:r>
            <a:r>
              <a:rPr lang="hu-HU" sz="2000" dirty="0" err="1">
                <a:solidFill>
                  <a:schemeClr val="tx1"/>
                </a:solidFill>
                <a:latin typeface="Georgia" panose="02040502050405020303" pitchFamily="18" charset="0"/>
                <a:cs typeface="Calibri Light" panose="020F0302020204030204" pitchFamily="34" charset="0"/>
              </a:rPr>
              <a:t>concept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drift</a:t>
            </a:r>
            <a:r>
              <a:rPr lang="hu-HU" sz="2000" dirty="0">
                <a:solidFill>
                  <a:schemeClr val="tx1"/>
                </a:solidFill>
                <a:latin typeface="Georgia" panose="02040502050405020303" pitchFamily="18" charset="0"/>
                <a:cs typeface="Calibri Light" panose="020F0302020204030204" pitchFamily="34" charset="0"/>
              </a:rPr>
              <a:t> teszt esetében a négy eljárás között.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Tehát az adott beállítások mellett ezekre a feltételekre nem érzékeny az eljárás.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De ez nem biztos, hogy minden teszt esetében így lesz.</a:t>
            </a:r>
          </a:p>
        </p:txBody>
      </p:sp>
      <p:sp>
        <p:nvSpPr>
          <p:cNvPr id="12" name="Téglalap 11">
            <a:extLst>
              <a:ext uri="{FF2B5EF4-FFF2-40B4-BE49-F238E27FC236}">
                <a16:creationId xmlns:a16="http://schemas.microsoft.com/office/drawing/2014/main" id="{1C2BB106-A25D-4FB3-BAB7-A17E93E0EE44}"/>
              </a:ext>
            </a:extLst>
          </p:cNvPr>
          <p:cNvSpPr/>
          <p:nvPr/>
        </p:nvSpPr>
        <p:spPr>
          <a:xfrm>
            <a:off x="2598057" y="1843315"/>
            <a:ext cx="7112000" cy="682172"/>
          </a:xfrm>
          <a:prstGeom prst="rect">
            <a:avLst/>
          </a:prstGeom>
          <a:noFill/>
          <a:ln>
            <a:solidFill>
              <a:srgbClr val="FF0000"/>
            </a:solidFill>
            <a:prstDash val="lgDash"/>
            <a:extLst>
              <a:ext uri="{C807C97D-BFC1-408E-A445-0C87EB9F89A2}">
                <ask:lineSketchStyleProps xmlns:ask="http://schemas.microsoft.com/office/drawing/2018/sketchyshapes" sd="1219033472">
                  <a:custGeom>
                    <a:avLst/>
                    <a:gdLst>
                      <a:gd name="connsiteX0" fmla="*/ 0 w 940904"/>
                      <a:gd name="connsiteY0" fmla="*/ 0 h 2686399"/>
                      <a:gd name="connsiteX1" fmla="*/ 461043 w 940904"/>
                      <a:gd name="connsiteY1" fmla="*/ 0 h 2686399"/>
                      <a:gd name="connsiteX2" fmla="*/ 940904 w 940904"/>
                      <a:gd name="connsiteY2" fmla="*/ 0 h 2686399"/>
                      <a:gd name="connsiteX3" fmla="*/ 940904 w 940904"/>
                      <a:gd name="connsiteY3" fmla="*/ 591008 h 2686399"/>
                      <a:gd name="connsiteX4" fmla="*/ 940904 w 940904"/>
                      <a:gd name="connsiteY4" fmla="*/ 1128288 h 2686399"/>
                      <a:gd name="connsiteX5" fmla="*/ 940904 w 940904"/>
                      <a:gd name="connsiteY5" fmla="*/ 1611839 h 2686399"/>
                      <a:gd name="connsiteX6" fmla="*/ 940904 w 940904"/>
                      <a:gd name="connsiteY6" fmla="*/ 2095391 h 2686399"/>
                      <a:gd name="connsiteX7" fmla="*/ 940904 w 940904"/>
                      <a:gd name="connsiteY7" fmla="*/ 2686399 h 2686399"/>
                      <a:gd name="connsiteX8" fmla="*/ 470452 w 940904"/>
                      <a:gd name="connsiteY8" fmla="*/ 2686399 h 2686399"/>
                      <a:gd name="connsiteX9" fmla="*/ 0 w 940904"/>
                      <a:gd name="connsiteY9" fmla="*/ 2686399 h 2686399"/>
                      <a:gd name="connsiteX10" fmla="*/ 0 w 940904"/>
                      <a:gd name="connsiteY10" fmla="*/ 2149119 h 2686399"/>
                      <a:gd name="connsiteX11" fmla="*/ 0 w 940904"/>
                      <a:gd name="connsiteY11" fmla="*/ 1638703 h 2686399"/>
                      <a:gd name="connsiteX12" fmla="*/ 0 w 940904"/>
                      <a:gd name="connsiteY12" fmla="*/ 1074560 h 2686399"/>
                      <a:gd name="connsiteX13" fmla="*/ 0 w 940904"/>
                      <a:gd name="connsiteY13" fmla="*/ 564144 h 2686399"/>
                      <a:gd name="connsiteX14" fmla="*/ 0 w 940904"/>
                      <a:gd name="connsiteY14" fmla="*/ 0 h 26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904" h="2686399" extrusionOk="0">
                        <a:moveTo>
                          <a:pt x="0" y="0"/>
                        </a:moveTo>
                        <a:cubicBezTo>
                          <a:pt x="111162" y="-27665"/>
                          <a:pt x="303904" y="34820"/>
                          <a:pt x="461043" y="0"/>
                        </a:cubicBezTo>
                        <a:cubicBezTo>
                          <a:pt x="618182" y="-34820"/>
                          <a:pt x="773440" y="7639"/>
                          <a:pt x="940904" y="0"/>
                        </a:cubicBezTo>
                        <a:cubicBezTo>
                          <a:pt x="966838" y="173349"/>
                          <a:pt x="910896" y="433997"/>
                          <a:pt x="940904" y="591008"/>
                        </a:cubicBezTo>
                        <a:cubicBezTo>
                          <a:pt x="970912" y="748019"/>
                          <a:pt x="889682" y="946033"/>
                          <a:pt x="940904" y="1128288"/>
                        </a:cubicBezTo>
                        <a:cubicBezTo>
                          <a:pt x="992126" y="1310543"/>
                          <a:pt x="897145" y="1434369"/>
                          <a:pt x="940904" y="1611839"/>
                        </a:cubicBezTo>
                        <a:cubicBezTo>
                          <a:pt x="984663" y="1789309"/>
                          <a:pt x="921204" y="1930377"/>
                          <a:pt x="940904" y="2095391"/>
                        </a:cubicBezTo>
                        <a:cubicBezTo>
                          <a:pt x="960604" y="2260405"/>
                          <a:pt x="921501" y="2516233"/>
                          <a:pt x="940904" y="2686399"/>
                        </a:cubicBezTo>
                        <a:cubicBezTo>
                          <a:pt x="800194" y="2694009"/>
                          <a:pt x="637253" y="2639828"/>
                          <a:pt x="470452" y="2686399"/>
                        </a:cubicBezTo>
                        <a:cubicBezTo>
                          <a:pt x="303651" y="2732970"/>
                          <a:pt x="168481" y="2659926"/>
                          <a:pt x="0" y="2686399"/>
                        </a:cubicBezTo>
                        <a:cubicBezTo>
                          <a:pt x="-26981" y="2485194"/>
                          <a:pt x="52743" y="2403103"/>
                          <a:pt x="0" y="2149119"/>
                        </a:cubicBezTo>
                        <a:cubicBezTo>
                          <a:pt x="-52743" y="1895135"/>
                          <a:pt x="55970" y="1890256"/>
                          <a:pt x="0" y="1638703"/>
                        </a:cubicBezTo>
                        <a:cubicBezTo>
                          <a:pt x="-55970" y="1387150"/>
                          <a:pt x="13917" y="1307505"/>
                          <a:pt x="0" y="1074560"/>
                        </a:cubicBezTo>
                        <a:cubicBezTo>
                          <a:pt x="-13917" y="841615"/>
                          <a:pt x="15372" y="787508"/>
                          <a:pt x="0" y="564144"/>
                        </a:cubicBezTo>
                        <a:cubicBezTo>
                          <a:pt x="-15372" y="340780"/>
                          <a:pt x="51774" y="14610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Szöveg helye 14">
            <a:extLst>
              <a:ext uri="{FF2B5EF4-FFF2-40B4-BE49-F238E27FC236}">
                <a16:creationId xmlns:a16="http://schemas.microsoft.com/office/drawing/2014/main" id="{28336CA6-FBBC-4ECA-AB57-31276BB88ACD}"/>
              </a:ext>
            </a:extLst>
          </p:cNvPr>
          <p:cNvSpPr txBox="1">
            <a:spLocks/>
          </p:cNvSpPr>
          <p:nvPr/>
        </p:nvSpPr>
        <p:spPr>
          <a:xfrm>
            <a:off x="331304" y="2264569"/>
            <a:ext cx="11608905" cy="4374770"/>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sz="2000" dirty="0">
                <a:solidFill>
                  <a:schemeClr val="tx1"/>
                </a:solidFill>
                <a:latin typeface="Georgia" panose="02040502050405020303" pitchFamily="18" charset="0"/>
                <a:cs typeface="Calibri Light" panose="020F0302020204030204" pitchFamily="34" charset="0"/>
              </a:rPr>
            </a:br>
            <a:r>
              <a:rPr lang="hu-HU" sz="2400" dirty="0">
                <a:solidFill>
                  <a:schemeClr val="tx1"/>
                </a:solidFill>
                <a:latin typeface="Georgia" panose="02040502050405020303" pitchFamily="18" charset="0"/>
                <a:cs typeface="Calibri Light" panose="020F0302020204030204" pitchFamily="34" charset="0"/>
              </a:rPr>
              <a:t>Ezeken az ábrákon a fejlécben fel szoktam tűntetni, hogy milyen beállítások mellett jött létre az adott eredményt.:</a:t>
            </a:r>
            <a:br>
              <a:rPr lang="hu-HU" sz="2400" dirty="0">
                <a:solidFill>
                  <a:schemeClr val="tx1"/>
                </a:solidFill>
                <a:latin typeface="Georgia" panose="02040502050405020303" pitchFamily="18" charset="0"/>
                <a:cs typeface="Calibri Light" panose="020F0302020204030204" pitchFamily="34" charset="0"/>
              </a:rPr>
            </a:b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    - a: (</a:t>
            </a:r>
            <a:r>
              <a:rPr lang="hu-HU" sz="2000" dirty="0" err="1">
                <a:solidFill>
                  <a:schemeClr val="tx1"/>
                </a:solidFill>
                <a:latin typeface="Georgia" panose="02040502050405020303" pitchFamily="18" charset="0"/>
                <a:cs typeface="Calibri Light" panose="020F0302020204030204" pitchFamily="34" charset="0"/>
              </a:rPr>
              <a:t>Activation</a:t>
            </a:r>
            <a:r>
              <a:rPr lang="hu-HU" sz="2000" dirty="0">
                <a:solidFill>
                  <a:schemeClr val="tx1"/>
                </a:solidFill>
                <a:latin typeface="Georgia" panose="02040502050405020303" pitchFamily="18" charset="0"/>
                <a:cs typeface="Calibri Light" panose="020F0302020204030204" pitchFamily="34" charset="0"/>
              </a:rPr>
              <a:t> Function) {</a:t>
            </a:r>
            <a:r>
              <a:rPr lang="hu-HU" sz="2000" dirty="0" err="1">
                <a:solidFill>
                  <a:schemeClr val="tx1"/>
                </a:solidFill>
                <a:latin typeface="Georgia" panose="02040502050405020303" pitchFamily="18" charset="0"/>
                <a:cs typeface="Calibri Light" panose="020F0302020204030204" pitchFamily="34" charset="0"/>
              </a:rPr>
              <a:t>tanh</a:t>
            </a:r>
            <a:r>
              <a:rPr lang="hu-HU" sz="2000" dirty="0">
                <a:solidFill>
                  <a:schemeClr val="tx1"/>
                </a:solidFill>
                <a:latin typeface="Georgia" panose="02040502050405020303" pitchFamily="18" charset="0"/>
                <a:cs typeface="Calibri Light" panose="020F0302020204030204" pitchFamily="34" charset="0"/>
              </a:rPr>
              <a:t>: Hiperbolikus Tangens}</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bs</a:t>
            </a:r>
            <a:r>
              <a:rPr lang="hu-HU" sz="2000" dirty="0">
                <a:solidFill>
                  <a:schemeClr val="tx1"/>
                </a:solidFill>
                <a:latin typeface="Georgia" panose="02040502050405020303" pitchFamily="18" charset="0"/>
                <a:cs typeface="Calibri Light" panose="020F0302020204030204" pitchFamily="34" charset="0"/>
              </a:rPr>
              <a:t>: (Batch </a:t>
            </a:r>
            <a:r>
              <a:rPr lang="hu-HU" sz="2000" dirty="0" err="1">
                <a:solidFill>
                  <a:schemeClr val="tx1"/>
                </a:solidFill>
                <a:latin typeface="Georgia" panose="02040502050405020303" pitchFamily="18" charset="0"/>
                <a:cs typeface="Calibri Light" panose="020F0302020204030204" pitchFamily="34" charset="0"/>
              </a:rPr>
              <a:t>Size</a:t>
            </a:r>
            <a:r>
              <a:rPr lang="hu-HU" sz="2000" dirty="0">
                <a:solidFill>
                  <a:schemeClr val="tx1"/>
                </a:solidFill>
                <a:latin typeface="Georgia" panose="02040502050405020303" pitchFamily="18" charset="0"/>
                <a:cs typeface="Calibri Light" panose="020F0302020204030204" pitchFamily="34" charset="0"/>
              </a:rPr>
              <a:t>)</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hsl</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Hidden</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Layer</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Structure</a:t>
            </a:r>
            <a:r>
              <a:rPr lang="hu-HU" sz="2000" dirty="0">
                <a:solidFill>
                  <a:schemeClr val="tx1"/>
                </a:solidFill>
                <a:latin typeface="Georgia" panose="02040502050405020303" pitchFamily="18" charset="0"/>
                <a:cs typeface="Calibri Light" panose="020F0302020204030204" pitchFamily="34" charset="0"/>
              </a:rPr>
              <a:t>) (First </a:t>
            </a:r>
            <a:r>
              <a:rPr lang="hu-HU" sz="2000" dirty="0" err="1">
                <a:solidFill>
                  <a:schemeClr val="tx1"/>
                </a:solidFill>
                <a:latin typeface="Georgia" panose="02040502050405020303" pitchFamily="18" charset="0"/>
                <a:cs typeface="Calibri Light" panose="020F0302020204030204" pitchFamily="34" charset="0"/>
              </a:rPr>
              <a:t>Layer</a:t>
            </a:r>
            <a:r>
              <a:rPr lang="hu-HU" sz="2000" dirty="0">
                <a:solidFill>
                  <a:schemeClr val="tx1"/>
                </a:solidFill>
                <a:latin typeface="Georgia" panose="02040502050405020303" pitchFamily="18" charset="0"/>
                <a:cs typeface="Calibri Light" panose="020F0302020204030204" pitchFamily="34" charset="0"/>
              </a:rPr>
              <a:t> 10 </a:t>
            </a:r>
            <a:r>
              <a:rPr lang="hu-HU" sz="2000" dirty="0" err="1">
                <a:solidFill>
                  <a:schemeClr val="tx1"/>
                </a:solidFill>
                <a:latin typeface="Georgia" panose="02040502050405020303" pitchFamily="18" charset="0"/>
                <a:cs typeface="Calibri Light" panose="020F0302020204030204" pitchFamily="34" charset="0"/>
              </a:rPr>
              <a:t>hidden</a:t>
            </a:r>
            <a:r>
              <a:rPr lang="hu-HU" sz="2000" dirty="0">
                <a:solidFill>
                  <a:schemeClr val="tx1"/>
                </a:solidFill>
                <a:latin typeface="Georgia" panose="02040502050405020303" pitchFamily="18" charset="0"/>
                <a:cs typeface="Calibri Light" panose="020F0302020204030204" pitchFamily="34" charset="0"/>
              </a:rPr>
              <a:t> neuron, </a:t>
            </a:r>
            <a:r>
              <a:rPr lang="hu-HU" sz="2000" dirty="0" err="1">
                <a:solidFill>
                  <a:schemeClr val="tx1"/>
                </a:solidFill>
                <a:latin typeface="Georgia" panose="02040502050405020303" pitchFamily="18" charset="0"/>
                <a:cs typeface="Calibri Light" panose="020F0302020204030204" pitchFamily="34" charset="0"/>
              </a:rPr>
              <a:t>Second</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Layer</a:t>
            </a:r>
            <a:r>
              <a:rPr lang="hu-HU" sz="2000" dirty="0">
                <a:solidFill>
                  <a:schemeClr val="tx1"/>
                </a:solidFill>
                <a:latin typeface="Georgia" panose="02040502050405020303" pitchFamily="18" charset="0"/>
                <a:cs typeface="Calibri Light" panose="020F0302020204030204" pitchFamily="34" charset="0"/>
              </a:rPr>
              <a:t> 8 </a:t>
            </a:r>
            <a:r>
              <a:rPr lang="hu-HU" sz="2000" dirty="0" err="1">
                <a:solidFill>
                  <a:schemeClr val="tx1"/>
                </a:solidFill>
                <a:latin typeface="Georgia" panose="02040502050405020303" pitchFamily="18" charset="0"/>
                <a:cs typeface="Calibri Light" panose="020F0302020204030204" pitchFamily="34" charset="0"/>
              </a:rPr>
              <a:t>hidden</a:t>
            </a:r>
            <a:r>
              <a:rPr lang="hu-HU" sz="2000" dirty="0">
                <a:solidFill>
                  <a:schemeClr val="tx1"/>
                </a:solidFill>
                <a:latin typeface="Georgia" panose="02040502050405020303" pitchFamily="18" charset="0"/>
                <a:cs typeface="Calibri Light" panose="020F0302020204030204" pitchFamily="34" charset="0"/>
              </a:rPr>
              <a:t> neuron)</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lr</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Learning</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Rate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constans</a:t>
            </a:r>
            <a:r>
              <a:rPr lang="hu-HU" sz="2000" dirty="0">
                <a:solidFill>
                  <a:schemeClr val="tx1"/>
                </a:solidFill>
                <a:latin typeface="Georgia" panose="02040502050405020303" pitchFamily="18" charset="0"/>
                <a:cs typeface="Calibri Light" panose="020F0302020204030204" pitchFamily="34" charset="0"/>
              </a:rPr>
              <a:t> – végig állandó a tanulás alatt}</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solver</a:t>
            </a:r>
            <a:r>
              <a:rPr lang="hu-HU" sz="2000" dirty="0">
                <a:solidFill>
                  <a:schemeClr val="tx1"/>
                </a:solidFill>
                <a:latin typeface="Georgia" panose="02040502050405020303" pitchFamily="18" charset="0"/>
                <a:cs typeface="Calibri Light" panose="020F0302020204030204" pitchFamily="34" charset="0"/>
              </a:rPr>
              <a:t>: (Method of </a:t>
            </a:r>
            <a:r>
              <a:rPr lang="hu-HU" sz="2000" dirty="0" err="1">
                <a:solidFill>
                  <a:schemeClr val="tx1"/>
                </a:solidFill>
                <a:latin typeface="Georgia" panose="02040502050405020303" pitchFamily="18" charset="0"/>
                <a:cs typeface="Calibri Light" panose="020F0302020204030204" pitchFamily="34" charset="0"/>
              </a:rPr>
              <a:t>Gradient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Descent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sgd</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Stochastic</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Gradient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Descent</a:t>
            </a:r>
            <a:r>
              <a:rPr lang="hu-HU" sz="2000" dirty="0">
                <a:solidFill>
                  <a:schemeClr val="tx1"/>
                </a:solidFill>
                <a:latin typeface="Georgia" panose="02040502050405020303" pitchFamily="18" charset="0"/>
                <a:cs typeface="Calibri Light" panose="020F0302020204030204" pitchFamily="34" charset="0"/>
              </a:rPr>
              <a:t>}</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m_i</a:t>
            </a:r>
            <a:r>
              <a:rPr lang="hu-HU" sz="2000" dirty="0">
                <a:solidFill>
                  <a:schemeClr val="tx1"/>
                </a:solidFill>
                <a:latin typeface="Georgia" panose="02040502050405020303" pitchFamily="18" charset="0"/>
                <a:cs typeface="Calibri Light" panose="020F0302020204030204" pitchFamily="34" charset="0"/>
              </a:rPr>
              <a:t>: (maximum </a:t>
            </a:r>
            <a:r>
              <a:rPr lang="hu-HU" sz="2000" dirty="0" err="1">
                <a:solidFill>
                  <a:schemeClr val="tx1"/>
                </a:solidFill>
                <a:latin typeface="Georgia" panose="02040502050405020303" pitchFamily="18" charset="0"/>
                <a:cs typeface="Calibri Light" panose="020F0302020204030204" pitchFamily="34" charset="0"/>
              </a:rPr>
              <a:t>iteration</a:t>
            </a:r>
            <a:r>
              <a:rPr lang="hu-HU" sz="2000" dirty="0">
                <a:solidFill>
                  <a:schemeClr val="tx1"/>
                </a:solidFill>
                <a:latin typeface="Georgia" panose="02040502050405020303" pitchFamily="18" charset="0"/>
                <a:cs typeface="Calibri Light" panose="020F0302020204030204" pitchFamily="34" charset="0"/>
              </a:rPr>
              <a:t>) {1: egy iteráció minden batch-re}</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ws</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warm</a:t>
            </a:r>
            <a:r>
              <a:rPr lang="hu-HU" sz="2000" dirty="0">
                <a:solidFill>
                  <a:schemeClr val="tx1"/>
                </a:solidFill>
                <a:latin typeface="Georgia" panose="02040502050405020303" pitchFamily="18" charset="0"/>
                <a:cs typeface="Calibri Light" panose="020F0302020204030204" pitchFamily="34" charset="0"/>
              </a:rPr>
              <a:t> start) {</a:t>
            </a:r>
            <a:r>
              <a:rPr lang="hu-HU" sz="2000" dirty="0" err="1">
                <a:solidFill>
                  <a:schemeClr val="tx1"/>
                </a:solidFill>
                <a:latin typeface="Georgia" panose="02040502050405020303" pitchFamily="18" charset="0"/>
                <a:cs typeface="Calibri Light" panose="020F0302020204030204" pitchFamily="34" charset="0"/>
              </a:rPr>
              <a:t>True</a:t>
            </a:r>
            <a:r>
              <a:rPr lang="hu-HU" sz="2000" dirty="0">
                <a:solidFill>
                  <a:schemeClr val="tx1"/>
                </a:solidFill>
                <a:latin typeface="Georgia" panose="02040502050405020303" pitchFamily="18" charset="0"/>
                <a:cs typeface="Calibri Light" panose="020F0302020204030204" pitchFamily="34" charset="0"/>
              </a:rPr>
              <a:t>: értsd. </a:t>
            </a:r>
            <a:r>
              <a:rPr lang="hu-HU" sz="2000" dirty="0" err="1">
                <a:solidFill>
                  <a:schemeClr val="tx1"/>
                </a:solidFill>
                <a:latin typeface="Georgia" panose="02040502050405020303" pitchFamily="18" charset="0"/>
                <a:cs typeface="Calibri Light" panose="020F0302020204030204" pitchFamily="34" charset="0"/>
              </a:rPr>
              <a:t>Incremental</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learning</a:t>
            </a:r>
            <a:r>
              <a:rPr lang="hu-HU" sz="2000" dirty="0">
                <a:solidFill>
                  <a:schemeClr val="tx1"/>
                </a:solidFill>
                <a:latin typeface="Georgia" panose="02040502050405020303" pitchFamily="18" charset="0"/>
                <a:cs typeface="Calibri Light" panose="020F0302020204030204" pitchFamily="34" charset="0"/>
              </a:rPr>
              <a:t>}</a:t>
            </a:r>
          </a:p>
        </p:txBody>
      </p:sp>
    </p:spTree>
    <p:extLst>
      <p:ext uri="{BB962C8B-B14F-4D97-AF65-F5344CB8AC3E}">
        <p14:creationId xmlns:p14="http://schemas.microsoft.com/office/powerpoint/2010/main" val="248324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par>
                                <p:cTn id="13" presetID="10" presetClass="exit" presetSubtype="0" fill="hold" grpId="1"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New Formula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54499" y="1108937"/>
            <a:ext cx="10988144" cy="89839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most az ábrák lehet, hogy sokkal kisebbek lesznek és magyarázatok helyett csak dokumentálom a futási eredményeket.</a:t>
            </a:r>
          </a:p>
        </p:txBody>
      </p:sp>
      <p:pic>
        <p:nvPicPr>
          <p:cNvPr id="10" name="Kép 9">
            <a:extLst>
              <a:ext uri="{FF2B5EF4-FFF2-40B4-BE49-F238E27FC236}">
                <a16:creationId xmlns:a16="http://schemas.microsoft.com/office/drawing/2014/main" id="{9F1FAA50-10CB-4259-BF69-61E8459C7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3950"/>
            <a:ext cx="12192000" cy="4834050"/>
          </a:xfrm>
          <a:prstGeom prst="rect">
            <a:avLst/>
          </a:prstGeom>
        </p:spPr>
      </p:pic>
      <p:sp>
        <p:nvSpPr>
          <p:cNvPr id="11" name="Szöveg helye 14">
            <a:extLst>
              <a:ext uri="{FF2B5EF4-FFF2-40B4-BE49-F238E27FC236}">
                <a16:creationId xmlns:a16="http://schemas.microsoft.com/office/drawing/2014/main" id="{D6CF4F63-C7AB-4E7D-AB61-7B0647A32FA3}"/>
              </a:ext>
            </a:extLst>
          </p:cNvPr>
          <p:cNvSpPr txBox="1">
            <a:spLocks/>
          </p:cNvSpPr>
          <p:nvPr/>
        </p:nvSpPr>
        <p:spPr>
          <a:xfrm>
            <a:off x="331304" y="5128591"/>
            <a:ext cx="11608905" cy="1510748"/>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az ábra abból a szempontból bíztató, hogy nincs nagyon jelentő eltérés a „standard” kettős </a:t>
            </a:r>
            <a:r>
              <a:rPr lang="hu-HU" sz="2000" dirty="0" err="1">
                <a:solidFill>
                  <a:schemeClr val="tx1"/>
                </a:solidFill>
                <a:latin typeface="Georgia" panose="02040502050405020303" pitchFamily="18" charset="0"/>
                <a:cs typeface="Calibri Light" panose="020F0302020204030204" pitchFamily="34" charset="0"/>
              </a:rPr>
              <a:t>concept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drift</a:t>
            </a:r>
            <a:r>
              <a:rPr lang="hu-HU" sz="2000" dirty="0">
                <a:solidFill>
                  <a:schemeClr val="tx1"/>
                </a:solidFill>
                <a:latin typeface="Georgia" panose="02040502050405020303" pitchFamily="18" charset="0"/>
                <a:cs typeface="Calibri Light" panose="020F0302020204030204" pitchFamily="34" charset="0"/>
              </a:rPr>
              <a:t> teszt esetében a négy eljárás között.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Tehát az adott beállítások mellett ezekre a feltételekre nem érzékeny az eljárás.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De ez nem biztos, hogy minden teszt esetében így lesz.</a:t>
            </a:r>
          </a:p>
        </p:txBody>
      </p:sp>
      <p:sp>
        <p:nvSpPr>
          <p:cNvPr id="12" name="Téglalap 11">
            <a:extLst>
              <a:ext uri="{FF2B5EF4-FFF2-40B4-BE49-F238E27FC236}">
                <a16:creationId xmlns:a16="http://schemas.microsoft.com/office/drawing/2014/main" id="{1C2BB106-A25D-4FB3-BAB7-A17E93E0EE44}"/>
              </a:ext>
            </a:extLst>
          </p:cNvPr>
          <p:cNvSpPr/>
          <p:nvPr/>
        </p:nvSpPr>
        <p:spPr>
          <a:xfrm>
            <a:off x="2598057" y="1843315"/>
            <a:ext cx="7112000" cy="682172"/>
          </a:xfrm>
          <a:prstGeom prst="rect">
            <a:avLst/>
          </a:prstGeom>
          <a:noFill/>
          <a:ln>
            <a:solidFill>
              <a:srgbClr val="FF0000"/>
            </a:solidFill>
            <a:prstDash val="lgDash"/>
            <a:extLst>
              <a:ext uri="{C807C97D-BFC1-408E-A445-0C87EB9F89A2}">
                <ask:lineSketchStyleProps xmlns:ask="http://schemas.microsoft.com/office/drawing/2018/sketchyshapes" sd="1219033472">
                  <a:custGeom>
                    <a:avLst/>
                    <a:gdLst>
                      <a:gd name="connsiteX0" fmla="*/ 0 w 940904"/>
                      <a:gd name="connsiteY0" fmla="*/ 0 h 2686399"/>
                      <a:gd name="connsiteX1" fmla="*/ 461043 w 940904"/>
                      <a:gd name="connsiteY1" fmla="*/ 0 h 2686399"/>
                      <a:gd name="connsiteX2" fmla="*/ 940904 w 940904"/>
                      <a:gd name="connsiteY2" fmla="*/ 0 h 2686399"/>
                      <a:gd name="connsiteX3" fmla="*/ 940904 w 940904"/>
                      <a:gd name="connsiteY3" fmla="*/ 591008 h 2686399"/>
                      <a:gd name="connsiteX4" fmla="*/ 940904 w 940904"/>
                      <a:gd name="connsiteY4" fmla="*/ 1128288 h 2686399"/>
                      <a:gd name="connsiteX5" fmla="*/ 940904 w 940904"/>
                      <a:gd name="connsiteY5" fmla="*/ 1611839 h 2686399"/>
                      <a:gd name="connsiteX6" fmla="*/ 940904 w 940904"/>
                      <a:gd name="connsiteY6" fmla="*/ 2095391 h 2686399"/>
                      <a:gd name="connsiteX7" fmla="*/ 940904 w 940904"/>
                      <a:gd name="connsiteY7" fmla="*/ 2686399 h 2686399"/>
                      <a:gd name="connsiteX8" fmla="*/ 470452 w 940904"/>
                      <a:gd name="connsiteY8" fmla="*/ 2686399 h 2686399"/>
                      <a:gd name="connsiteX9" fmla="*/ 0 w 940904"/>
                      <a:gd name="connsiteY9" fmla="*/ 2686399 h 2686399"/>
                      <a:gd name="connsiteX10" fmla="*/ 0 w 940904"/>
                      <a:gd name="connsiteY10" fmla="*/ 2149119 h 2686399"/>
                      <a:gd name="connsiteX11" fmla="*/ 0 w 940904"/>
                      <a:gd name="connsiteY11" fmla="*/ 1638703 h 2686399"/>
                      <a:gd name="connsiteX12" fmla="*/ 0 w 940904"/>
                      <a:gd name="connsiteY12" fmla="*/ 1074560 h 2686399"/>
                      <a:gd name="connsiteX13" fmla="*/ 0 w 940904"/>
                      <a:gd name="connsiteY13" fmla="*/ 564144 h 2686399"/>
                      <a:gd name="connsiteX14" fmla="*/ 0 w 940904"/>
                      <a:gd name="connsiteY14" fmla="*/ 0 h 26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904" h="2686399" extrusionOk="0">
                        <a:moveTo>
                          <a:pt x="0" y="0"/>
                        </a:moveTo>
                        <a:cubicBezTo>
                          <a:pt x="111162" y="-27665"/>
                          <a:pt x="303904" y="34820"/>
                          <a:pt x="461043" y="0"/>
                        </a:cubicBezTo>
                        <a:cubicBezTo>
                          <a:pt x="618182" y="-34820"/>
                          <a:pt x="773440" y="7639"/>
                          <a:pt x="940904" y="0"/>
                        </a:cubicBezTo>
                        <a:cubicBezTo>
                          <a:pt x="966838" y="173349"/>
                          <a:pt x="910896" y="433997"/>
                          <a:pt x="940904" y="591008"/>
                        </a:cubicBezTo>
                        <a:cubicBezTo>
                          <a:pt x="970912" y="748019"/>
                          <a:pt x="889682" y="946033"/>
                          <a:pt x="940904" y="1128288"/>
                        </a:cubicBezTo>
                        <a:cubicBezTo>
                          <a:pt x="992126" y="1310543"/>
                          <a:pt x="897145" y="1434369"/>
                          <a:pt x="940904" y="1611839"/>
                        </a:cubicBezTo>
                        <a:cubicBezTo>
                          <a:pt x="984663" y="1789309"/>
                          <a:pt x="921204" y="1930377"/>
                          <a:pt x="940904" y="2095391"/>
                        </a:cubicBezTo>
                        <a:cubicBezTo>
                          <a:pt x="960604" y="2260405"/>
                          <a:pt x="921501" y="2516233"/>
                          <a:pt x="940904" y="2686399"/>
                        </a:cubicBezTo>
                        <a:cubicBezTo>
                          <a:pt x="800194" y="2694009"/>
                          <a:pt x="637253" y="2639828"/>
                          <a:pt x="470452" y="2686399"/>
                        </a:cubicBezTo>
                        <a:cubicBezTo>
                          <a:pt x="303651" y="2732970"/>
                          <a:pt x="168481" y="2659926"/>
                          <a:pt x="0" y="2686399"/>
                        </a:cubicBezTo>
                        <a:cubicBezTo>
                          <a:pt x="-26981" y="2485194"/>
                          <a:pt x="52743" y="2403103"/>
                          <a:pt x="0" y="2149119"/>
                        </a:cubicBezTo>
                        <a:cubicBezTo>
                          <a:pt x="-52743" y="1895135"/>
                          <a:pt x="55970" y="1890256"/>
                          <a:pt x="0" y="1638703"/>
                        </a:cubicBezTo>
                        <a:cubicBezTo>
                          <a:pt x="-55970" y="1387150"/>
                          <a:pt x="13917" y="1307505"/>
                          <a:pt x="0" y="1074560"/>
                        </a:cubicBezTo>
                        <a:cubicBezTo>
                          <a:pt x="-13917" y="841615"/>
                          <a:pt x="15372" y="787508"/>
                          <a:pt x="0" y="564144"/>
                        </a:cubicBezTo>
                        <a:cubicBezTo>
                          <a:pt x="-15372" y="340780"/>
                          <a:pt x="51774" y="146109"/>
                          <a:pt x="0" y="0"/>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00512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par>
                                <p:cTn id="13" presetID="10" presetClass="exit" presetSubtype="0" fill="hold" grpId="1"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248644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Legbelső félelmem</a:t>
            </a:r>
          </a:p>
          <a:p>
            <a:pPr algn="l">
              <a:lnSpc>
                <a:spcPct val="100000"/>
              </a:lnSpc>
            </a:pPr>
            <a:r>
              <a:rPr lang="hu-HU" sz="2800" dirty="0">
                <a:solidFill>
                  <a:schemeClr val="tx1"/>
                </a:solidFill>
                <a:latin typeface="Georgia" panose="02040502050405020303" pitchFamily="18" charset="0"/>
                <a:cs typeface="Arial" panose="020B0604020202020204" pitchFamily="34" charset="0"/>
              </a:rPr>
              <a:t>Ha ez a módszer annyira jó mint amilyennek gondolom, akkor miért nem olvastam róla sehol?</a:t>
            </a:r>
          </a:p>
        </p:txBody>
      </p:sp>
    </p:spTree>
    <p:extLst>
      <p:ext uri="{BB962C8B-B14F-4D97-AF65-F5344CB8AC3E}">
        <p14:creationId xmlns:p14="http://schemas.microsoft.com/office/powerpoint/2010/main" val="51526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248644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 Legbelső félelmem</a:t>
            </a:r>
          </a:p>
          <a:p>
            <a:pPr algn="l">
              <a:lnSpc>
                <a:spcPct val="100000"/>
              </a:lnSpc>
            </a:pPr>
            <a:r>
              <a:rPr lang="hu-HU" sz="2800" dirty="0">
                <a:solidFill>
                  <a:schemeClr val="tx1"/>
                </a:solidFill>
                <a:latin typeface="Georgia" panose="02040502050405020303" pitchFamily="18" charset="0"/>
                <a:cs typeface="Arial" panose="020B0604020202020204" pitchFamily="34" charset="0"/>
              </a:rPr>
              <a:t>Hogy a rendszer annyira triviálisan szar de nem látom át, hogy hol.</a:t>
            </a:r>
          </a:p>
        </p:txBody>
      </p:sp>
    </p:spTree>
    <p:extLst>
      <p:ext uri="{BB962C8B-B14F-4D97-AF65-F5344CB8AC3E}">
        <p14:creationId xmlns:p14="http://schemas.microsoft.com/office/powerpoint/2010/main" val="273175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248644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És ez zavar.</a:t>
            </a:r>
          </a:p>
          <a:p>
            <a:pPr algn="l">
              <a:lnSpc>
                <a:spcPct val="100000"/>
              </a:lnSpc>
            </a:pPr>
            <a:r>
              <a:rPr lang="hu-HU" sz="2800" dirty="0">
                <a:solidFill>
                  <a:schemeClr val="tx1"/>
                </a:solidFill>
                <a:latin typeface="Georgia" panose="02040502050405020303" pitchFamily="18" charset="0"/>
                <a:cs typeface="Arial" panose="020B0604020202020204" pitchFamily="34" charset="0"/>
              </a:rPr>
              <a:t>Vegyük például az fordított inga példáját, vagy a labda középen tartását végző rendszert.</a:t>
            </a:r>
          </a:p>
        </p:txBody>
      </p:sp>
    </p:spTree>
    <p:extLst>
      <p:ext uri="{BB962C8B-B14F-4D97-AF65-F5344CB8AC3E}">
        <p14:creationId xmlns:p14="http://schemas.microsoft.com/office/powerpoint/2010/main" val="150674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3. </a:t>
            </a:r>
            <a:r>
              <a:rPr lang="hu-HU" sz="4800" dirty="0" err="1">
                <a:solidFill>
                  <a:schemeClr val="tx1"/>
                </a:solidFill>
                <a:latin typeface="Georgia" panose="02040502050405020303" pitchFamily="18" charset="0"/>
                <a:cs typeface="Arial" panose="020B0604020202020204" pitchFamily="34" charset="0"/>
              </a:rPr>
              <a:t>State</a:t>
            </a:r>
            <a:r>
              <a:rPr lang="hu-HU" sz="4800" dirty="0">
                <a:solidFill>
                  <a:schemeClr val="tx1"/>
                </a:solidFill>
                <a:latin typeface="Georgia" panose="02040502050405020303" pitchFamily="18" charset="0"/>
                <a:cs typeface="Arial" panose="020B0604020202020204" pitchFamily="34" charset="0"/>
              </a:rPr>
              <a:t> -&gt; Action -&gt; State</a:t>
            </a:r>
            <a:r>
              <a:rPr lang="hu-HU" sz="4800" i="1" dirty="0">
                <a:solidFill>
                  <a:schemeClr val="tx1"/>
                </a:solidFill>
                <a:latin typeface="Georgia" panose="02040502050405020303" pitchFamily="18" charset="0"/>
                <a:cs typeface="Arial" panose="020B0604020202020204" pitchFamily="34" charset="0"/>
              </a:rPr>
              <a:t>t+1</a:t>
            </a:r>
            <a:endParaRPr lang="hu-HU" sz="4800" i="1"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4895630" y="1756360"/>
            <a:ext cx="6143431"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3.  Leképezni az f(S,A) = St+1 </a:t>
            </a:r>
            <a:r>
              <a:rPr lang="hu-HU" sz="2000" dirty="0" err="1">
                <a:solidFill>
                  <a:schemeClr val="tx1"/>
                </a:solidFill>
                <a:latin typeface="Georgia" panose="02040502050405020303" pitchFamily="18" charset="0"/>
                <a:cs typeface="Calibri Light" panose="020F0302020204030204" pitchFamily="34" charset="0"/>
              </a:rPr>
              <a:t>modelt</a:t>
            </a:r>
            <a:endParaRPr lang="hu-HU" sz="2000" dirty="0">
              <a:solidFill>
                <a:schemeClr val="tx1"/>
              </a:solidFill>
              <a:latin typeface="Georgia" panose="02040502050405020303" pitchFamily="18" charset="0"/>
              <a:cs typeface="Calibri Light" panose="020F030202020403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Egy modell segítségével ahol azt vizsgáljuk, hogy egy adott </a:t>
            </a:r>
            <a:r>
              <a:rPr lang="hu-HU" dirty="0" err="1">
                <a:solidFill>
                  <a:schemeClr val="tx1"/>
                </a:solidFill>
                <a:latin typeface="Arial" panose="020B0604020202020204" pitchFamily="34" charset="0"/>
                <a:cs typeface="Arial" panose="020B0604020202020204" pitchFamily="34" charset="0"/>
              </a:rPr>
              <a:t>State</a:t>
            </a:r>
            <a:r>
              <a:rPr lang="hu-HU" dirty="0">
                <a:solidFill>
                  <a:schemeClr val="tx1"/>
                </a:solidFill>
                <a:latin typeface="Arial" panose="020B0604020202020204" pitchFamily="34" charset="0"/>
                <a:cs typeface="Arial" panose="020B0604020202020204" pitchFamily="34" charset="0"/>
              </a:rPr>
              <a:t>-hez tartozó Action milyen </a:t>
            </a:r>
            <a:r>
              <a:rPr lang="hu-HU" dirty="0" err="1">
                <a:solidFill>
                  <a:schemeClr val="tx1"/>
                </a:solidFill>
                <a:latin typeface="Arial" panose="020B0604020202020204" pitchFamily="34" charset="0"/>
                <a:cs typeface="Arial" panose="020B0604020202020204" pitchFamily="34" charset="0"/>
              </a:rPr>
              <a:t>State</a:t>
            </a:r>
            <a:r>
              <a:rPr lang="hu-HU" dirty="0">
                <a:solidFill>
                  <a:schemeClr val="tx1"/>
                </a:solidFill>
                <a:latin typeface="Arial" panose="020B0604020202020204" pitchFamily="34" charset="0"/>
                <a:cs typeface="Arial" panose="020B0604020202020204" pitchFamily="34" charset="0"/>
              </a:rPr>
              <a:t>-t be megy át.</a:t>
            </a:r>
          </a:p>
        </p:txBody>
      </p:sp>
      <p:sp>
        <p:nvSpPr>
          <p:cNvPr id="15" name="Szöveg helye 14">
            <a:extLst>
              <a:ext uri="{FF2B5EF4-FFF2-40B4-BE49-F238E27FC236}">
                <a16:creationId xmlns:a16="http://schemas.microsoft.com/office/drawing/2014/main" id="{C36298F3-BE79-495E-B374-6314CCA002E4}"/>
              </a:ext>
            </a:extLst>
          </p:cNvPr>
          <p:cNvSpPr txBox="1">
            <a:spLocks/>
          </p:cNvSpPr>
          <p:nvPr/>
        </p:nvSpPr>
        <p:spPr>
          <a:xfrm>
            <a:off x="541246" y="5801659"/>
            <a:ext cx="10497815"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Ez is RL, mégpedig f(S,A) -&gt; St+1</a:t>
            </a:r>
            <a:endParaRPr lang="hu-HU" sz="3200" dirty="0">
              <a:solidFill>
                <a:schemeClr val="tx1"/>
              </a:solidFill>
              <a:latin typeface="Georgia" panose="02040502050405020303" pitchFamily="18" charset="0"/>
              <a:cs typeface="Calibri Light" panose="020F0302020204030204" pitchFamily="34" charset="0"/>
            </a:endParaRPr>
          </a:p>
        </p:txBody>
      </p:sp>
      <p:sp>
        <p:nvSpPr>
          <p:cNvPr id="16" name="Szöveg helye 14">
            <a:extLst>
              <a:ext uri="{FF2B5EF4-FFF2-40B4-BE49-F238E27FC236}">
                <a16:creationId xmlns:a16="http://schemas.microsoft.com/office/drawing/2014/main" id="{9C4CF37B-49B9-4E28-9FB0-592B5AC57620}"/>
              </a:ext>
            </a:extLst>
          </p:cNvPr>
          <p:cNvSpPr txBox="1">
            <a:spLocks/>
          </p:cNvSpPr>
          <p:nvPr/>
        </p:nvSpPr>
        <p:spPr>
          <a:xfrm>
            <a:off x="9024730" y="3565352"/>
            <a:ext cx="2014331" cy="16726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Action</a:t>
            </a:r>
            <a:endParaRPr lang="hu-HU" sz="32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107804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313083"/>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Hasonlítsuk össze az én rendszeremmel</a:t>
            </a:r>
          </a:p>
          <a:p>
            <a:pPr algn="l">
              <a:lnSpc>
                <a:spcPct val="100000"/>
              </a:lnSpc>
            </a:pPr>
            <a:r>
              <a:rPr lang="hu-HU" sz="2800" dirty="0">
                <a:solidFill>
                  <a:schemeClr val="tx1"/>
                </a:solidFill>
                <a:latin typeface="Georgia" panose="02040502050405020303" pitchFamily="18" charset="0"/>
                <a:cs typeface="Arial" panose="020B0604020202020204" pitchFamily="34" charset="0"/>
              </a:rPr>
              <a:t>Elvileg ugyan azok a változók szerepelnek mindkét </a:t>
            </a:r>
            <a:r>
              <a:rPr lang="hu-HU" sz="2800" dirty="0" err="1">
                <a:solidFill>
                  <a:schemeClr val="tx1"/>
                </a:solidFill>
                <a:latin typeface="Georgia" panose="02040502050405020303" pitchFamily="18" charset="0"/>
                <a:cs typeface="Arial" panose="020B0604020202020204" pitchFamily="34" charset="0"/>
              </a:rPr>
              <a:t>modelben</a:t>
            </a:r>
            <a:r>
              <a:rPr lang="hu-HU" sz="2800" dirty="0">
                <a:solidFill>
                  <a:schemeClr val="tx1"/>
                </a:solidFill>
                <a:latin typeface="Georgia" panose="02040502050405020303" pitchFamily="18" charset="0"/>
                <a:cs typeface="Arial" panose="020B0604020202020204" pitchFamily="34" charset="0"/>
              </a:rPr>
              <a:t>.</a:t>
            </a:r>
          </a:p>
          <a:p>
            <a:pPr marL="285750" indent="-285750" algn="l">
              <a:lnSpc>
                <a:spcPct val="100000"/>
              </a:lnSpc>
              <a:buFontTx/>
              <a:buChar char="-"/>
            </a:pPr>
            <a:r>
              <a:rPr lang="hu-HU" dirty="0" err="1">
                <a:solidFill>
                  <a:schemeClr val="tx1"/>
                </a:solidFill>
                <a:latin typeface="Georgia" panose="02040502050405020303" pitchFamily="18" charset="0"/>
                <a:cs typeface="Arial" panose="020B0604020202020204" pitchFamily="34" charset="0"/>
              </a:rPr>
              <a:t>setpoint</a:t>
            </a:r>
            <a:r>
              <a:rPr lang="hu-HU" dirty="0">
                <a:solidFill>
                  <a:schemeClr val="tx1"/>
                </a:solidFill>
                <a:latin typeface="Georgia" panose="02040502050405020303" pitchFamily="18" charset="0"/>
                <a:cs typeface="Arial" panose="020B0604020202020204" pitchFamily="34" charset="0"/>
              </a:rPr>
              <a:t>: (nálam az út közepe, </a:t>
            </a:r>
            <a:r>
              <a:rPr lang="hu-HU" dirty="0" err="1">
                <a:solidFill>
                  <a:schemeClr val="tx1"/>
                </a:solidFill>
                <a:latin typeface="Georgia" panose="02040502050405020303" pitchFamily="18" charset="0"/>
                <a:cs typeface="Arial" panose="020B0604020202020204" pitchFamily="34" charset="0"/>
              </a:rPr>
              <a:t>invp</a:t>
            </a:r>
            <a:r>
              <a:rPr lang="hu-HU" dirty="0">
                <a:solidFill>
                  <a:schemeClr val="tx1"/>
                </a:solidFill>
                <a:latin typeface="Georgia" panose="02040502050405020303" pitchFamily="18" charset="0"/>
                <a:cs typeface="Arial" panose="020B0604020202020204" pitchFamily="34" charset="0"/>
              </a:rPr>
              <a:t>: az inga függőlegességét mérő szenzor, </a:t>
            </a:r>
            <a:r>
              <a:rPr lang="hu-HU" dirty="0" err="1">
                <a:solidFill>
                  <a:schemeClr val="tx1"/>
                </a:solidFill>
                <a:latin typeface="Georgia" panose="02040502050405020303" pitchFamily="18" charset="0"/>
                <a:cs typeface="Arial" panose="020B0604020202020204" pitchFamily="34" charset="0"/>
              </a:rPr>
              <a:t>egys</a:t>
            </a:r>
            <a:r>
              <a:rPr lang="hu-HU" dirty="0">
                <a:solidFill>
                  <a:schemeClr val="tx1"/>
                </a:solidFill>
                <a:latin typeface="Georgia" panose="02040502050405020303" pitchFamily="18" charset="0"/>
                <a:cs typeface="Arial" panose="020B0604020202020204" pitchFamily="34" charset="0"/>
              </a:rPr>
              <a:t>.: a </a:t>
            </a:r>
            <a:r>
              <a:rPr lang="hu-HU" dirty="0" err="1">
                <a:solidFill>
                  <a:schemeClr val="tx1"/>
                </a:solidFill>
                <a:latin typeface="Georgia" panose="02040502050405020303" pitchFamily="18" charset="0"/>
                <a:cs typeface="Arial" panose="020B0604020202020204" pitchFamily="34" charset="0"/>
              </a:rPr>
              <a:t>rud</a:t>
            </a:r>
            <a:r>
              <a:rPr lang="hu-HU" dirty="0">
                <a:solidFill>
                  <a:schemeClr val="tx1"/>
                </a:solidFill>
                <a:latin typeface="Georgia" panose="02040502050405020303" pitchFamily="18" charset="0"/>
                <a:cs typeface="Arial" panose="020B0604020202020204" pitchFamily="34" charset="0"/>
              </a:rPr>
              <a:t> közepe.</a:t>
            </a:r>
          </a:p>
          <a:p>
            <a:pPr marL="285750" indent="-285750" algn="l">
              <a:lnSpc>
                <a:spcPct val="100000"/>
              </a:lnSpc>
              <a:buFontTx/>
              <a:buChar char="-"/>
            </a:pPr>
            <a:r>
              <a:rPr lang="hu-HU" dirty="0" err="1">
                <a:solidFill>
                  <a:schemeClr val="tx1"/>
                </a:solidFill>
                <a:latin typeface="Georgia" panose="02040502050405020303" pitchFamily="18" charset="0"/>
                <a:cs typeface="Arial" panose="020B0604020202020204" pitchFamily="34" charset="0"/>
              </a:rPr>
              <a:t>Metirika</a:t>
            </a:r>
            <a:r>
              <a:rPr lang="hu-HU" dirty="0">
                <a:solidFill>
                  <a:schemeClr val="tx1"/>
                </a:solidFill>
                <a:latin typeface="Georgia" panose="02040502050405020303" pitchFamily="18" charset="0"/>
                <a:cs typeface="Arial" panose="020B0604020202020204" pitchFamily="34" charset="0"/>
                <a:sym typeface="Wingdings" panose="05000000000000000000" pitchFamily="2" charset="2"/>
              </a:rPr>
              <a:t>: nálam a jobb-bal táv., </a:t>
            </a:r>
            <a:r>
              <a:rPr lang="hu-HU" dirty="0" err="1">
                <a:solidFill>
                  <a:schemeClr val="tx1"/>
                </a:solidFill>
                <a:latin typeface="Georgia" panose="02040502050405020303" pitchFamily="18" charset="0"/>
                <a:cs typeface="Arial" panose="020B0604020202020204" pitchFamily="34" charset="0"/>
                <a:sym typeface="Wingdings" panose="05000000000000000000" pitchFamily="2" charset="2"/>
              </a:rPr>
              <a:t>invp</a:t>
            </a:r>
            <a:r>
              <a:rPr lang="hu-HU" dirty="0">
                <a:solidFill>
                  <a:schemeClr val="tx1"/>
                </a:solidFill>
                <a:latin typeface="Georgia" panose="02040502050405020303" pitchFamily="18" charset="0"/>
                <a:cs typeface="Arial" panose="020B0604020202020204" pitchFamily="34" charset="0"/>
                <a:sym typeface="Wingdings" panose="05000000000000000000" pitchFamily="2" charset="2"/>
              </a:rPr>
              <a:t>.: az inga függőlegességét mérő szenzor, </a:t>
            </a:r>
            <a:r>
              <a:rPr lang="hu-HU" dirty="0" err="1">
                <a:solidFill>
                  <a:schemeClr val="tx1"/>
                </a:solidFill>
                <a:latin typeface="Georgia" panose="02040502050405020303" pitchFamily="18" charset="0"/>
                <a:cs typeface="Arial" panose="020B0604020202020204" pitchFamily="34" charset="0"/>
                <a:sym typeface="Wingdings" panose="05000000000000000000" pitchFamily="2" charset="2"/>
              </a:rPr>
              <a:t>egys</a:t>
            </a:r>
            <a:r>
              <a:rPr lang="hu-HU" dirty="0">
                <a:solidFill>
                  <a:schemeClr val="tx1"/>
                </a:solidFill>
                <a:latin typeface="Georgia" panose="02040502050405020303" pitchFamily="18" charset="0"/>
                <a:cs typeface="Arial" panose="020B0604020202020204" pitchFamily="34" charset="0"/>
                <a:sym typeface="Wingdings" panose="05000000000000000000" pitchFamily="2" charset="2"/>
              </a:rPr>
              <a:t>.: távolság</a:t>
            </a:r>
          </a:p>
          <a:p>
            <a:pPr marL="285750" indent="-285750" algn="l">
              <a:lnSpc>
                <a:spcPct val="100000"/>
              </a:lnSpc>
              <a:buFontTx/>
              <a:buChar char="-"/>
            </a:pPr>
            <a:r>
              <a:rPr lang="hu-HU" dirty="0" err="1">
                <a:solidFill>
                  <a:schemeClr val="tx1"/>
                </a:solidFill>
                <a:latin typeface="Georgia" panose="02040502050405020303" pitchFamily="18" charset="0"/>
                <a:cs typeface="Arial" panose="020B0604020202020204" pitchFamily="34" charset="0"/>
                <a:sym typeface="Wingdings" panose="05000000000000000000" pitchFamily="2" charset="2"/>
              </a:rPr>
              <a:t>Mod</a:t>
            </a:r>
            <a:r>
              <a:rPr lang="hu-HU" dirty="0">
                <a:solidFill>
                  <a:schemeClr val="tx1"/>
                </a:solidFill>
                <a:latin typeface="Georgia" panose="02040502050405020303" pitchFamily="18" charset="0"/>
                <a:cs typeface="Arial" panose="020B0604020202020204" pitchFamily="34" charset="0"/>
                <a:sym typeface="Wingdings" panose="05000000000000000000" pitchFamily="2" charset="2"/>
              </a:rPr>
              <a:t>. Var: nálam a föl-le </a:t>
            </a:r>
            <a:r>
              <a:rPr lang="hu-HU" dirty="0" err="1">
                <a:solidFill>
                  <a:schemeClr val="tx1"/>
                </a:solidFill>
                <a:latin typeface="Georgia" panose="02040502050405020303" pitchFamily="18" charset="0"/>
                <a:cs typeface="Arial" panose="020B0604020202020204" pitchFamily="34" charset="0"/>
                <a:sym typeface="Wingdings" panose="05000000000000000000" pitchFamily="2" charset="2"/>
              </a:rPr>
              <a:t>mozg</a:t>
            </a:r>
            <a:r>
              <a:rPr lang="hu-HU" dirty="0">
                <a:solidFill>
                  <a:schemeClr val="tx1"/>
                </a:solidFill>
                <a:latin typeface="Georgia" panose="02040502050405020303" pitchFamily="18" charset="0"/>
                <a:cs typeface="Arial" panose="020B0604020202020204" pitchFamily="34" charset="0"/>
                <a:sym typeface="Wingdings" panose="05000000000000000000" pitchFamily="2" charset="2"/>
              </a:rPr>
              <a:t>., </a:t>
            </a:r>
            <a:r>
              <a:rPr lang="hu-HU" dirty="0" err="1">
                <a:solidFill>
                  <a:schemeClr val="tx1"/>
                </a:solidFill>
                <a:latin typeface="Georgia" panose="02040502050405020303" pitchFamily="18" charset="0"/>
                <a:cs typeface="Arial" panose="020B0604020202020204" pitchFamily="34" charset="0"/>
                <a:sym typeface="Wingdings" panose="05000000000000000000" pitchFamily="2" charset="2"/>
              </a:rPr>
              <a:t>invp</a:t>
            </a:r>
            <a:r>
              <a:rPr lang="hu-HU" dirty="0">
                <a:solidFill>
                  <a:schemeClr val="tx1"/>
                </a:solidFill>
                <a:latin typeface="Georgia" panose="02040502050405020303" pitchFamily="18" charset="0"/>
                <a:cs typeface="Arial" panose="020B0604020202020204" pitchFamily="34" charset="0"/>
                <a:sym typeface="Wingdings" panose="05000000000000000000" pitchFamily="2" charset="2"/>
              </a:rPr>
              <a:t>.: a szervo motor, </a:t>
            </a:r>
            <a:r>
              <a:rPr lang="hu-HU" dirty="0" err="1">
                <a:solidFill>
                  <a:schemeClr val="tx1"/>
                </a:solidFill>
                <a:latin typeface="Georgia" panose="02040502050405020303" pitchFamily="18" charset="0"/>
                <a:cs typeface="Arial" panose="020B0604020202020204" pitchFamily="34" charset="0"/>
                <a:sym typeface="Wingdings" panose="05000000000000000000" pitchFamily="2" charset="2"/>
              </a:rPr>
              <a:t>egys</a:t>
            </a:r>
            <a:r>
              <a:rPr lang="hu-HU" dirty="0">
                <a:solidFill>
                  <a:schemeClr val="tx1"/>
                </a:solidFill>
                <a:latin typeface="Georgia" panose="02040502050405020303" pitchFamily="18" charset="0"/>
                <a:cs typeface="Arial" panose="020B0604020202020204" pitchFamily="34" charset="0"/>
                <a:sym typeface="Wingdings" panose="05000000000000000000" pitchFamily="2" charset="2"/>
              </a:rPr>
              <a:t>..: szervo motor feszültség</a:t>
            </a:r>
          </a:p>
          <a:p>
            <a:pPr marL="285750" indent="-285750" algn="l">
              <a:lnSpc>
                <a:spcPct val="100000"/>
              </a:lnSpc>
              <a:buFontTx/>
              <a:buChar char="-"/>
            </a:pPr>
            <a:r>
              <a:rPr lang="hu-HU" dirty="0" err="1">
                <a:solidFill>
                  <a:schemeClr val="tx1"/>
                </a:solidFill>
                <a:latin typeface="Georgia" panose="02040502050405020303" pitchFamily="18" charset="0"/>
                <a:cs typeface="Arial" panose="020B0604020202020204" pitchFamily="34" charset="0"/>
                <a:sym typeface="Wingdings" panose="05000000000000000000" pitchFamily="2" charset="2"/>
              </a:rPr>
              <a:t>Disturbance</a:t>
            </a:r>
            <a:r>
              <a:rPr lang="hu-HU" dirty="0">
                <a:solidFill>
                  <a:schemeClr val="tx1"/>
                </a:solidFill>
                <a:latin typeface="Georgia" panose="02040502050405020303" pitchFamily="18" charset="0"/>
                <a:cs typeface="Arial" panose="020B0604020202020204" pitchFamily="34" charset="0"/>
                <a:sym typeface="Wingdings" panose="05000000000000000000" pitchFamily="2" charset="2"/>
              </a:rPr>
              <a:t>: nálam az út változása, </a:t>
            </a:r>
            <a:r>
              <a:rPr lang="hu-HU" dirty="0" err="1">
                <a:solidFill>
                  <a:schemeClr val="tx1"/>
                </a:solidFill>
                <a:latin typeface="Georgia" panose="02040502050405020303" pitchFamily="18" charset="0"/>
                <a:cs typeface="Arial" panose="020B0604020202020204" pitchFamily="34" charset="0"/>
                <a:sym typeface="Wingdings" panose="05000000000000000000" pitchFamily="2" charset="2"/>
              </a:rPr>
              <a:t>inv</a:t>
            </a:r>
            <a:r>
              <a:rPr lang="hu-HU" dirty="0">
                <a:solidFill>
                  <a:schemeClr val="tx1"/>
                </a:solidFill>
                <a:latin typeface="Georgia" panose="02040502050405020303" pitchFamily="18" charset="0"/>
                <a:cs typeface="Arial" panose="020B0604020202020204" pitchFamily="34" charset="0"/>
                <a:sym typeface="Wingdings" panose="05000000000000000000" pitchFamily="2" charset="2"/>
              </a:rPr>
              <a:t>.: ha meglökik kívülről, </a:t>
            </a:r>
            <a:r>
              <a:rPr lang="hu-HU" dirty="0" err="1">
                <a:solidFill>
                  <a:schemeClr val="tx1"/>
                </a:solidFill>
                <a:latin typeface="Georgia" panose="02040502050405020303" pitchFamily="18" charset="0"/>
                <a:cs typeface="Arial" panose="020B0604020202020204" pitchFamily="34" charset="0"/>
                <a:sym typeface="Wingdings" panose="05000000000000000000" pitchFamily="2" charset="2"/>
              </a:rPr>
              <a:t>egys</a:t>
            </a:r>
            <a:r>
              <a:rPr lang="hu-HU" dirty="0">
                <a:solidFill>
                  <a:schemeClr val="tx1"/>
                </a:solidFill>
                <a:latin typeface="Georgia" panose="02040502050405020303" pitchFamily="18" charset="0"/>
                <a:cs typeface="Arial" panose="020B0604020202020204" pitchFamily="34" charset="0"/>
                <a:sym typeface="Wingdings" panose="05000000000000000000" pitchFamily="2" charset="2"/>
              </a:rPr>
              <a:t>.: ha megölik kívülről.</a:t>
            </a:r>
            <a:endParaRPr lang="hu-HU" dirty="0">
              <a:solidFill>
                <a:schemeClr val="tx1"/>
              </a:solidFill>
              <a:latin typeface="Georgia" panose="02040502050405020303" pitchFamily="18" charset="0"/>
              <a:cs typeface="Arial" panose="020B0604020202020204" pitchFamily="34" charset="0"/>
            </a:endParaRPr>
          </a:p>
        </p:txBody>
      </p:sp>
      <p:sp>
        <p:nvSpPr>
          <p:cNvPr id="3" name="Szöveg helye 14">
            <a:extLst>
              <a:ext uri="{FF2B5EF4-FFF2-40B4-BE49-F238E27FC236}">
                <a16:creationId xmlns:a16="http://schemas.microsoft.com/office/drawing/2014/main" id="{C4D08569-6F53-4AB0-A8D3-28FE019506F8}"/>
              </a:ext>
            </a:extLst>
          </p:cNvPr>
          <p:cNvSpPr txBox="1">
            <a:spLocks/>
          </p:cNvSpPr>
          <p:nvPr/>
        </p:nvSpPr>
        <p:spPr>
          <a:xfrm>
            <a:off x="541246" y="3429000"/>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800" dirty="0">
                <a:solidFill>
                  <a:schemeClr val="tx1"/>
                </a:solidFill>
                <a:latin typeface="Georgia" panose="02040502050405020303" pitchFamily="18" charset="0"/>
                <a:cs typeface="Arial" panose="020B0604020202020204" pitchFamily="34" charset="0"/>
              </a:rPr>
              <a:t>Hogy nézne ki pl. a fordított inga vezérlése az én módszeremmel</a:t>
            </a:r>
          </a:p>
          <a:p>
            <a:pPr algn="l">
              <a:lnSpc>
                <a:spcPct val="100000"/>
              </a:lnSpc>
            </a:pPr>
            <a:r>
              <a:rPr lang="hu-HU" dirty="0">
                <a:solidFill>
                  <a:schemeClr val="tx1"/>
                </a:solidFill>
                <a:latin typeface="Georgia" panose="02040502050405020303" pitchFamily="18" charset="0"/>
                <a:cs typeface="Arial" panose="020B0604020202020204" pitchFamily="34" charset="0"/>
              </a:rPr>
              <a:t>A </a:t>
            </a:r>
            <a:r>
              <a:rPr lang="hu-HU" dirty="0" err="1">
                <a:solidFill>
                  <a:schemeClr val="tx1"/>
                </a:solidFill>
                <a:latin typeface="Georgia" panose="02040502050405020303" pitchFamily="18" charset="0"/>
                <a:cs typeface="Arial" panose="020B0604020202020204" pitchFamily="34" charset="0"/>
              </a:rPr>
              <a:t>setpoint</a:t>
            </a:r>
            <a:r>
              <a:rPr lang="hu-HU" dirty="0">
                <a:solidFill>
                  <a:schemeClr val="tx1"/>
                </a:solidFill>
                <a:latin typeface="Georgia" panose="02040502050405020303" pitchFamily="18" charset="0"/>
                <a:cs typeface="Arial" panose="020B0604020202020204" pitchFamily="34" charset="0"/>
              </a:rPr>
              <a:t> az természetesen ugyan az, a függőlegességet mérő szenzor értéke be lenne állítva egy bizonyos szögre.</a:t>
            </a:r>
            <a:br>
              <a:rPr lang="hu-HU" dirty="0">
                <a:solidFill>
                  <a:schemeClr val="tx1"/>
                </a:solidFill>
                <a:latin typeface="Georgia" panose="02040502050405020303" pitchFamily="18" charset="0"/>
                <a:cs typeface="Arial" panose="020B0604020202020204" pitchFamily="34" charset="0"/>
              </a:rPr>
            </a:br>
            <a:r>
              <a:rPr lang="hu-HU" dirty="0">
                <a:solidFill>
                  <a:schemeClr val="tx1"/>
                </a:solidFill>
                <a:latin typeface="Georgia" panose="02040502050405020303" pitchFamily="18" charset="0"/>
                <a:cs typeface="Arial" panose="020B0604020202020204" pitchFamily="34" charset="0"/>
              </a:rPr>
              <a:t>Ugyan ez a szenzor szolgáltatja az aktuális adatokat is. Amire ráhatásunk van az a szervomotor mondjuk lehet két állású, de lehet DC motor is. A bajom az, hogy itt a metrika az tulajdonképpen ugyan az mint amit kontroll alatt akarunk tartani.</a:t>
            </a:r>
          </a:p>
          <a:p>
            <a:pPr algn="l">
              <a:lnSpc>
                <a:spcPct val="100000"/>
              </a:lnSpc>
            </a:pPr>
            <a:r>
              <a:rPr lang="hu-HU" dirty="0">
                <a:solidFill>
                  <a:schemeClr val="tx1"/>
                </a:solidFill>
                <a:latin typeface="Georgia" panose="02040502050405020303" pitchFamily="18" charset="0"/>
                <a:cs typeface="Arial" panose="020B0604020202020204" pitchFamily="34" charset="0"/>
              </a:rPr>
              <a:t>Az én modellemben viszont nem. Az én modellemben vannak metrikák és van a rendszernek egy kimeneti változója és én a kimeneti változót akarom kontrollálni.</a:t>
            </a:r>
          </a:p>
          <a:p>
            <a:pPr algn="l">
              <a:lnSpc>
                <a:spcPct val="100000"/>
              </a:lnSpc>
            </a:pPr>
            <a:r>
              <a:rPr lang="hu-HU" dirty="0">
                <a:solidFill>
                  <a:schemeClr val="tx1"/>
                </a:solidFill>
                <a:latin typeface="Georgia" panose="02040502050405020303" pitchFamily="18" charset="0"/>
                <a:cs typeface="Arial" panose="020B0604020202020204" pitchFamily="34" charset="0"/>
              </a:rPr>
              <a:t>A fenti modellekben viszont eleve csak a rendszer kimenetét mérik és az azt is akarják kontrollálni.</a:t>
            </a:r>
          </a:p>
        </p:txBody>
      </p:sp>
    </p:spTree>
    <p:extLst>
      <p:ext uri="{BB962C8B-B14F-4D97-AF65-F5344CB8AC3E}">
        <p14:creationId xmlns:p14="http://schemas.microsoft.com/office/powerpoint/2010/main" val="45395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2486441"/>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Tehát az alapvető különbség</a:t>
            </a:r>
          </a:p>
          <a:p>
            <a:pPr algn="l">
              <a:lnSpc>
                <a:spcPct val="100000"/>
              </a:lnSpc>
            </a:pPr>
            <a:r>
              <a:rPr lang="hu-HU" sz="2800" dirty="0">
                <a:solidFill>
                  <a:schemeClr val="tx1"/>
                </a:solidFill>
                <a:latin typeface="Georgia" panose="02040502050405020303" pitchFamily="18" charset="0"/>
                <a:cs typeface="Arial" panose="020B0604020202020204" pitchFamily="34" charset="0"/>
              </a:rPr>
              <a:t>A fenti két modell (vezérlési kör) és az én modellem között, hogy</a:t>
            </a:r>
            <a:br>
              <a:rPr lang="hu-HU" sz="2800" dirty="0">
                <a:solidFill>
                  <a:schemeClr val="tx1"/>
                </a:solidFill>
                <a:latin typeface="Georgia" panose="02040502050405020303" pitchFamily="18" charset="0"/>
                <a:cs typeface="Arial" panose="020B0604020202020204" pitchFamily="34" charset="0"/>
              </a:rPr>
            </a:br>
            <a:r>
              <a:rPr lang="hu-HU" sz="2800" dirty="0">
                <a:solidFill>
                  <a:schemeClr val="tx1"/>
                </a:solidFill>
                <a:latin typeface="Georgia" panose="02040502050405020303" pitchFamily="18" charset="0"/>
                <a:cs typeface="Arial" panose="020B0604020202020204" pitchFamily="34" charset="0"/>
              </a:rPr>
              <a:t>1.) amit kontrollálni akarnak változót az egyben a metrika is ami alapján vezérelnek.</a:t>
            </a:r>
            <a:br>
              <a:rPr lang="hu-HU" sz="2800" dirty="0">
                <a:solidFill>
                  <a:schemeClr val="tx1"/>
                </a:solidFill>
                <a:latin typeface="Georgia" panose="02040502050405020303" pitchFamily="18" charset="0"/>
                <a:cs typeface="Arial" panose="020B0604020202020204" pitchFamily="34" charset="0"/>
              </a:rPr>
            </a:br>
            <a:r>
              <a:rPr lang="hu-HU" sz="2800" dirty="0">
                <a:solidFill>
                  <a:schemeClr val="tx1"/>
                </a:solidFill>
                <a:latin typeface="Georgia" panose="02040502050405020303" pitchFamily="18" charset="0"/>
                <a:cs typeface="Arial" panose="020B0604020202020204" pitchFamily="34" charset="0"/>
              </a:rPr>
              <a:t>2.) Másként megfogalmazva nincsenek olyan köztes metrikák mint amiket én használok, ezért nincs is olyan modell ami a köztes metrikák és kontrollálni kívánt változó közötti kapcsolatot méri, modellezi, vagy becsüli.</a:t>
            </a:r>
          </a:p>
        </p:txBody>
      </p:sp>
    </p:spTree>
    <p:extLst>
      <p:ext uri="{BB962C8B-B14F-4D97-AF65-F5344CB8AC3E}">
        <p14:creationId xmlns:p14="http://schemas.microsoft.com/office/powerpoint/2010/main" val="381518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Például a Gábor által javasol RL modellben</a:t>
            </a:r>
          </a:p>
          <a:p>
            <a:pPr algn="l">
              <a:lnSpc>
                <a:spcPct val="100000"/>
              </a:lnSpc>
            </a:pPr>
            <a:r>
              <a:rPr lang="hu-HU" sz="2800" dirty="0">
                <a:solidFill>
                  <a:schemeClr val="tx1"/>
                </a:solidFill>
                <a:latin typeface="Georgia" panose="02040502050405020303" pitchFamily="18" charset="0"/>
                <a:cs typeface="Arial" panose="020B0604020202020204" pitchFamily="34" charset="0"/>
              </a:rPr>
              <a:t>Már vannak köztes változók, ugyan úgy mint az általam használt modellben – ezek a két modellben lehetnek azonosak is.</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Ott a Metrika -&gt; Action -&gt; </a:t>
            </a:r>
            <a:r>
              <a:rPr lang="hu-HU" sz="2800" dirty="0" err="1">
                <a:solidFill>
                  <a:schemeClr val="tx1"/>
                </a:solidFill>
                <a:latin typeface="Georgia" panose="02040502050405020303" pitchFamily="18" charset="0"/>
                <a:cs typeface="Arial" panose="020B0604020202020204" pitchFamily="34" charset="0"/>
              </a:rPr>
              <a:t>Reward</a:t>
            </a:r>
            <a:r>
              <a:rPr lang="hu-HU" sz="2800" dirty="0">
                <a:solidFill>
                  <a:schemeClr val="tx1"/>
                </a:solidFill>
                <a:latin typeface="Georgia" panose="02040502050405020303" pitchFamily="18" charset="0"/>
                <a:cs typeface="Arial" panose="020B0604020202020204" pitchFamily="34" charset="0"/>
              </a:rPr>
              <a:t> kapcsolatot tanulja a modell</a:t>
            </a:r>
          </a:p>
          <a:p>
            <a:pPr algn="l">
              <a:lnSpc>
                <a:spcPct val="100000"/>
              </a:lnSpc>
            </a:pPr>
            <a:r>
              <a:rPr lang="hu-HU" sz="2800" dirty="0">
                <a:solidFill>
                  <a:schemeClr val="tx1"/>
                </a:solidFill>
                <a:latin typeface="Georgia" panose="02040502050405020303" pitchFamily="18" charset="0"/>
                <a:cs typeface="Arial" panose="020B0604020202020204" pitchFamily="34" charset="0"/>
              </a:rPr>
              <a:t>Nálam</a:t>
            </a:r>
          </a:p>
          <a:p>
            <a:pPr algn="l">
              <a:lnSpc>
                <a:spcPct val="100000"/>
              </a:lnSpc>
            </a:pPr>
            <a:r>
              <a:rPr lang="hu-HU" sz="2800" dirty="0">
                <a:solidFill>
                  <a:schemeClr val="tx1"/>
                </a:solidFill>
                <a:latin typeface="Georgia" panose="02040502050405020303" pitchFamily="18" charset="0"/>
                <a:cs typeface="Arial" panose="020B0604020202020204" pitchFamily="34" charset="0"/>
              </a:rPr>
              <a:t>Metrika -&gt; </a:t>
            </a:r>
            <a:r>
              <a:rPr lang="hu-HU" sz="2800" dirty="0" err="1">
                <a:solidFill>
                  <a:schemeClr val="tx1"/>
                </a:solidFill>
                <a:latin typeface="Georgia" panose="02040502050405020303" pitchFamily="18" charset="0"/>
                <a:cs typeface="Arial" panose="020B0604020202020204" pitchFamily="34" charset="0"/>
              </a:rPr>
              <a:t>Target</a:t>
            </a:r>
            <a:r>
              <a:rPr lang="hu-HU" sz="2800" dirty="0">
                <a:solidFill>
                  <a:schemeClr val="tx1"/>
                </a:solidFill>
                <a:latin typeface="Georgia" panose="02040502050405020303" pitchFamily="18" charset="0"/>
                <a:cs typeface="Arial" panose="020B0604020202020204" pitchFamily="34" charset="0"/>
              </a:rPr>
              <a:t> </a:t>
            </a:r>
            <a:r>
              <a:rPr lang="hu-HU" sz="2800" dirty="0" err="1">
                <a:solidFill>
                  <a:schemeClr val="tx1"/>
                </a:solidFill>
                <a:latin typeface="Georgia" panose="02040502050405020303" pitchFamily="18" charset="0"/>
                <a:cs typeface="Arial" panose="020B0604020202020204" pitchFamily="34" charset="0"/>
              </a:rPr>
              <a:t>Variable</a:t>
            </a:r>
            <a:r>
              <a:rPr lang="hu-HU" sz="2800" dirty="0">
                <a:solidFill>
                  <a:schemeClr val="tx1"/>
                </a:solidFill>
                <a:latin typeface="Georgia" panose="02040502050405020303" pitchFamily="18" charset="0"/>
                <a:cs typeface="Arial" panose="020B0604020202020204" pitchFamily="34" charset="0"/>
              </a:rPr>
              <a:t> és Action -&gt; Metrika modellek vannak</a:t>
            </a:r>
          </a:p>
        </p:txBody>
      </p:sp>
    </p:spTree>
    <p:extLst>
      <p:ext uri="{BB962C8B-B14F-4D97-AF65-F5344CB8AC3E}">
        <p14:creationId xmlns:p14="http://schemas.microsoft.com/office/powerpoint/2010/main" val="243440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 vezérlési körökben amiket mutattam</a:t>
            </a:r>
          </a:p>
          <a:p>
            <a:pPr algn="l">
              <a:lnSpc>
                <a:spcPct val="100000"/>
              </a:lnSpc>
            </a:pPr>
            <a:r>
              <a:rPr lang="hu-HU" sz="2800" dirty="0">
                <a:solidFill>
                  <a:schemeClr val="tx1"/>
                </a:solidFill>
                <a:latin typeface="Georgia" panose="02040502050405020303" pitchFamily="18" charset="0"/>
                <a:cs typeface="Arial" panose="020B0604020202020204" pitchFamily="34" charset="0"/>
              </a:rPr>
              <a:t>Pedig csak a rendszer kimenetén mért érték, a kívánt érték és a kettő közötti eltérés, vagyis a hiba az ami alapján egy modellt elő állítanak, amely modell kimenete pedig az </a:t>
            </a:r>
            <a:r>
              <a:rPr lang="hu-HU" sz="2800" dirty="0" err="1">
                <a:solidFill>
                  <a:schemeClr val="tx1"/>
                </a:solidFill>
                <a:latin typeface="Georgia" panose="02040502050405020303" pitchFamily="18" charset="0"/>
                <a:cs typeface="Arial" panose="020B0604020202020204" pitchFamily="34" charset="0"/>
              </a:rPr>
              <a:t>action</a:t>
            </a: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err="1">
                <a:solidFill>
                  <a:schemeClr val="tx1"/>
                </a:solidFill>
                <a:latin typeface="Georgia" panose="02040502050405020303" pitchFamily="18" charset="0"/>
                <a:cs typeface="Arial" panose="020B0604020202020204" pitchFamily="34" charset="0"/>
              </a:rPr>
              <a:t>Model</a:t>
            </a:r>
            <a:r>
              <a:rPr lang="hu-HU" sz="2800" dirty="0">
                <a:solidFill>
                  <a:schemeClr val="tx1"/>
                </a:solidFill>
                <a:latin typeface="Georgia" panose="02040502050405020303" pitchFamily="18" charset="0"/>
                <a:cs typeface="Arial" panose="020B0604020202020204" pitchFamily="34" charset="0"/>
              </a:rPr>
              <a:t>(</a:t>
            </a:r>
            <a:r>
              <a:rPr lang="hu-HU" sz="2800" dirty="0" err="1">
                <a:solidFill>
                  <a:schemeClr val="tx1"/>
                </a:solidFill>
                <a:latin typeface="Georgia" panose="02040502050405020303" pitchFamily="18" charset="0"/>
                <a:cs typeface="Arial" panose="020B0604020202020204" pitchFamily="34" charset="0"/>
              </a:rPr>
              <a:t>Error</a:t>
            </a:r>
            <a:r>
              <a:rPr lang="hu-HU" sz="2800" dirty="0">
                <a:solidFill>
                  <a:schemeClr val="tx1"/>
                </a:solidFill>
                <a:latin typeface="Georgia" panose="02040502050405020303" pitchFamily="18" charset="0"/>
                <a:cs typeface="Arial" panose="020B0604020202020204" pitchFamily="34" charset="0"/>
              </a:rPr>
              <a:t>, delta </a:t>
            </a:r>
            <a:r>
              <a:rPr lang="hu-HU" sz="2800" dirty="0" err="1">
                <a:solidFill>
                  <a:schemeClr val="tx1"/>
                </a:solidFill>
                <a:latin typeface="Georgia" panose="02040502050405020303" pitchFamily="18" charset="0"/>
                <a:cs typeface="Arial" panose="020B0604020202020204" pitchFamily="34" charset="0"/>
              </a:rPr>
              <a:t>Error</a:t>
            </a:r>
            <a:r>
              <a:rPr lang="hu-HU" sz="2800" dirty="0">
                <a:solidFill>
                  <a:schemeClr val="tx1"/>
                </a:solidFill>
                <a:latin typeface="Georgia" panose="02040502050405020303" pitchFamily="18" charset="0"/>
                <a:cs typeface="Arial" panose="020B0604020202020204" pitchFamily="34" charset="0"/>
              </a:rPr>
              <a:t>) -&gt; Action</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Ez az eljárás azonban nem tanul, nem tanítják, hanem hangolják, magyarul kézzel keresik meg azokat a paramétereket amely alapján a modell számukra a </a:t>
            </a:r>
            <a:r>
              <a:rPr lang="hu-HU" sz="2800">
                <a:solidFill>
                  <a:schemeClr val="tx1"/>
                </a:solidFill>
                <a:latin typeface="Georgia" panose="02040502050405020303" pitchFamily="18" charset="0"/>
                <a:cs typeface="Arial" panose="020B0604020202020204" pitchFamily="34" charset="0"/>
              </a:rPr>
              <a:t>legjobb eredményt adja.</a:t>
            </a:r>
            <a:endParaRPr lang="hu-HU" sz="2800" dirty="0">
              <a:solidFill>
                <a:schemeClr val="tx1"/>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427027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Visszatérve a fordított ingára</a:t>
            </a:r>
          </a:p>
          <a:p>
            <a:pPr algn="l">
              <a:lnSpc>
                <a:spcPct val="100000"/>
              </a:lnSpc>
            </a:pPr>
            <a:r>
              <a:rPr lang="hu-HU" sz="2800" dirty="0">
                <a:solidFill>
                  <a:schemeClr val="tx1"/>
                </a:solidFill>
                <a:latin typeface="Georgia" panose="02040502050405020303" pitchFamily="18" charset="0"/>
                <a:cs typeface="Arial" panose="020B0604020202020204" pitchFamily="34" charset="0"/>
              </a:rPr>
              <a:t>Ott a metrika és a függőlegestől való eltérést mérő szenzor. Ugyanakkor ez az az érték is amit egy bizonyos szintre akarunk hozni a vezérléssel. Tehát az amit nálam a Neurális háló csinál (metrika -&gt; </a:t>
            </a:r>
            <a:r>
              <a:rPr lang="hu-HU" sz="2800" dirty="0" err="1">
                <a:solidFill>
                  <a:schemeClr val="tx1"/>
                </a:solidFill>
                <a:latin typeface="Georgia" panose="02040502050405020303" pitchFamily="18" charset="0"/>
                <a:cs typeface="Arial" panose="020B0604020202020204" pitchFamily="34" charset="0"/>
              </a:rPr>
              <a:t>target</a:t>
            </a:r>
            <a:r>
              <a:rPr lang="hu-HU" sz="2800" dirty="0">
                <a:solidFill>
                  <a:schemeClr val="tx1"/>
                </a:solidFill>
                <a:latin typeface="Georgia" panose="02040502050405020303" pitchFamily="18" charset="0"/>
                <a:cs typeface="Arial" panose="020B0604020202020204" pitchFamily="34" charset="0"/>
              </a:rPr>
              <a:t> becslés) fölösleges és kiesik mert a metrika = </a:t>
            </a:r>
            <a:r>
              <a:rPr lang="hu-HU" sz="2800" dirty="0" err="1">
                <a:solidFill>
                  <a:schemeClr val="tx1"/>
                </a:solidFill>
                <a:latin typeface="Georgia" panose="02040502050405020303" pitchFamily="18" charset="0"/>
                <a:cs typeface="Arial" panose="020B0604020202020204" pitchFamily="34" charset="0"/>
              </a:rPr>
              <a:t>target</a:t>
            </a: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Viszont a Lineáris regressziós modell továbbra is élne.</a:t>
            </a:r>
          </a:p>
          <a:p>
            <a:pPr algn="l">
              <a:lnSpc>
                <a:spcPct val="100000"/>
              </a:lnSpc>
            </a:pPr>
            <a:r>
              <a:rPr lang="hu-HU" sz="2800" dirty="0">
                <a:solidFill>
                  <a:schemeClr val="tx1"/>
                </a:solidFill>
                <a:latin typeface="Georgia" panose="02040502050405020303" pitchFamily="18" charset="0"/>
                <a:cs typeface="Arial" panose="020B0604020202020204" pitchFamily="34" charset="0"/>
              </a:rPr>
              <a:t>Ez a modell mondja meg azt, hogy X egység </a:t>
            </a:r>
            <a:r>
              <a:rPr lang="hu-HU" sz="2800" dirty="0" err="1">
                <a:solidFill>
                  <a:schemeClr val="tx1"/>
                </a:solidFill>
                <a:latin typeface="Georgia" panose="02040502050405020303" pitchFamily="18" charset="0"/>
                <a:cs typeface="Arial" panose="020B0604020202020204" pitchFamily="34" charset="0"/>
              </a:rPr>
              <a:t>action</a:t>
            </a:r>
            <a:r>
              <a:rPr lang="hu-HU" sz="2800" dirty="0">
                <a:solidFill>
                  <a:schemeClr val="tx1"/>
                </a:solidFill>
                <a:latin typeface="Georgia" panose="02040502050405020303" pitchFamily="18" charset="0"/>
                <a:cs typeface="Arial" panose="020B0604020202020204" pitchFamily="34" charset="0"/>
              </a:rPr>
              <a:t> a vezérelt változóban (szervo motor, vagy nálam hogy mennyit lépjen fel vagy le) mekkora változást okoz (nálam a metrikában) de mivel ez a fenti esetben a </a:t>
            </a:r>
            <a:r>
              <a:rPr lang="hu-HU" sz="2800" dirty="0" err="1">
                <a:solidFill>
                  <a:schemeClr val="tx1"/>
                </a:solidFill>
                <a:latin typeface="Georgia" panose="02040502050405020303" pitchFamily="18" charset="0"/>
                <a:cs typeface="Arial" panose="020B0604020202020204" pitchFamily="34" charset="0"/>
              </a:rPr>
              <a:t>target</a:t>
            </a:r>
            <a:r>
              <a:rPr lang="hu-HU" sz="2800" dirty="0">
                <a:solidFill>
                  <a:schemeClr val="tx1"/>
                </a:solidFill>
                <a:latin typeface="Georgia" panose="02040502050405020303" pitchFamily="18" charset="0"/>
                <a:cs typeface="Arial" panose="020B0604020202020204" pitchFamily="34" charset="0"/>
              </a:rPr>
              <a:t> is egyben ezért mekkora változást okoz a </a:t>
            </a:r>
            <a:r>
              <a:rPr lang="hu-HU" sz="2800" dirty="0" err="1">
                <a:solidFill>
                  <a:schemeClr val="tx1"/>
                </a:solidFill>
                <a:latin typeface="Georgia" panose="02040502050405020303" pitchFamily="18" charset="0"/>
                <a:cs typeface="Arial" panose="020B0604020202020204" pitchFamily="34" charset="0"/>
              </a:rPr>
              <a:t>targetben</a:t>
            </a:r>
            <a:r>
              <a:rPr lang="hu-HU" sz="2800" dirty="0">
                <a:solidFill>
                  <a:schemeClr val="tx1"/>
                </a:solidFill>
                <a:latin typeface="Georgia" panose="02040502050405020303" pitchFamily="18" charset="0"/>
                <a:cs typeface="Arial" panose="020B0604020202020204" pitchFamily="34" charset="0"/>
              </a:rPr>
              <a:t>.</a:t>
            </a:r>
          </a:p>
        </p:txBody>
      </p:sp>
    </p:spTree>
    <p:extLst>
      <p:ext uri="{BB962C8B-B14F-4D97-AF65-F5344CB8AC3E}">
        <p14:creationId xmlns:p14="http://schemas.microsoft.com/office/powerpoint/2010/main" val="196840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Visszatérve a fordított ingára</a:t>
            </a:r>
          </a:p>
          <a:p>
            <a:pPr algn="l">
              <a:lnSpc>
                <a:spcPct val="100000"/>
              </a:lnSpc>
            </a:pPr>
            <a:r>
              <a:rPr lang="hu-HU" sz="2800" dirty="0">
                <a:solidFill>
                  <a:schemeClr val="tx1"/>
                </a:solidFill>
                <a:latin typeface="Georgia" panose="02040502050405020303" pitchFamily="18" charset="0"/>
                <a:cs typeface="Arial" panose="020B0604020202020204" pitchFamily="34" charset="0"/>
              </a:rPr>
              <a:t>Amit itt fontos megérteni, hogy ez alapján a fordított ingánál a mi modellünk közül csak a lineáris regressziós modell élne.</a:t>
            </a:r>
          </a:p>
          <a:p>
            <a:pPr algn="l">
              <a:lnSpc>
                <a:spcPct val="100000"/>
              </a:lnSpc>
            </a:pPr>
            <a:r>
              <a:rPr lang="hu-HU" sz="2800" dirty="0">
                <a:solidFill>
                  <a:schemeClr val="tx1"/>
                </a:solidFill>
                <a:latin typeface="Georgia" panose="02040502050405020303" pitchFamily="18" charset="0"/>
                <a:cs typeface="Arial" panose="020B0604020202020204" pitchFamily="34" charset="0"/>
              </a:rPr>
              <a:t>Kicsit furcsán mivel csak egy metrika van ezért csak egy modell lenne.</a:t>
            </a:r>
          </a:p>
          <a:p>
            <a:pPr algn="l">
              <a:lnSpc>
                <a:spcPct val="100000"/>
              </a:lnSpc>
            </a:pPr>
            <a:r>
              <a:rPr lang="hu-HU" sz="2800" dirty="0">
                <a:solidFill>
                  <a:schemeClr val="tx1"/>
                </a:solidFill>
                <a:latin typeface="Georgia" panose="02040502050405020303" pitchFamily="18" charset="0"/>
                <a:cs typeface="Arial" panose="020B0604020202020204" pitchFamily="34" charset="0"/>
              </a:rPr>
              <a:t>Ráadásul mivel metrika = </a:t>
            </a:r>
            <a:r>
              <a:rPr lang="hu-HU" sz="2800" dirty="0" err="1">
                <a:solidFill>
                  <a:schemeClr val="tx1"/>
                </a:solidFill>
                <a:latin typeface="Georgia" panose="02040502050405020303" pitchFamily="18" charset="0"/>
                <a:cs typeface="Arial" panose="020B0604020202020204" pitchFamily="34" charset="0"/>
              </a:rPr>
              <a:t>target</a:t>
            </a:r>
            <a:r>
              <a:rPr lang="hu-HU" sz="2800" dirty="0">
                <a:solidFill>
                  <a:schemeClr val="tx1"/>
                </a:solidFill>
                <a:latin typeface="Georgia" panose="02040502050405020303" pitchFamily="18" charset="0"/>
                <a:cs typeface="Arial" panose="020B0604020202020204" pitchFamily="34" charset="0"/>
              </a:rPr>
              <a:t> ezért azt </a:t>
            </a:r>
            <a:r>
              <a:rPr lang="hu-HU" sz="2800" dirty="0" err="1">
                <a:solidFill>
                  <a:schemeClr val="tx1"/>
                </a:solidFill>
                <a:latin typeface="Georgia" panose="02040502050405020303" pitchFamily="18" charset="0"/>
                <a:cs typeface="Arial" panose="020B0604020202020204" pitchFamily="34" charset="0"/>
              </a:rPr>
              <a:t>irná</a:t>
            </a:r>
            <a:r>
              <a:rPr lang="hu-HU" sz="2800" dirty="0">
                <a:solidFill>
                  <a:schemeClr val="tx1"/>
                </a:solidFill>
                <a:latin typeface="Georgia" panose="02040502050405020303" pitchFamily="18" charset="0"/>
                <a:cs typeface="Arial" panose="020B0604020202020204" pitchFamily="34" charset="0"/>
              </a:rPr>
              <a:t> le ez a modell, hogy X egység elmozdulás a vezérelt változóban (</a:t>
            </a:r>
            <a:r>
              <a:rPr lang="hu-HU" sz="2800" dirty="0" err="1">
                <a:solidFill>
                  <a:schemeClr val="tx1"/>
                </a:solidFill>
                <a:latin typeface="Georgia" panose="02040502050405020303" pitchFamily="18" charset="0"/>
                <a:cs typeface="Arial" panose="020B0604020202020204" pitchFamily="34" charset="0"/>
              </a:rPr>
              <a:t>Modulated</a:t>
            </a:r>
            <a:r>
              <a:rPr lang="hu-HU" sz="2800" dirty="0">
                <a:solidFill>
                  <a:schemeClr val="tx1"/>
                </a:solidFill>
                <a:latin typeface="Georgia" panose="02040502050405020303" pitchFamily="18" charset="0"/>
                <a:cs typeface="Arial" panose="020B0604020202020204" pitchFamily="34" charset="0"/>
              </a:rPr>
              <a:t> </a:t>
            </a:r>
            <a:r>
              <a:rPr lang="hu-HU" sz="2800" dirty="0" err="1">
                <a:solidFill>
                  <a:schemeClr val="tx1"/>
                </a:solidFill>
                <a:latin typeface="Georgia" panose="02040502050405020303" pitchFamily="18" charset="0"/>
                <a:cs typeface="Arial" panose="020B0604020202020204" pitchFamily="34" charset="0"/>
              </a:rPr>
              <a:t>Variable</a:t>
            </a:r>
            <a:r>
              <a:rPr lang="hu-HU" sz="2800" dirty="0">
                <a:solidFill>
                  <a:schemeClr val="tx1"/>
                </a:solidFill>
                <a:latin typeface="Georgia" panose="02040502050405020303" pitchFamily="18" charset="0"/>
                <a:cs typeface="Arial" panose="020B0604020202020204" pitchFamily="34" charset="0"/>
              </a:rPr>
              <a:t>) milyen hatással van a </a:t>
            </a:r>
            <a:r>
              <a:rPr lang="hu-HU" sz="2800" dirty="0" err="1">
                <a:solidFill>
                  <a:schemeClr val="tx1"/>
                </a:solidFill>
                <a:latin typeface="Georgia" panose="02040502050405020303" pitchFamily="18" charset="0"/>
                <a:cs typeface="Arial" panose="020B0604020202020204" pitchFamily="34" charset="0"/>
              </a:rPr>
              <a:t>targetre</a:t>
            </a: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 f(MV) = T azaz</a:t>
            </a:r>
          </a:p>
          <a:p>
            <a:pPr algn="l">
              <a:lnSpc>
                <a:spcPct val="100000"/>
              </a:lnSpc>
            </a:pPr>
            <a:r>
              <a:rPr lang="hu-HU" sz="2800" dirty="0">
                <a:solidFill>
                  <a:schemeClr val="tx1"/>
                </a:solidFill>
                <a:latin typeface="Georgia" panose="02040502050405020303" pitchFamily="18" charset="0"/>
                <a:cs typeface="Arial" panose="020B0604020202020204" pitchFamily="34" charset="0"/>
              </a:rPr>
              <a:t> t’ = w0 + w1 * </a:t>
            </a:r>
            <a:r>
              <a:rPr lang="hu-HU" sz="2800" dirty="0" err="1">
                <a:solidFill>
                  <a:schemeClr val="tx1"/>
                </a:solidFill>
                <a:latin typeface="Georgia" panose="02040502050405020303" pitchFamily="18" charset="0"/>
                <a:cs typeface="Arial" panose="020B0604020202020204" pitchFamily="34" charset="0"/>
              </a:rPr>
              <a:t>delta_mv</a:t>
            </a:r>
            <a:endParaRPr lang="hu-HU" sz="2800" dirty="0">
              <a:solidFill>
                <a:schemeClr val="tx1"/>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125019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Visszatérve a fordított ingára</a:t>
            </a:r>
          </a:p>
          <a:p>
            <a:pPr algn="l">
              <a:lnSpc>
                <a:spcPct val="100000"/>
              </a:lnSpc>
            </a:pPr>
            <a:r>
              <a:rPr lang="hu-HU" sz="2800" dirty="0">
                <a:solidFill>
                  <a:schemeClr val="tx1"/>
                </a:solidFill>
                <a:latin typeface="Georgia" panose="02040502050405020303" pitchFamily="18" charset="0"/>
                <a:cs typeface="Arial" panose="020B0604020202020204" pitchFamily="34" charset="0"/>
              </a:rPr>
              <a:t>f(MV) = T azaz</a:t>
            </a:r>
          </a:p>
          <a:p>
            <a:pPr algn="l">
              <a:lnSpc>
                <a:spcPct val="100000"/>
              </a:lnSpc>
            </a:pPr>
            <a:r>
              <a:rPr lang="hu-HU" sz="2800" dirty="0">
                <a:solidFill>
                  <a:schemeClr val="tx1"/>
                </a:solidFill>
                <a:latin typeface="Georgia" panose="02040502050405020303" pitchFamily="18" charset="0"/>
                <a:cs typeface="Arial" panose="020B0604020202020204" pitchFamily="34" charset="0"/>
              </a:rPr>
              <a:t> t’ = w0 + w1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(ez volt a régi képletem)</a:t>
            </a:r>
          </a:p>
          <a:p>
            <a:pPr algn="l">
              <a:lnSpc>
                <a:spcPct val="100000"/>
              </a:lnSpc>
            </a:pPr>
            <a:r>
              <a:rPr lang="hu-HU" sz="2800" dirty="0">
                <a:solidFill>
                  <a:schemeClr val="tx1"/>
                </a:solidFill>
                <a:latin typeface="Georgia" panose="02040502050405020303" pitchFamily="18" charset="0"/>
                <a:cs typeface="Arial" panose="020B0604020202020204" pitchFamily="34" charset="0"/>
              </a:rPr>
              <a:t>Az új képlet szerint</a:t>
            </a:r>
          </a:p>
          <a:p>
            <a:pPr algn="l">
              <a:lnSpc>
                <a:spcPct val="100000"/>
              </a:lnSpc>
            </a:pPr>
            <a:r>
              <a:rPr lang="hu-HU" sz="2800" dirty="0">
                <a:solidFill>
                  <a:schemeClr val="tx1"/>
                </a:solidFill>
                <a:latin typeface="Georgia" panose="02040502050405020303" pitchFamily="18" charset="0"/>
                <a:cs typeface="Arial" panose="020B0604020202020204" pitchFamily="34" charset="0"/>
              </a:rPr>
              <a:t>t’ = w0 + w1 * t /(t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 w2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/(t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Ha például nálunk is az lenne hogy a </a:t>
            </a:r>
            <a:r>
              <a:rPr lang="hu-HU" sz="2800" dirty="0" err="1">
                <a:solidFill>
                  <a:schemeClr val="tx1"/>
                </a:solidFill>
                <a:latin typeface="Georgia" panose="02040502050405020303" pitchFamily="18" charset="0"/>
                <a:cs typeface="Arial" panose="020B0604020202020204" pitchFamily="34" charset="0"/>
              </a:rPr>
              <a:t>target</a:t>
            </a:r>
            <a:r>
              <a:rPr lang="hu-HU" sz="2800" dirty="0">
                <a:solidFill>
                  <a:schemeClr val="tx1"/>
                </a:solidFill>
                <a:latin typeface="Georgia" panose="02040502050405020303" pitchFamily="18" charset="0"/>
                <a:cs typeface="Arial" panose="020B0604020202020204" pitchFamily="34" charset="0"/>
              </a:rPr>
              <a:t> = metrika akkor a </a:t>
            </a:r>
            <a:r>
              <a:rPr lang="hu-HU" sz="2800" dirty="0" err="1">
                <a:solidFill>
                  <a:schemeClr val="tx1"/>
                </a:solidFill>
                <a:latin typeface="Georgia" panose="02040502050405020303" pitchFamily="18" charset="0"/>
                <a:cs typeface="Arial" panose="020B0604020202020204" pitchFamily="34" charset="0"/>
              </a:rPr>
              <a:t>latency</a:t>
            </a:r>
            <a:r>
              <a:rPr lang="hu-HU" sz="2800" dirty="0">
                <a:solidFill>
                  <a:schemeClr val="tx1"/>
                </a:solidFill>
                <a:latin typeface="Georgia" panose="02040502050405020303" pitchFamily="18" charset="0"/>
                <a:cs typeface="Arial" panose="020B0604020202020204" pitchFamily="34" charset="0"/>
              </a:rPr>
              <a:t>-t vagy </a:t>
            </a:r>
            <a:r>
              <a:rPr lang="hu-HU" sz="2800" dirty="0" err="1">
                <a:solidFill>
                  <a:schemeClr val="tx1"/>
                </a:solidFill>
                <a:latin typeface="Georgia" panose="02040502050405020303" pitchFamily="18" charset="0"/>
                <a:cs typeface="Arial" panose="020B0604020202020204" pitchFamily="34" charset="0"/>
              </a:rPr>
              <a:t>response_time</a:t>
            </a:r>
            <a:r>
              <a:rPr lang="hu-HU" sz="2800" dirty="0">
                <a:solidFill>
                  <a:schemeClr val="tx1"/>
                </a:solidFill>
                <a:latin typeface="Georgia" panose="02040502050405020303" pitchFamily="18" charset="0"/>
                <a:cs typeface="Arial" panose="020B0604020202020204" pitchFamily="34" charset="0"/>
              </a:rPr>
              <a:t>-t tennénk be metrikának..</a:t>
            </a:r>
          </a:p>
        </p:txBody>
      </p:sp>
    </p:spTree>
    <p:extLst>
      <p:ext uri="{BB962C8B-B14F-4D97-AF65-F5344CB8AC3E}">
        <p14:creationId xmlns:p14="http://schemas.microsoft.com/office/powerpoint/2010/main" val="325368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Visszatérve a fordított ingára</a:t>
            </a:r>
          </a:p>
          <a:p>
            <a:pPr algn="l">
              <a:lnSpc>
                <a:spcPct val="100000"/>
              </a:lnSpc>
            </a:pPr>
            <a:r>
              <a:rPr lang="hu-HU" sz="2800" dirty="0">
                <a:solidFill>
                  <a:schemeClr val="tx1"/>
                </a:solidFill>
                <a:latin typeface="Georgia" panose="02040502050405020303" pitchFamily="18" charset="0"/>
                <a:cs typeface="Arial" panose="020B0604020202020204" pitchFamily="34" charset="0"/>
              </a:rPr>
              <a:t>f(MV) = T azaz</a:t>
            </a:r>
          </a:p>
          <a:p>
            <a:pPr algn="l">
              <a:lnSpc>
                <a:spcPct val="100000"/>
              </a:lnSpc>
            </a:pPr>
            <a:r>
              <a:rPr lang="hu-HU" sz="2800" dirty="0">
                <a:solidFill>
                  <a:schemeClr val="tx1"/>
                </a:solidFill>
                <a:latin typeface="Georgia" panose="02040502050405020303" pitchFamily="18" charset="0"/>
                <a:cs typeface="Arial" panose="020B0604020202020204" pitchFamily="34" charset="0"/>
              </a:rPr>
              <a:t> t’ = w0 + w1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(ez volt a régi képletem)</a:t>
            </a:r>
          </a:p>
          <a:p>
            <a:pPr algn="l">
              <a:lnSpc>
                <a:spcPct val="100000"/>
              </a:lnSpc>
            </a:pPr>
            <a:r>
              <a:rPr lang="hu-HU" sz="2800" dirty="0">
                <a:solidFill>
                  <a:schemeClr val="tx1"/>
                </a:solidFill>
                <a:latin typeface="Georgia" panose="02040502050405020303" pitchFamily="18" charset="0"/>
                <a:cs typeface="Arial" panose="020B0604020202020204" pitchFamily="34" charset="0"/>
              </a:rPr>
              <a:t>Az új képlet szerint</a:t>
            </a:r>
          </a:p>
          <a:p>
            <a:pPr algn="l">
              <a:lnSpc>
                <a:spcPct val="100000"/>
              </a:lnSpc>
            </a:pPr>
            <a:r>
              <a:rPr lang="hu-HU" sz="2800" dirty="0">
                <a:solidFill>
                  <a:schemeClr val="tx1"/>
                </a:solidFill>
                <a:latin typeface="Georgia" panose="02040502050405020303" pitchFamily="18" charset="0"/>
                <a:cs typeface="Arial" panose="020B0604020202020204" pitchFamily="34" charset="0"/>
              </a:rPr>
              <a:t>t’ = w0 + w1 * t /(t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 w2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/(t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Ebben az esetben a fenti képletek azt írnák le, hogy X egység </a:t>
            </a:r>
            <a:r>
              <a:rPr lang="hu-HU" sz="2800" dirty="0" err="1">
                <a:solidFill>
                  <a:schemeClr val="tx1"/>
                </a:solidFill>
                <a:latin typeface="Georgia" panose="02040502050405020303" pitchFamily="18" charset="0"/>
                <a:cs typeface="Arial" panose="020B0604020202020204" pitchFamily="34" charset="0"/>
              </a:rPr>
              <a:t>action</a:t>
            </a:r>
            <a:r>
              <a:rPr lang="hu-HU" sz="2800" dirty="0">
                <a:solidFill>
                  <a:schemeClr val="tx1"/>
                </a:solidFill>
                <a:latin typeface="Georgia" panose="02040502050405020303" pitchFamily="18" charset="0"/>
                <a:cs typeface="Arial" panose="020B0604020202020204" pitchFamily="34" charset="0"/>
              </a:rPr>
              <a:t>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milyen változást eredményez a válaszidőben.</a:t>
            </a:r>
          </a:p>
          <a:p>
            <a:pPr algn="l">
              <a:lnSpc>
                <a:spcPct val="100000"/>
              </a:lnSpc>
            </a:pPr>
            <a:r>
              <a:rPr lang="hu-HU" sz="2800" dirty="0">
                <a:solidFill>
                  <a:schemeClr val="tx1"/>
                </a:solidFill>
                <a:latin typeface="Georgia" panose="02040502050405020303" pitchFamily="18" charset="0"/>
                <a:cs typeface="Arial" panose="020B0604020202020204" pitchFamily="34" charset="0"/>
              </a:rPr>
              <a:t>Pl.</a:t>
            </a:r>
          </a:p>
          <a:p>
            <a:pPr algn="l">
              <a:lnSpc>
                <a:spcPct val="100000"/>
              </a:lnSpc>
            </a:pPr>
            <a:r>
              <a:rPr lang="hu-HU" sz="2800" dirty="0">
                <a:solidFill>
                  <a:schemeClr val="tx1"/>
                </a:solidFill>
                <a:latin typeface="Georgia" panose="02040502050405020303" pitchFamily="18" charset="0"/>
                <a:cs typeface="Arial" panose="020B0604020202020204" pitchFamily="34" charset="0"/>
              </a:rPr>
              <a:t>Rt’ = w0  + w1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(ekkor csak az </a:t>
            </a:r>
            <a:r>
              <a:rPr lang="hu-HU" sz="2800" dirty="0" err="1">
                <a:solidFill>
                  <a:schemeClr val="tx1"/>
                </a:solidFill>
                <a:latin typeface="Georgia" panose="02040502050405020303" pitchFamily="18" charset="0"/>
                <a:cs typeface="Arial" panose="020B0604020202020204" pitchFamily="34" charset="0"/>
              </a:rPr>
              <a:t>action</a:t>
            </a:r>
            <a:r>
              <a:rPr lang="hu-HU" sz="2800" dirty="0">
                <a:solidFill>
                  <a:schemeClr val="tx1"/>
                </a:solidFill>
                <a:latin typeface="Georgia" panose="02040502050405020303" pitchFamily="18" charset="0"/>
                <a:cs typeface="Arial" panose="020B0604020202020204" pitchFamily="34" charset="0"/>
              </a:rPr>
              <a:t> hatása játszik)</a:t>
            </a:r>
          </a:p>
        </p:txBody>
      </p:sp>
    </p:spTree>
    <p:extLst>
      <p:ext uri="{BB962C8B-B14F-4D97-AF65-F5344CB8AC3E}">
        <p14:creationId xmlns:p14="http://schemas.microsoft.com/office/powerpoint/2010/main" val="423665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Visszatérve a fordított ingára</a:t>
            </a:r>
          </a:p>
          <a:p>
            <a:pPr algn="l">
              <a:lnSpc>
                <a:spcPct val="100000"/>
              </a:lnSpc>
            </a:pPr>
            <a:r>
              <a:rPr lang="hu-HU" sz="2800" dirty="0">
                <a:solidFill>
                  <a:schemeClr val="tx1"/>
                </a:solidFill>
                <a:latin typeface="Georgia" panose="02040502050405020303" pitchFamily="18" charset="0"/>
                <a:cs typeface="Arial" panose="020B0604020202020204" pitchFamily="34" charset="0"/>
              </a:rPr>
              <a:t>Pl.</a:t>
            </a:r>
          </a:p>
          <a:p>
            <a:pPr algn="l">
              <a:lnSpc>
                <a:spcPct val="100000"/>
              </a:lnSpc>
            </a:pPr>
            <a:r>
              <a:rPr lang="hu-HU" sz="2800" dirty="0">
                <a:solidFill>
                  <a:schemeClr val="tx1"/>
                </a:solidFill>
                <a:latin typeface="Georgia" panose="02040502050405020303" pitchFamily="18" charset="0"/>
                <a:cs typeface="Arial" panose="020B0604020202020204" pitchFamily="34" charset="0"/>
              </a:rPr>
              <a:t>Rt’ = w0  + w1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(ekkor csak az </a:t>
            </a:r>
            <a:r>
              <a:rPr lang="hu-HU" sz="2800" dirty="0" err="1">
                <a:solidFill>
                  <a:schemeClr val="tx1"/>
                </a:solidFill>
                <a:latin typeface="Georgia" panose="02040502050405020303" pitchFamily="18" charset="0"/>
                <a:cs typeface="Arial" panose="020B0604020202020204" pitchFamily="34" charset="0"/>
              </a:rPr>
              <a:t>action</a:t>
            </a:r>
            <a:r>
              <a:rPr lang="hu-HU" sz="2800" dirty="0">
                <a:solidFill>
                  <a:schemeClr val="tx1"/>
                </a:solidFill>
                <a:latin typeface="Georgia" panose="02040502050405020303" pitchFamily="18" charset="0"/>
                <a:cs typeface="Arial" panose="020B0604020202020204" pitchFamily="34" charset="0"/>
              </a:rPr>
              <a:t> hatása játszik)</a:t>
            </a:r>
          </a:p>
          <a:p>
            <a:pPr algn="l">
              <a:lnSpc>
                <a:spcPct val="100000"/>
              </a:lnSpc>
            </a:pPr>
            <a:r>
              <a:rPr lang="hu-HU" sz="2800" dirty="0">
                <a:solidFill>
                  <a:schemeClr val="tx1"/>
                </a:solidFill>
                <a:latin typeface="Georgia" panose="02040502050405020303" pitchFamily="18" charset="0"/>
                <a:cs typeface="Arial" panose="020B0604020202020204" pitchFamily="34" charset="0"/>
              </a:rPr>
              <a:t>Ez a modell feltételezi, hogy lineáris kapcsolat van az </a:t>
            </a:r>
            <a:r>
              <a:rPr lang="hu-HU" sz="2800" dirty="0" err="1">
                <a:solidFill>
                  <a:schemeClr val="tx1"/>
                </a:solidFill>
                <a:latin typeface="Georgia" panose="02040502050405020303" pitchFamily="18" charset="0"/>
                <a:cs typeface="Arial" panose="020B0604020202020204" pitchFamily="34" charset="0"/>
              </a:rPr>
              <a:t>action</a:t>
            </a:r>
            <a:r>
              <a:rPr lang="hu-HU" sz="2800" dirty="0">
                <a:solidFill>
                  <a:schemeClr val="tx1"/>
                </a:solidFill>
                <a:latin typeface="Georgia" panose="02040502050405020303" pitchFamily="18" charset="0"/>
                <a:cs typeface="Arial" panose="020B0604020202020204" pitchFamily="34" charset="0"/>
              </a:rPr>
              <a:t>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és az Rt’ (</a:t>
            </a:r>
            <a:r>
              <a:rPr lang="hu-HU" sz="2800" dirty="0" err="1">
                <a:solidFill>
                  <a:schemeClr val="tx1"/>
                </a:solidFill>
                <a:latin typeface="Georgia" panose="02040502050405020303" pitchFamily="18" charset="0"/>
                <a:cs typeface="Arial" panose="020B0604020202020204" pitchFamily="34" charset="0"/>
              </a:rPr>
              <a:t>response</a:t>
            </a:r>
            <a:r>
              <a:rPr lang="hu-HU" sz="2800" dirty="0">
                <a:solidFill>
                  <a:schemeClr val="tx1"/>
                </a:solidFill>
                <a:latin typeface="Georgia" panose="02040502050405020303" pitchFamily="18" charset="0"/>
                <a:cs typeface="Arial" panose="020B0604020202020204" pitchFamily="34" charset="0"/>
              </a:rPr>
              <a:t> </a:t>
            </a:r>
            <a:r>
              <a:rPr lang="hu-HU" sz="2800" dirty="0" err="1">
                <a:solidFill>
                  <a:schemeClr val="tx1"/>
                </a:solidFill>
                <a:latin typeface="Georgia" panose="02040502050405020303" pitchFamily="18" charset="0"/>
                <a:cs typeface="Arial" panose="020B0604020202020204" pitchFamily="34" charset="0"/>
              </a:rPr>
              <a:t>time</a:t>
            </a:r>
            <a:r>
              <a:rPr lang="hu-HU" sz="2800" dirty="0">
                <a:solidFill>
                  <a:schemeClr val="tx1"/>
                </a:solidFill>
                <a:latin typeface="Georgia" panose="02040502050405020303" pitchFamily="18" charset="0"/>
                <a:cs typeface="Arial" panose="020B0604020202020204" pitchFamily="34" charset="0"/>
              </a:rPr>
              <a:t>) között. (de nem veszi figyelembe magát az aktuális </a:t>
            </a:r>
            <a:r>
              <a:rPr lang="hu-HU" sz="2800" dirty="0" err="1">
                <a:solidFill>
                  <a:schemeClr val="tx1"/>
                </a:solidFill>
                <a:latin typeface="Georgia" panose="02040502050405020303" pitchFamily="18" charset="0"/>
                <a:cs typeface="Arial" panose="020B0604020202020204" pitchFamily="34" charset="0"/>
              </a:rPr>
              <a:t>Response</a:t>
            </a:r>
            <a:r>
              <a:rPr lang="hu-HU" sz="2800" dirty="0">
                <a:solidFill>
                  <a:schemeClr val="tx1"/>
                </a:solidFill>
                <a:latin typeface="Georgia" panose="02040502050405020303" pitchFamily="18" charset="0"/>
                <a:cs typeface="Arial" panose="020B0604020202020204" pitchFamily="34" charset="0"/>
              </a:rPr>
              <a:t> Time-ot (Rt)</a:t>
            </a:r>
          </a:p>
          <a:p>
            <a:pPr algn="l">
              <a:lnSpc>
                <a:spcPct val="100000"/>
              </a:lnSpc>
            </a:pPr>
            <a:r>
              <a:rPr lang="hu-HU" sz="2800" dirty="0">
                <a:solidFill>
                  <a:schemeClr val="tx1"/>
                </a:solidFill>
                <a:latin typeface="Georgia" panose="02040502050405020303" pitchFamily="18" charset="0"/>
                <a:cs typeface="Arial" panose="020B0604020202020204" pitchFamily="34" charset="0"/>
              </a:rPr>
              <a:t>Pl.</a:t>
            </a:r>
            <a:br>
              <a:rPr lang="hu-HU" sz="2800" dirty="0">
                <a:solidFill>
                  <a:schemeClr val="tx1"/>
                </a:solidFill>
                <a:latin typeface="Georgia" panose="02040502050405020303" pitchFamily="18" charset="0"/>
                <a:cs typeface="Arial" panose="020B0604020202020204" pitchFamily="34" charset="0"/>
              </a:rPr>
            </a:br>
            <a:r>
              <a:rPr lang="hu-HU" sz="2800" dirty="0">
                <a:solidFill>
                  <a:schemeClr val="tx1"/>
                </a:solidFill>
                <a:latin typeface="Georgia" panose="02040502050405020303" pitchFamily="18" charset="0"/>
                <a:cs typeface="Arial" panose="020B0604020202020204" pitchFamily="34" charset="0"/>
              </a:rPr>
              <a:t>Rt’ = 1000 + (-200.1) * </a:t>
            </a:r>
            <a:r>
              <a:rPr lang="hu-HU" sz="2800" dirty="0" err="1">
                <a:solidFill>
                  <a:schemeClr val="tx1"/>
                </a:solidFill>
                <a:latin typeface="Georgia" panose="02040502050405020303" pitchFamily="18" charset="0"/>
                <a:cs typeface="Arial" panose="020B0604020202020204" pitchFamily="34" charset="0"/>
              </a:rPr>
              <a:t>delta_mv</a:t>
            </a: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Ekkor pl. ha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 +2 akkor</a:t>
            </a:r>
          </a:p>
          <a:p>
            <a:pPr algn="l">
              <a:lnSpc>
                <a:spcPct val="100000"/>
              </a:lnSpc>
            </a:pPr>
            <a:r>
              <a:rPr lang="hu-HU" sz="2800" dirty="0">
                <a:solidFill>
                  <a:schemeClr val="tx1"/>
                </a:solidFill>
                <a:latin typeface="Georgia" panose="02040502050405020303" pitchFamily="18" charset="0"/>
                <a:cs typeface="Arial" panose="020B0604020202020204" pitchFamily="34" charset="0"/>
              </a:rPr>
              <a:t>Rt’ = 1000 + (-200.1) * 2 = 599.8</a:t>
            </a:r>
          </a:p>
        </p:txBody>
      </p:sp>
    </p:spTree>
    <p:extLst>
      <p:ext uri="{BB962C8B-B14F-4D97-AF65-F5344CB8AC3E}">
        <p14:creationId xmlns:p14="http://schemas.microsoft.com/office/powerpoint/2010/main" val="202134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Visszatérve a fordított ingára</a:t>
            </a:r>
          </a:p>
          <a:p>
            <a:pPr algn="l">
              <a:lnSpc>
                <a:spcPct val="100000"/>
              </a:lnSpc>
            </a:pPr>
            <a:r>
              <a:rPr lang="hu-HU" sz="2800" dirty="0">
                <a:solidFill>
                  <a:schemeClr val="tx1"/>
                </a:solidFill>
                <a:latin typeface="Georgia" panose="02040502050405020303" pitchFamily="18" charset="0"/>
                <a:cs typeface="Arial" panose="020B0604020202020204" pitchFamily="34" charset="0"/>
              </a:rPr>
              <a:t>Ehhez képest az új modell (1) már magát a metrika aktuális értékével is számol.</a:t>
            </a:r>
          </a:p>
          <a:p>
            <a:pPr algn="l">
              <a:lnSpc>
                <a:spcPct val="100000"/>
              </a:lnSpc>
            </a:pPr>
            <a:r>
              <a:rPr lang="hu-HU" sz="2800" dirty="0">
                <a:solidFill>
                  <a:schemeClr val="tx1"/>
                </a:solidFill>
                <a:latin typeface="Georgia" panose="02040502050405020303" pitchFamily="18" charset="0"/>
                <a:cs typeface="Arial" panose="020B0604020202020204" pitchFamily="34" charset="0"/>
              </a:rPr>
              <a:t>Rt’ = w0  + w1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 w2 *  Rt</a:t>
            </a:r>
          </a:p>
          <a:p>
            <a:pPr algn="l">
              <a:lnSpc>
                <a:spcPct val="100000"/>
              </a:lnSpc>
            </a:pPr>
            <a:r>
              <a:rPr lang="hu-HU" sz="2800" dirty="0">
                <a:solidFill>
                  <a:schemeClr val="tx1"/>
                </a:solidFill>
                <a:latin typeface="Georgia" panose="02040502050405020303" pitchFamily="18" charset="0"/>
                <a:cs typeface="Arial" panose="020B0604020202020204" pitchFamily="34" charset="0"/>
              </a:rPr>
              <a:t>Ez a modell már figyelembe veszi az aktuális válaszidőt is (egyébként ez volt az amit régen használtam)</a:t>
            </a:r>
          </a:p>
          <a:p>
            <a:pPr algn="l">
              <a:lnSpc>
                <a:spcPct val="100000"/>
              </a:lnSpc>
            </a:pPr>
            <a:r>
              <a:rPr lang="hu-HU" sz="2800" dirty="0">
                <a:solidFill>
                  <a:schemeClr val="tx1"/>
                </a:solidFill>
                <a:latin typeface="Georgia" panose="02040502050405020303" pitchFamily="18" charset="0"/>
                <a:cs typeface="Arial" panose="020B0604020202020204" pitchFamily="34" charset="0"/>
              </a:rPr>
              <a:t>Pl.</a:t>
            </a:r>
            <a:br>
              <a:rPr lang="hu-HU" sz="2800" dirty="0">
                <a:solidFill>
                  <a:schemeClr val="tx1"/>
                </a:solidFill>
                <a:latin typeface="Georgia" panose="02040502050405020303" pitchFamily="18" charset="0"/>
                <a:cs typeface="Arial" panose="020B0604020202020204" pitchFamily="34" charset="0"/>
              </a:rPr>
            </a:br>
            <a:r>
              <a:rPr lang="hu-HU" sz="2800" dirty="0">
                <a:solidFill>
                  <a:schemeClr val="tx1"/>
                </a:solidFill>
                <a:latin typeface="Georgia" panose="02040502050405020303" pitchFamily="18" charset="0"/>
                <a:cs typeface="Arial" panose="020B0604020202020204" pitchFamily="34" charset="0"/>
              </a:rPr>
              <a:t>Rt’ = 30 + (-200.1) *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+ 1.2 * Rt</a:t>
            </a:r>
          </a:p>
          <a:p>
            <a:pPr algn="l">
              <a:lnSpc>
                <a:spcPct val="100000"/>
              </a:lnSpc>
            </a:pPr>
            <a:r>
              <a:rPr lang="hu-HU" sz="2800" dirty="0">
                <a:solidFill>
                  <a:schemeClr val="tx1"/>
                </a:solidFill>
                <a:latin typeface="Georgia" panose="02040502050405020303" pitchFamily="18" charset="0"/>
                <a:cs typeface="Arial" panose="020B0604020202020204" pitchFamily="34" charset="0"/>
              </a:rPr>
              <a:t>Ekkor pl. ha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 2 és Rt = 1000 akkor</a:t>
            </a:r>
          </a:p>
          <a:p>
            <a:pPr algn="l">
              <a:lnSpc>
                <a:spcPct val="100000"/>
              </a:lnSpc>
            </a:pPr>
            <a:r>
              <a:rPr lang="hu-HU" sz="2800" dirty="0">
                <a:solidFill>
                  <a:schemeClr val="tx1"/>
                </a:solidFill>
                <a:latin typeface="Georgia" panose="02040502050405020303" pitchFamily="18" charset="0"/>
                <a:cs typeface="Arial" panose="020B0604020202020204" pitchFamily="34" charset="0"/>
              </a:rPr>
              <a:t>Rt’ = 30 + (-200.1) * 2 + 1.2 * 1000 = 839.2</a:t>
            </a:r>
          </a:p>
        </p:txBody>
      </p:sp>
      <p:sp>
        <p:nvSpPr>
          <p:cNvPr id="3" name="Szöveg helye 14">
            <a:extLst>
              <a:ext uri="{FF2B5EF4-FFF2-40B4-BE49-F238E27FC236}">
                <a16:creationId xmlns:a16="http://schemas.microsoft.com/office/drawing/2014/main" id="{9020E75B-C423-4CA3-84C7-1B54898C9E51}"/>
              </a:ext>
            </a:extLst>
          </p:cNvPr>
          <p:cNvSpPr txBox="1">
            <a:spLocks/>
          </p:cNvSpPr>
          <p:nvPr/>
        </p:nvSpPr>
        <p:spPr>
          <a:xfrm>
            <a:off x="541246" y="4129710"/>
            <a:ext cx="10988144" cy="2257838"/>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800" dirty="0">
                <a:solidFill>
                  <a:schemeClr val="tx1"/>
                </a:solidFill>
                <a:latin typeface="Georgia" panose="02040502050405020303" pitchFamily="18" charset="0"/>
                <a:cs typeface="Arial" panose="020B0604020202020204" pitchFamily="34" charset="0"/>
              </a:rPr>
              <a:t>Ezek mind fiktív értékek (egyelőre) de a lényeg jól látszik.</a:t>
            </a:r>
          </a:p>
          <a:p>
            <a:pPr algn="l">
              <a:lnSpc>
                <a:spcPct val="100000"/>
              </a:lnSpc>
            </a:pPr>
            <a:r>
              <a:rPr lang="hu-HU" sz="2800" dirty="0">
                <a:solidFill>
                  <a:schemeClr val="tx1"/>
                </a:solidFill>
                <a:latin typeface="Georgia" panose="02040502050405020303" pitchFamily="18" charset="0"/>
                <a:cs typeface="Arial" panose="020B0604020202020204" pitchFamily="34" charset="0"/>
              </a:rPr>
              <a:t>A regressziós együtthatókat keressük, hogy amelyek a legjobban lefedik a valóságot.</a:t>
            </a:r>
          </a:p>
        </p:txBody>
      </p:sp>
    </p:spTree>
    <p:extLst>
      <p:ext uri="{BB962C8B-B14F-4D97-AF65-F5344CB8AC3E}">
        <p14:creationId xmlns:p14="http://schemas.microsoft.com/office/powerpoint/2010/main" val="351208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zöveg helye 14">
            <a:extLst>
              <a:ext uri="{FF2B5EF4-FFF2-40B4-BE49-F238E27FC236}">
                <a16:creationId xmlns:a16="http://schemas.microsoft.com/office/drawing/2014/main" id="{C36298F3-BE79-495E-B374-6314CCA002E4}"/>
              </a:ext>
            </a:extLst>
          </p:cNvPr>
          <p:cNvSpPr txBox="1">
            <a:spLocks/>
          </p:cNvSpPr>
          <p:nvPr/>
        </p:nvSpPr>
        <p:spPr>
          <a:xfrm>
            <a:off x="541246" y="5801659"/>
            <a:ext cx="10497815"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Ez is RL, mégpedig f(S,A) -&gt; St+1</a:t>
            </a:r>
            <a:endParaRPr lang="hu-HU" sz="3200" dirty="0">
              <a:solidFill>
                <a:schemeClr val="tx1"/>
              </a:solidFill>
              <a:latin typeface="Georgia" panose="02040502050405020303" pitchFamily="18" charset="0"/>
              <a:cs typeface="Calibri Light" panose="020F0302020204030204" pitchFamily="34" charset="0"/>
            </a:endParaRPr>
          </a:p>
        </p:txBody>
      </p:sp>
      <p:sp>
        <p:nvSpPr>
          <p:cNvPr id="16" name="Szöveg helye 14">
            <a:extLst>
              <a:ext uri="{FF2B5EF4-FFF2-40B4-BE49-F238E27FC236}">
                <a16:creationId xmlns:a16="http://schemas.microsoft.com/office/drawing/2014/main" id="{9C4CF37B-49B9-4E28-9FB0-592B5AC57620}"/>
              </a:ext>
            </a:extLst>
          </p:cNvPr>
          <p:cNvSpPr txBox="1">
            <a:spLocks/>
          </p:cNvSpPr>
          <p:nvPr/>
        </p:nvSpPr>
        <p:spPr>
          <a:xfrm>
            <a:off x="9024730" y="3565352"/>
            <a:ext cx="2014331" cy="16726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Action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18" name="Folyamatábra: Összegzés 17">
            <a:extLst>
              <a:ext uri="{FF2B5EF4-FFF2-40B4-BE49-F238E27FC236}">
                <a16:creationId xmlns:a16="http://schemas.microsoft.com/office/drawing/2014/main" id="{BDDFE8D2-6B7F-4907-A464-F6DC215EBA54}"/>
              </a:ext>
            </a:extLst>
          </p:cNvPr>
          <p:cNvSpPr/>
          <p:nvPr/>
        </p:nvSpPr>
        <p:spPr>
          <a:xfrm>
            <a:off x="10621617" y="1967981"/>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Ábra 9" descr="Lombhullató fa körvonalas">
            <a:extLst>
              <a:ext uri="{FF2B5EF4-FFF2-40B4-BE49-F238E27FC236}">
                <a16:creationId xmlns:a16="http://schemas.microsoft.com/office/drawing/2014/main" id="{6F3969F5-E7A9-4C08-88F0-F3677A9842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01131" y="2023805"/>
            <a:ext cx="914400" cy="914400"/>
          </a:xfrm>
          <a:prstGeom prst="rect">
            <a:avLst/>
          </a:prstGeom>
        </p:spPr>
      </p:pic>
      <p:pic>
        <p:nvPicPr>
          <p:cNvPr id="25" name="Ábra 24" descr="Bejárás körvonalas">
            <a:extLst>
              <a:ext uri="{FF2B5EF4-FFF2-40B4-BE49-F238E27FC236}">
                <a16:creationId xmlns:a16="http://schemas.microsoft.com/office/drawing/2014/main" id="{933A44A5-4FCE-4D29-92A8-D2A1A17151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89774" y="2661065"/>
            <a:ext cx="914400" cy="914400"/>
          </a:xfrm>
          <a:prstGeom prst="rect">
            <a:avLst/>
          </a:prstGeom>
        </p:spPr>
      </p:pic>
      <p:grpSp>
        <p:nvGrpSpPr>
          <p:cNvPr id="32" name="Csoportba foglalás 31">
            <a:extLst>
              <a:ext uri="{FF2B5EF4-FFF2-40B4-BE49-F238E27FC236}">
                <a16:creationId xmlns:a16="http://schemas.microsoft.com/office/drawing/2014/main" id="{3DFBD300-2635-49F6-96DD-002D59ADE0B2}"/>
              </a:ext>
            </a:extLst>
          </p:cNvPr>
          <p:cNvGrpSpPr/>
          <p:nvPr/>
        </p:nvGrpSpPr>
        <p:grpSpPr>
          <a:xfrm>
            <a:off x="7744394" y="908030"/>
            <a:ext cx="1033670" cy="1033670"/>
            <a:chOff x="8181716" y="908030"/>
            <a:chExt cx="1033670" cy="1033670"/>
          </a:xfrm>
        </p:grpSpPr>
        <p:sp>
          <p:nvSpPr>
            <p:cNvPr id="39" name="Folyamatábra: Összegzés 38">
              <a:extLst>
                <a:ext uri="{FF2B5EF4-FFF2-40B4-BE49-F238E27FC236}">
                  <a16:creationId xmlns:a16="http://schemas.microsoft.com/office/drawing/2014/main" id="{40429B9F-8630-4875-AC6A-D06CB446F8F5}"/>
                </a:ext>
              </a:extLst>
            </p:cNvPr>
            <p:cNvSpPr/>
            <p:nvPr/>
          </p:nvSpPr>
          <p:spPr>
            <a:xfrm>
              <a:off x="8181716" y="908030"/>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1" name="Ábra 30" descr="Kutatás körvonalas">
              <a:extLst>
                <a:ext uri="{FF2B5EF4-FFF2-40B4-BE49-F238E27FC236}">
                  <a16:creationId xmlns:a16="http://schemas.microsoft.com/office/drawing/2014/main" id="{E16028F1-0270-416E-A61E-FE7A9D6043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9214" y="1000717"/>
              <a:ext cx="914400" cy="914400"/>
            </a:xfrm>
            <a:prstGeom prst="rect">
              <a:avLst/>
            </a:prstGeom>
          </p:spPr>
        </p:pic>
      </p:grpSp>
      <p:sp>
        <p:nvSpPr>
          <p:cNvPr id="41" name="Folyamatábra: Összegzés 40">
            <a:extLst>
              <a:ext uri="{FF2B5EF4-FFF2-40B4-BE49-F238E27FC236}">
                <a16:creationId xmlns:a16="http://schemas.microsoft.com/office/drawing/2014/main" id="{D0C8934F-F737-43A9-AC54-E8E7DE3A9ED5}"/>
              </a:ext>
            </a:extLst>
          </p:cNvPr>
          <p:cNvSpPr/>
          <p:nvPr/>
        </p:nvSpPr>
        <p:spPr>
          <a:xfrm>
            <a:off x="225896" y="1506970"/>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 name="Ábra 11" descr="Férfi nyomozó egyszínű kitöltéssel">
            <a:extLst>
              <a:ext uri="{FF2B5EF4-FFF2-40B4-BE49-F238E27FC236}">
                <a16:creationId xmlns:a16="http://schemas.microsoft.com/office/drawing/2014/main" id="{0DA00A6C-CE54-47E2-A36B-9AF911BB8E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331" y="1585675"/>
            <a:ext cx="914400" cy="914400"/>
          </a:xfrm>
          <a:prstGeom prst="rect">
            <a:avLst/>
          </a:prstGeom>
        </p:spPr>
      </p:pic>
    </p:spTree>
    <p:extLst>
      <p:ext uri="{BB962C8B-B14F-4D97-AF65-F5344CB8AC3E}">
        <p14:creationId xmlns:p14="http://schemas.microsoft.com/office/powerpoint/2010/main" val="286902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Visszatérve a fordított ingára</a:t>
            </a:r>
          </a:p>
          <a:p>
            <a:pPr algn="l">
              <a:lnSpc>
                <a:spcPct val="100000"/>
              </a:lnSpc>
            </a:pPr>
            <a:r>
              <a:rPr lang="hu-HU" sz="2800" dirty="0">
                <a:solidFill>
                  <a:schemeClr val="tx1"/>
                </a:solidFill>
                <a:latin typeface="Georgia" panose="02040502050405020303" pitchFamily="18" charset="0"/>
                <a:cs typeface="Arial" panose="020B0604020202020204" pitchFamily="34" charset="0"/>
              </a:rPr>
              <a:t>Ehhez képest van egy még újabb modell (2) már magát a metrika aktuális értékével és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-vel és az mv-vel is számol.</a:t>
            </a:r>
          </a:p>
          <a:p>
            <a:pPr algn="l">
              <a:lnSpc>
                <a:spcPct val="100000"/>
              </a:lnSpc>
            </a:pPr>
            <a:r>
              <a:rPr lang="hu-HU" sz="2000" dirty="0">
                <a:solidFill>
                  <a:schemeClr val="tx1"/>
                </a:solidFill>
                <a:latin typeface="Georgia" panose="02040502050405020303" pitchFamily="18" charset="0"/>
                <a:cs typeface="Arial" panose="020B0604020202020204" pitchFamily="34" charset="0"/>
              </a:rPr>
              <a:t>Rt’ = w0  + w1 * Rt * mv / (mv + </a:t>
            </a:r>
            <a:r>
              <a:rPr lang="hu-HU" sz="2000" dirty="0" err="1">
                <a:solidFill>
                  <a:schemeClr val="tx1"/>
                </a:solidFill>
                <a:latin typeface="Georgia" panose="02040502050405020303" pitchFamily="18" charset="0"/>
                <a:cs typeface="Arial" panose="020B0604020202020204" pitchFamily="34" charset="0"/>
              </a:rPr>
              <a:t>delta_mv</a:t>
            </a:r>
            <a:r>
              <a:rPr lang="hu-HU" sz="2000" dirty="0">
                <a:solidFill>
                  <a:schemeClr val="tx1"/>
                </a:solidFill>
                <a:latin typeface="Georgia" panose="02040502050405020303" pitchFamily="18" charset="0"/>
                <a:cs typeface="Arial" panose="020B0604020202020204" pitchFamily="34" charset="0"/>
              </a:rPr>
              <a:t>)  + w2 * Rt *  </a:t>
            </a:r>
            <a:r>
              <a:rPr lang="hu-HU" sz="2000" dirty="0" err="1">
                <a:solidFill>
                  <a:schemeClr val="tx1"/>
                </a:solidFill>
                <a:latin typeface="Georgia" panose="02040502050405020303" pitchFamily="18" charset="0"/>
                <a:cs typeface="Arial" panose="020B0604020202020204" pitchFamily="34" charset="0"/>
              </a:rPr>
              <a:t>delta_mv</a:t>
            </a:r>
            <a:r>
              <a:rPr lang="hu-HU" sz="2000" dirty="0">
                <a:solidFill>
                  <a:schemeClr val="tx1"/>
                </a:solidFill>
                <a:latin typeface="Georgia" panose="02040502050405020303" pitchFamily="18" charset="0"/>
                <a:cs typeface="Arial" panose="020B0604020202020204" pitchFamily="34" charset="0"/>
              </a:rPr>
              <a:t> /(Rt + </a:t>
            </a:r>
            <a:r>
              <a:rPr lang="hu-HU" sz="2000" dirty="0" err="1">
                <a:solidFill>
                  <a:schemeClr val="tx1"/>
                </a:solidFill>
                <a:latin typeface="Georgia" panose="02040502050405020303" pitchFamily="18" charset="0"/>
                <a:cs typeface="Arial" panose="020B0604020202020204" pitchFamily="34" charset="0"/>
              </a:rPr>
              <a:t>delta_mv</a:t>
            </a:r>
            <a:r>
              <a:rPr lang="hu-HU" sz="2000" dirty="0">
                <a:solidFill>
                  <a:schemeClr val="tx1"/>
                </a:solidFill>
                <a:latin typeface="Georgia" panose="02040502050405020303" pitchFamily="18" charset="0"/>
                <a:cs typeface="Arial" panose="020B0604020202020204" pitchFamily="34" charset="0"/>
              </a:rPr>
              <a:t>)</a:t>
            </a:r>
          </a:p>
          <a:p>
            <a:pPr algn="l">
              <a:lnSpc>
                <a:spcPct val="100000"/>
              </a:lnSpc>
            </a:pPr>
            <a:r>
              <a:rPr lang="hu-HU" sz="1800" dirty="0">
                <a:solidFill>
                  <a:schemeClr val="tx1"/>
                </a:solidFill>
                <a:latin typeface="Georgia" panose="02040502050405020303" pitchFamily="18" charset="0"/>
                <a:cs typeface="Arial" panose="020B0604020202020204" pitchFamily="34" charset="0"/>
              </a:rPr>
              <a:t>Magyarra lefordítva, nem csak az aktuális metrika értékét és a </a:t>
            </a:r>
            <a:r>
              <a:rPr lang="hu-HU" sz="1800" dirty="0" err="1">
                <a:solidFill>
                  <a:schemeClr val="tx1"/>
                </a:solidFill>
                <a:latin typeface="Georgia" panose="02040502050405020303" pitchFamily="18" charset="0"/>
                <a:cs typeface="Arial" panose="020B0604020202020204" pitchFamily="34" charset="0"/>
              </a:rPr>
              <a:t>delta_mv</a:t>
            </a:r>
            <a:r>
              <a:rPr lang="hu-HU" sz="1800" dirty="0">
                <a:solidFill>
                  <a:schemeClr val="tx1"/>
                </a:solidFill>
                <a:latin typeface="Georgia" panose="02040502050405020303" pitchFamily="18" charset="0"/>
                <a:cs typeface="Arial" panose="020B0604020202020204" pitchFamily="34" charset="0"/>
              </a:rPr>
              <a:t>-t veszi figyelembe, hanem a modulálni kívánt változó aktuális értékét is (mv – </a:t>
            </a:r>
            <a:r>
              <a:rPr lang="hu-HU" sz="1800" dirty="0" err="1">
                <a:solidFill>
                  <a:schemeClr val="tx1"/>
                </a:solidFill>
                <a:latin typeface="Georgia" panose="02040502050405020303" pitchFamily="18" charset="0"/>
                <a:cs typeface="Arial" panose="020B0604020202020204" pitchFamily="34" charset="0"/>
              </a:rPr>
              <a:t>modulated</a:t>
            </a:r>
            <a:r>
              <a:rPr lang="hu-HU" sz="1800" dirty="0">
                <a:solidFill>
                  <a:schemeClr val="tx1"/>
                </a:solidFill>
                <a:latin typeface="Georgia" panose="02040502050405020303" pitchFamily="18" charset="0"/>
                <a:cs typeface="Arial" panose="020B0604020202020204" pitchFamily="34" charset="0"/>
              </a:rPr>
              <a:t> </a:t>
            </a:r>
            <a:r>
              <a:rPr lang="hu-HU" sz="1800" dirty="0" err="1">
                <a:solidFill>
                  <a:schemeClr val="tx1"/>
                </a:solidFill>
                <a:latin typeface="Georgia" panose="02040502050405020303" pitchFamily="18" charset="0"/>
                <a:cs typeface="Arial" panose="020B0604020202020204" pitchFamily="34" charset="0"/>
              </a:rPr>
              <a:t>variable</a:t>
            </a:r>
            <a:r>
              <a:rPr lang="hu-HU" sz="1800" dirty="0">
                <a:solidFill>
                  <a:schemeClr val="tx1"/>
                </a:solidFill>
                <a:latin typeface="Georgia" panose="02040502050405020303" pitchFamily="18" charset="0"/>
                <a:cs typeface="Arial" panose="020B0604020202020204" pitchFamily="34" charset="0"/>
              </a:rPr>
              <a:t>)</a:t>
            </a:r>
          </a:p>
          <a:p>
            <a:pPr algn="l">
              <a:lnSpc>
                <a:spcPct val="100000"/>
              </a:lnSpc>
            </a:pPr>
            <a:endParaRPr lang="hu-HU" sz="1800" dirty="0">
              <a:solidFill>
                <a:schemeClr val="tx1"/>
              </a:solidFill>
              <a:latin typeface="Georgia" panose="02040502050405020303" pitchFamily="18" charset="0"/>
              <a:cs typeface="Arial" panose="020B0604020202020204" pitchFamily="34" charset="0"/>
            </a:endParaRPr>
          </a:p>
          <a:p>
            <a:pPr algn="l">
              <a:lnSpc>
                <a:spcPct val="100000"/>
              </a:lnSpc>
            </a:pPr>
            <a:r>
              <a:rPr lang="hu-HU" sz="1800" dirty="0">
                <a:solidFill>
                  <a:schemeClr val="tx1"/>
                </a:solidFill>
                <a:latin typeface="Georgia" panose="02040502050405020303" pitchFamily="18" charset="0"/>
                <a:cs typeface="Arial" panose="020B0604020202020204" pitchFamily="34" charset="0"/>
              </a:rPr>
              <a:t>Ez az a képlet amivel kapcsolatban korábban </a:t>
            </a:r>
            <a:r>
              <a:rPr lang="hu-HU" sz="1800" dirty="0" err="1">
                <a:solidFill>
                  <a:schemeClr val="tx1"/>
                </a:solidFill>
                <a:latin typeface="Georgia" panose="02040502050405020303" pitchFamily="18" charset="0"/>
                <a:cs typeface="Arial" panose="020B0604020202020204" pitchFamily="34" charset="0"/>
              </a:rPr>
              <a:t>skeptikus</a:t>
            </a:r>
            <a:r>
              <a:rPr lang="hu-HU" sz="1800" dirty="0">
                <a:solidFill>
                  <a:schemeClr val="tx1"/>
                </a:solidFill>
                <a:latin typeface="Georgia" panose="02040502050405020303" pitchFamily="18" charset="0"/>
                <a:cs typeface="Arial" panose="020B0604020202020204" pitchFamily="34" charset="0"/>
              </a:rPr>
              <a:t> voltam és jobban el tudtam fogadni a másik képletet amely külön regressziós együtthatót rendelt magához a metrikához és egy másikat a </a:t>
            </a:r>
            <a:r>
              <a:rPr lang="hu-HU" sz="1800" dirty="0" err="1">
                <a:solidFill>
                  <a:schemeClr val="tx1"/>
                </a:solidFill>
                <a:latin typeface="Georgia" panose="02040502050405020303" pitchFamily="18" charset="0"/>
                <a:cs typeface="Arial" panose="020B0604020202020204" pitchFamily="34" charset="0"/>
              </a:rPr>
              <a:t>delta_mv</a:t>
            </a:r>
            <a:r>
              <a:rPr lang="hu-HU" sz="1800" dirty="0">
                <a:solidFill>
                  <a:schemeClr val="tx1"/>
                </a:solidFill>
                <a:latin typeface="Georgia" panose="02040502050405020303" pitchFamily="18" charset="0"/>
                <a:cs typeface="Arial" panose="020B0604020202020204" pitchFamily="34" charset="0"/>
              </a:rPr>
              <a:t> értékéhez.  Méghozzá azért, mert ha </a:t>
            </a:r>
            <a:r>
              <a:rPr lang="hu-HU" sz="1800" dirty="0" err="1">
                <a:solidFill>
                  <a:schemeClr val="tx1"/>
                </a:solidFill>
                <a:latin typeface="Georgia" panose="02040502050405020303" pitchFamily="18" charset="0"/>
                <a:cs typeface="Arial" panose="020B0604020202020204" pitchFamily="34" charset="0"/>
              </a:rPr>
              <a:t>delta_mv</a:t>
            </a:r>
            <a:r>
              <a:rPr lang="hu-HU" sz="1800" dirty="0">
                <a:solidFill>
                  <a:schemeClr val="tx1"/>
                </a:solidFill>
                <a:latin typeface="Georgia" panose="02040502050405020303" pitchFamily="18" charset="0"/>
                <a:cs typeface="Arial" panose="020B0604020202020204" pitchFamily="34" charset="0"/>
              </a:rPr>
              <a:t> = 0 (vagyis nincs változás a modulált változóban) akkor a metrika’ értékét csakis a metrika korábbi értékének valahányszorosa (w1) és egy konstans (w0) </a:t>
            </a:r>
            <a:r>
              <a:rPr lang="hu-HU" sz="1800" dirty="0" err="1">
                <a:solidFill>
                  <a:schemeClr val="tx1"/>
                </a:solidFill>
                <a:latin typeface="Georgia" panose="02040502050405020303" pitchFamily="18" charset="0"/>
                <a:cs typeface="Arial" panose="020B0604020202020204" pitchFamily="34" charset="0"/>
              </a:rPr>
              <a:t>határozzá</a:t>
            </a:r>
            <a:r>
              <a:rPr lang="hu-HU" sz="1800" dirty="0">
                <a:solidFill>
                  <a:schemeClr val="tx1"/>
                </a:solidFill>
                <a:latin typeface="Georgia" panose="02040502050405020303" pitchFamily="18" charset="0"/>
                <a:cs typeface="Arial" panose="020B0604020202020204" pitchFamily="34" charset="0"/>
              </a:rPr>
              <a:t> meg. Ez ideági logikus és érthető.</a:t>
            </a:r>
          </a:p>
          <a:p>
            <a:pPr algn="l">
              <a:lnSpc>
                <a:spcPct val="100000"/>
              </a:lnSpc>
            </a:pPr>
            <a:r>
              <a:rPr lang="hu-HU" sz="1800" dirty="0">
                <a:solidFill>
                  <a:schemeClr val="tx1"/>
                </a:solidFill>
                <a:latin typeface="Georgia" panose="02040502050405020303" pitchFamily="18" charset="0"/>
                <a:cs typeface="Arial" panose="020B0604020202020204" pitchFamily="34" charset="0"/>
              </a:rPr>
              <a:t>De vegyik alaposabban át a fenti számítási módszert is a következő </a:t>
            </a:r>
            <a:r>
              <a:rPr lang="hu-HU" sz="1800" dirty="0" err="1">
                <a:solidFill>
                  <a:schemeClr val="tx1"/>
                </a:solidFill>
                <a:latin typeface="Georgia" panose="02040502050405020303" pitchFamily="18" charset="0"/>
                <a:cs typeface="Arial" panose="020B0604020202020204" pitchFamily="34" charset="0"/>
              </a:rPr>
              <a:t>slide-on</a:t>
            </a:r>
            <a:r>
              <a:rPr lang="hu-HU" sz="1800" dirty="0">
                <a:solidFill>
                  <a:schemeClr val="tx1"/>
                </a:solidFill>
                <a:latin typeface="Georgia" panose="02040502050405020303" pitchFamily="18" charset="0"/>
                <a:cs typeface="Arial" panose="020B0604020202020204" pitchFamily="34" charset="0"/>
              </a:rPr>
              <a:t>.</a:t>
            </a:r>
            <a:endParaRPr lang="hu-HU" sz="2800" dirty="0">
              <a:solidFill>
                <a:schemeClr val="tx1"/>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329866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Visszatérve a fordított ingára</a:t>
            </a:r>
          </a:p>
          <a:p>
            <a:pPr algn="l">
              <a:lnSpc>
                <a:spcPct val="100000"/>
              </a:lnSpc>
            </a:pPr>
            <a:r>
              <a:rPr lang="hu-HU" sz="2800" dirty="0">
                <a:solidFill>
                  <a:schemeClr val="tx1"/>
                </a:solidFill>
                <a:latin typeface="Georgia" panose="02040502050405020303" pitchFamily="18" charset="0"/>
                <a:cs typeface="Arial" panose="020B0604020202020204" pitchFamily="34" charset="0"/>
              </a:rPr>
              <a:t>Ehhez képest van egy még újabb modell (2) már magát a metrika aktuális értékével és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-vel és az mv-vel is számol.</a:t>
            </a:r>
          </a:p>
          <a:p>
            <a:pPr algn="l">
              <a:lnSpc>
                <a:spcPct val="100000"/>
              </a:lnSpc>
            </a:pPr>
            <a:r>
              <a:rPr lang="hu-HU" sz="2000" dirty="0">
                <a:solidFill>
                  <a:schemeClr val="tx1"/>
                </a:solidFill>
                <a:latin typeface="Georgia" panose="02040502050405020303" pitchFamily="18" charset="0"/>
                <a:cs typeface="Arial" panose="020B0604020202020204" pitchFamily="34" charset="0"/>
              </a:rPr>
              <a:t>Rt’ = w0  + w1 * Rt * mv / (mv + </a:t>
            </a:r>
            <a:r>
              <a:rPr lang="hu-HU" sz="2000" dirty="0" err="1">
                <a:solidFill>
                  <a:schemeClr val="tx1"/>
                </a:solidFill>
                <a:latin typeface="Georgia" panose="02040502050405020303" pitchFamily="18" charset="0"/>
                <a:cs typeface="Arial" panose="020B0604020202020204" pitchFamily="34" charset="0"/>
              </a:rPr>
              <a:t>delta_mv</a:t>
            </a:r>
            <a:r>
              <a:rPr lang="hu-HU" sz="2000" dirty="0">
                <a:solidFill>
                  <a:schemeClr val="tx1"/>
                </a:solidFill>
                <a:latin typeface="Georgia" panose="02040502050405020303" pitchFamily="18" charset="0"/>
                <a:cs typeface="Arial" panose="020B0604020202020204" pitchFamily="34" charset="0"/>
              </a:rPr>
              <a:t>)  + w2 * Rt *  </a:t>
            </a:r>
            <a:r>
              <a:rPr lang="hu-HU" sz="2000" dirty="0" err="1">
                <a:solidFill>
                  <a:schemeClr val="tx1"/>
                </a:solidFill>
                <a:latin typeface="Georgia" panose="02040502050405020303" pitchFamily="18" charset="0"/>
                <a:cs typeface="Arial" panose="020B0604020202020204" pitchFamily="34" charset="0"/>
              </a:rPr>
              <a:t>delta_mv</a:t>
            </a:r>
            <a:r>
              <a:rPr lang="hu-HU" sz="2000" dirty="0">
                <a:solidFill>
                  <a:schemeClr val="tx1"/>
                </a:solidFill>
                <a:latin typeface="Georgia" panose="02040502050405020303" pitchFamily="18" charset="0"/>
                <a:cs typeface="Arial" panose="020B0604020202020204" pitchFamily="34" charset="0"/>
              </a:rPr>
              <a:t> /(Rt + </a:t>
            </a:r>
            <a:r>
              <a:rPr lang="hu-HU" sz="2000" dirty="0" err="1">
                <a:solidFill>
                  <a:schemeClr val="tx1"/>
                </a:solidFill>
                <a:latin typeface="Georgia" panose="02040502050405020303" pitchFamily="18" charset="0"/>
                <a:cs typeface="Arial" panose="020B0604020202020204" pitchFamily="34" charset="0"/>
              </a:rPr>
              <a:t>delta_mv</a:t>
            </a:r>
            <a:r>
              <a:rPr lang="hu-HU" sz="2000" dirty="0">
                <a:solidFill>
                  <a:schemeClr val="tx1"/>
                </a:solidFill>
                <a:latin typeface="Georgia" panose="02040502050405020303" pitchFamily="18" charset="0"/>
                <a:cs typeface="Arial" panose="020B0604020202020204" pitchFamily="34" charset="0"/>
              </a:rPr>
              <a:t>)</a:t>
            </a:r>
          </a:p>
          <a:p>
            <a:pPr algn="l">
              <a:lnSpc>
                <a:spcPct val="100000"/>
              </a:lnSpc>
            </a:pPr>
            <a:r>
              <a:rPr lang="hu-HU" sz="1800" dirty="0">
                <a:solidFill>
                  <a:schemeClr val="tx1"/>
                </a:solidFill>
                <a:latin typeface="Georgia" panose="02040502050405020303" pitchFamily="18" charset="0"/>
                <a:cs typeface="Arial" panose="020B0604020202020204" pitchFamily="34" charset="0"/>
              </a:rPr>
              <a:t>Magyarra lefordítva, nem csak az aktuális metrika értékét és a </a:t>
            </a:r>
            <a:r>
              <a:rPr lang="hu-HU" sz="1800" dirty="0" err="1">
                <a:solidFill>
                  <a:schemeClr val="tx1"/>
                </a:solidFill>
                <a:latin typeface="Georgia" panose="02040502050405020303" pitchFamily="18" charset="0"/>
                <a:cs typeface="Arial" panose="020B0604020202020204" pitchFamily="34" charset="0"/>
              </a:rPr>
              <a:t>delta_mv</a:t>
            </a:r>
            <a:r>
              <a:rPr lang="hu-HU" sz="1800" dirty="0">
                <a:solidFill>
                  <a:schemeClr val="tx1"/>
                </a:solidFill>
                <a:latin typeface="Georgia" panose="02040502050405020303" pitchFamily="18" charset="0"/>
                <a:cs typeface="Arial" panose="020B0604020202020204" pitchFamily="34" charset="0"/>
              </a:rPr>
              <a:t>-t veszi figyelembe, hanem a modulálni kívánt változó aktuális értékét is (mv – </a:t>
            </a:r>
            <a:r>
              <a:rPr lang="hu-HU" sz="1800" dirty="0" err="1">
                <a:solidFill>
                  <a:schemeClr val="tx1"/>
                </a:solidFill>
                <a:latin typeface="Georgia" panose="02040502050405020303" pitchFamily="18" charset="0"/>
                <a:cs typeface="Arial" panose="020B0604020202020204" pitchFamily="34" charset="0"/>
              </a:rPr>
              <a:t>modulated</a:t>
            </a:r>
            <a:r>
              <a:rPr lang="hu-HU" sz="1800" dirty="0">
                <a:solidFill>
                  <a:schemeClr val="tx1"/>
                </a:solidFill>
                <a:latin typeface="Georgia" panose="02040502050405020303" pitchFamily="18" charset="0"/>
                <a:cs typeface="Arial" panose="020B0604020202020204" pitchFamily="34" charset="0"/>
              </a:rPr>
              <a:t> </a:t>
            </a:r>
            <a:r>
              <a:rPr lang="hu-HU" sz="1800" dirty="0" err="1">
                <a:solidFill>
                  <a:schemeClr val="tx1"/>
                </a:solidFill>
                <a:latin typeface="Georgia" panose="02040502050405020303" pitchFamily="18" charset="0"/>
                <a:cs typeface="Arial" panose="020B0604020202020204" pitchFamily="34" charset="0"/>
              </a:rPr>
              <a:t>variable</a:t>
            </a:r>
            <a:r>
              <a:rPr lang="hu-HU" sz="1800" dirty="0">
                <a:solidFill>
                  <a:schemeClr val="tx1"/>
                </a:solidFill>
                <a:latin typeface="Georgia" panose="02040502050405020303" pitchFamily="18" charset="0"/>
                <a:cs typeface="Arial" panose="020B0604020202020204" pitchFamily="34" charset="0"/>
              </a:rPr>
              <a:t>)</a:t>
            </a:r>
          </a:p>
          <a:p>
            <a:pPr algn="l">
              <a:lnSpc>
                <a:spcPct val="100000"/>
              </a:lnSpc>
            </a:pPr>
            <a:r>
              <a:rPr lang="hu-HU" sz="2800" dirty="0">
                <a:solidFill>
                  <a:schemeClr val="tx1"/>
                </a:solidFill>
                <a:latin typeface="Georgia" panose="02040502050405020303" pitchFamily="18" charset="0"/>
                <a:cs typeface="Arial" panose="020B0604020202020204" pitchFamily="34" charset="0"/>
              </a:rPr>
              <a:t>Pl.</a:t>
            </a:r>
            <a:br>
              <a:rPr lang="hu-HU" sz="2800" dirty="0">
                <a:solidFill>
                  <a:schemeClr val="tx1"/>
                </a:solidFill>
                <a:latin typeface="Georgia" panose="02040502050405020303" pitchFamily="18" charset="0"/>
                <a:cs typeface="Arial" panose="020B0604020202020204" pitchFamily="34" charset="0"/>
              </a:rPr>
            </a:br>
            <a:r>
              <a:rPr lang="hu-HU" sz="2400" dirty="0">
                <a:solidFill>
                  <a:schemeClr val="tx1"/>
                </a:solidFill>
                <a:latin typeface="Georgia" panose="02040502050405020303" pitchFamily="18" charset="0"/>
                <a:cs typeface="Arial" panose="020B0604020202020204" pitchFamily="34" charset="0"/>
              </a:rPr>
              <a:t>Rt’ = 30 + (-200.1) *  Rt/(Rt + </a:t>
            </a:r>
            <a:r>
              <a:rPr lang="hu-HU" sz="2400" dirty="0" err="1">
                <a:solidFill>
                  <a:schemeClr val="tx1"/>
                </a:solidFill>
                <a:latin typeface="Georgia" panose="02040502050405020303" pitchFamily="18" charset="0"/>
                <a:cs typeface="Arial" panose="020B0604020202020204" pitchFamily="34" charset="0"/>
              </a:rPr>
              <a:t>delta_mv</a:t>
            </a:r>
            <a:r>
              <a:rPr lang="hu-HU" sz="2400" dirty="0">
                <a:solidFill>
                  <a:schemeClr val="tx1"/>
                </a:solidFill>
                <a:latin typeface="Georgia" panose="02040502050405020303" pitchFamily="18" charset="0"/>
                <a:cs typeface="Arial" panose="020B0604020202020204" pitchFamily="34" charset="0"/>
              </a:rPr>
              <a:t>) + 1.2 * </a:t>
            </a:r>
            <a:r>
              <a:rPr lang="hu-HU" sz="2400" dirty="0" err="1">
                <a:solidFill>
                  <a:schemeClr val="tx1"/>
                </a:solidFill>
                <a:latin typeface="Georgia" panose="02040502050405020303" pitchFamily="18" charset="0"/>
                <a:cs typeface="Arial" panose="020B0604020202020204" pitchFamily="34" charset="0"/>
              </a:rPr>
              <a:t>delta_mv</a:t>
            </a:r>
            <a:r>
              <a:rPr lang="hu-HU" sz="2400" dirty="0">
                <a:solidFill>
                  <a:schemeClr val="tx1"/>
                </a:solidFill>
                <a:latin typeface="Georgia" panose="02040502050405020303" pitchFamily="18" charset="0"/>
                <a:cs typeface="Arial" panose="020B0604020202020204" pitchFamily="34" charset="0"/>
              </a:rPr>
              <a:t> /(Rt + </a:t>
            </a:r>
            <a:r>
              <a:rPr lang="hu-HU" sz="2400" dirty="0" err="1">
                <a:solidFill>
                  <a:schemeClr val="tx1"/>
                </a:solidFill>
                <a:latin typeface="Georgia" panose="02040502050405020303" pitchFamily="18" charset="0"/>
                <a:cs typeface="Arial" panose="020B0604020202020204" pitchFamily="34" charset="0"/>
              </a:rPr>
              <a:t>delta_mv</a:t>
            </a:r>
            <a:r>
              <a:rPr lang="hu-HU" sz="2400" dirty="0">
                <a:solidFill>
                  <a:schemeClr val="tx1"/>
                </a:solidFill>
                <a:latin typeface="Georgia" panose="02040502050405020303" pitchFamily="18" charset="0"/>
                <a:cs typeface="Arial" panose="020B0604020202020204" pitchFamily="34" charset="0"/>
              </a:rPr>
              <a:t>)</a:t>
            </a:r>
          </a:p>
          <a:p>
            <a:pPr algn="l">
              <a:lnSpc>
                <a:spcPct val="100000"/>
              </a:lnSpc>
            </a:pPr>
            <a:r>
              <a:rPr lang="hu-HU" sz="2800" dirty="0">
                <a:solidFill>
                  <a:schemeClr val="tx1"/>
                </a:solidFill>
                <a:latin typeface="Georgia" panose="02040502050405020303" pitchFamily="18" charset="0"/>
                <a:cs typeface="Arial" panose="020B0604020202020204" pitchFamily="34" charset="0"/>
              </a:rPr>
              <a:t>Ekkor pl. ha </a:t>
            </a:r>
            <a:r>
              <a:rPr lang="hu-HU" sz="2800" dirty="0" err="1">
                <a:solidFill>
                  <a:schemeClr val="tx1"/>
                </a:solidFill>
                <a:latin typeface="Georgia" panose="02040502050405020303" pitchFamily="18" charset="0"/>
                <a:cs typeface="Arial" panose="020B0604020202020204" pitchFamily="34" charset="0"/>
              </a:rPr>
              <a:t>delta_mv</a:t>
            </a:r>
            <a:r>
              <a:rPr lang="hu-HU" sz="2800" dirty="0">
                <a:solidFill>
                  <a:schemeClr val="tx1"/>
                </a:solidFill>
                <a:latin typeface="Georgia" panose="02040502050405020303" pitchFamily="18" charset="0"/>
                <a:cs typeface="Arial" panose="020B0604020202020204" pitchFamily="34" charset="0"/>
              </a:rPr>
              <a:t> = 2 és Rt = 1000 akkor</a:t>
            </a:r>
          </a:p>
          <a:p>
            <a:pPr algn="l">
              <a:lnSpc>
                <a:spcPct val="100000"/>
              </a:lnSpc>
            </a:pPr>
            <a:r>
              <a:rPr lang="hu-HU" sz="2400" dirty="0">
                <a:solidFill>
                  <a:schemeClr val="tx1"/>
                </a:solidFill>
                <a:latin typeface="Georgia" panose="02040502050405020303" pitchFamily="18" charset="0"/>
                <a:cs typeface="Arial" panose="020B0604020202020204" pitchFamily="34" charset="0"/>
              </a:rPr>
              <a:t>Rt’ = 30 + (-200.1) * 2 + 1.2 * 1000 = 839.2</a:t>
            </a:r>
          </a:p>
        </p:txBody>
      </p:sp>
    </p:spTree>
    <p:extLst>
      <p:ext uri="{BB962C8B-B14F-4D97-AF65-F5344CB8AC3E}">
        <p14:creationId xmlns:p14="http://schemas.microsoft.com/office/powerpoint/2010/main" val="406938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Érdekes lesz</a:t>
            </a:r>
          </a:p>
          <a:p>
            <a:pPr algn="l">
              <a:lnSpc>
                <a:spcPct val="100000"/>
              </a:lnSpc>
            </a:pPr>
            <a:r>
              <a:rPr lang="hu-HU" sz="2800" dirty="0">
                <a:solidFill>
                  <a:schemeClr val="tx1"/>
                </a:solidFill>
                <a:latin typeface="Georgia" panose="02040502050405020303" pitchFamily="18" charset="0"/>
                <a:cs typeface="Arial" panose="020B0604020202020204" pitchFamily="34" charset="0"/>
              </a:rPr>
              <a:t>Szerintem sokat fogok még és érdemes lesz elmélkedni a fordított inga és az általam tervezett szimulációs rendszer közötti analógiákról.</a:t>
            </a:r>
          </a:p>
          <a:p>
            <a:pPr algn="l">
              <a:lnSpc>
                <a:spcPct val="100000"/>
              </a:lnSpc>
            </a:pPr>
            <a:r>
              <a:rPr lang="hu-HU" sz="2000" dirty="0">
                <a:solidFill>
                  <a:schemeClr val="tx1"/>
                </a:solidFill>
                <a:latin typeface="Georgia" panose="02040502050405020303" pitchFamily="18" charset="0"/>
                <a:cs typeface="Arial" panose="020B0604020202020204" pitchFamily="34" charset="0"/>
              </a:rPr>
              <a:t>Legfőképpen arról, hol vannak hasonlóságok, mik a megfeleltetések az egyes rendszerekben.</a:t>
            </a:r>
          </a:p>
          <a:p>
            <a:pPr algn="l">
              <a:lnSpc>
                <a:spcPct val="100000"/>
              </a:lnSpc>
            </a:pPr>
            <a:r>
              <a:rPr lang="hu-HU" sz="2000" dirty="0">
                <a:solidFill>
                  <a:schemeClr val="tx1"/>
                </a:solidFill>
                <a:latin typeface="Georgia" panose="02040502050405020303" pitchFamily="18" charset="0"/>
                <a:cs typeface="Arial" panose="020B0604020202020204" pitchFamily="34" charset="0"/>
              </a:rPr>
              <a:t>Az egyik nagy félelmem, hogyha teljesen megértem az analógiát és megcsinálom a vezérlést az én kis szimulációs környezetemben a fordított ingát vezérlő PID (</a:t>
            </a:r>
            <a:r>
              <a:rPr lang="hu-HU" sz="2000" dirty="0" err="1">
                <a:solidFill>
                  <a:schemeClr val="tx1"/>
                </a:solidFill>
                <a:latin typeface="Georgia" panose="02040502050405020303" pitchFamily="18" charset="0"/>
                <a:cs typeface="Arial" panose="020B0604020202020204" pitchFamily="34" charset="0"/>
              </a:rPr>
              <a:t>Proportional</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Integral</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Derived</a:t>
            </a:r>
            <a:r>
              <a:rPr lang="hu-HU" sz="2000" dirty="0">
                <a:solidFill>
                  <a:schemeClr val="tx1"/>
                </a:solidFill>
                <a:latin typeface="Georgia" panose="02040502050405020303" pitchFamily="18" charset="0"/>
                <a:cs typeface="Arial" panose="020B0604020202020204" pitchFamily="34" charset="0"/>
              </a:rPr>
              <a:t>) vezérlés alapján akkor kiderül, hogy erre az esetre, vagy bizonyos esetekre jobban </a:t>
            </a:r>
            <a:r>
              <a:rPr lang="hu-HU" sz="2000" dirty="0" err="1">
                <a:solidFill>
                  <a:schemeClr val="tx1"/>
                </a:solidFill>
                <a:latin typeface="Georgia" panose="02040502050405020303" pitchFamily="18" charset="0"/>
                <a:cs typeface="Arial" panose="020B0604020202020204" pitchFamily="34" charset="0"/>
              </a:rPr>
              <a:t>telejsít</a:t>
            </a:r>
            <a:r>
              <a:rPr lang="hu-HU" sz="2000" dirty="0">
                <a:solidFill>
                  <a:schemeClr val="tx1"/>
                </a:solidFill>
                <a:latin typeface="Georgia" panose="02040502050405020303" pitchFamily="18" charset="0"/>
                <a:cs typeface="Arial" panose="020B0604020202020204" pitchFamily="34" charset="0"/>
              </a:rPr>
              <a:t>.</a:t>
            </a:r>
          </a:p>
          <a:p>
            <a:pPr algn="l">
              <a:lnSpc>
                <a:spcPct val="100000"/>
              </a:lnSpc>
            </a:pPr>
            <a:r>
              <a:rPr lang="hu-HU" sz="2000" dirty="0">
                <a:solidFill>
                  <a:schemeClr val="tx1"/>
                </a:solidFill>
                <a:latin typeface="Georgia" panose="02040502050405020303" pitchFamily="18" charset="0"/>
                <a:cs typeface="Arial" panose="020B0604020202020204" pitchFamily="34" charset="0"/>
              </a:rPr>
              <a:t>De ettől nem kell félnem, mert szerintem nem fog és a rendszerek ilyen szintű megértése segíteni fogja a későbbi munkát.</a:t>
            </a:r>
            <a:endParaRPr lang="hu-HU" sz="2400" dirty="0">
              <a:solidFill>
                <a:schemeClr val="tx1"/>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27013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Érdekes lesz</a:t>
            </a:r>
          </a:p>
          <a:p>
            <a:pPr algn="l">
              <a:lnSpc>
                <a:spcPct val="100000"/>
              </a:lnSpc>
            </a:pPr>
            <a:r>
              <a:rPr lang="hu-HU" sz="2800" dirty="0">
                <a:solidFill>
                  <a:schemeClr val="tx1"/>
                </a:solidFill>
                <a:latin typeface="Georgia" panose="02040502050405020303" pitchFamily="18" charset="0"/>
                <a:cs typeface="Arial" panose="020B0604020202020204" pitchFamily="34" charset="0"/>
              </a:rPr>
              <a:t>El is árulom, hogy hol látom az egyik legnagyobb problémát.</a:t>
            </a:r>
          </a:p>
          <a:p>
            <a:pPr algn="l">
              <a:lnSpc>
                <a:spcPct val="100000"/>
              </a:lnSpc>
            </a:pPr>
            <a:r>
              <a:rPr lang="hu-HU" sz="2000" dirty="0">
                <a:solidFill>
                  <a:schemeClr val="tx1"/>
                </a:solidFill>
                <a:latin typeface="Georgia" panose="02040502050405020303" pitchFamily="18" charset="0"/>
                <a:cs typeface="Arial" panose="020B0604020202020204" pitchFamily="34" charset="0"/>
              </a:rPr>
              <a:t>Abban a teszt rendszerben amit vizsgálok a cél az hogy azt a kis pontot a legközelebb tartsuk egy időben változó értékhez.</a:t>
            </a:r>
          </a:p>
          <a:p>
            <a:pPr algn="l">
              <a:lnSpc>
                <a:spcPct val="100000"/>
              </a:lnSpc>
            </a:pPr>
            <a:r>
              <a:rPr lang="hu-HU" sz="2000" dirty="0">
                <a:solidFill>
                  <a:schemeClr val="tx1"/>
                </a:solidFill>
                <a:latin typeface="Georgia" panose="02040502050405020303" pitchFamily="18" charset="0"/>
                <a:cs typeface="Arial" panose="020B0604020202020204" pitchFamily="34" charset="0"/>
              </a:rPr>
              <a:t>Ez lenne maga az ‚út közepe’</a:t>
            </a:r>
          </a:p>
          <a:p>
            <a:pPr algn="l">
              <a:lnSpc>
                <a:spcPct val="100000"/>
              </a:lnSpc>
            </a:pPr>
            <a:r>
              <a:rPr lang="hu-HU" sz="2000" dirty="0">
                <a:solidFill>
                  <a:schemeClr val="tx1"/>
                </a:solidFill>
                <a:latin typeface="Georgia" panose="02040502050405020303" pitchFamily="18" charset="0"/>
                <a:cs typeface="Arial" panose="020B0604020202020204" pitchFamily="34" charset="0"/>
              </a:rPr>
              <a:t>Ha semmilyen más információ nem áll a rendelkezésemre akkor a vezérlést úgy oldanám meg, hogy a kis pontot mozgassa úgy, hogy a pont pozíciója és az út közötti távolság a legkisebb legyen.</a:t>
            </a:r>
          </a:p>
          <a:p>
            <a:pPr algn="l">
              <a:lnSpc>
                <a:spcPct val="100000"/>
              </a:lnSpc>
            </a:pPr>
            <a:r>
              <a:rPr lang="hu-HU" sz="2000" dirty="0">
                <a:solidFill>
                  <a:schemeClr val="tx1"/>
                </a:solidFill>
                <a:latin typeface="Georgia" panose="02040502050405020303" pitchFamily="18" charset="0"/>
                <a:cs typeface="Arial" panose="020B0604020202020204" pitchFamily="34" charset="0"/>
              </a:rPr>
              <a:t>Vagyis nagyon egyszerűen a kettő közötti eltérés mértékével, vagy annak valamilyen töredékével módosítja a pont pozícióját.</a:t>
            </a:r>
          </a:p>
          <a:p>
            <a:pPr algn="l">
              <a:lnSpc>
                <a:spcPct val="100000"/>
              </a:lnSpc>
            </a:pPr>
            <a:r>
              <a:rPr lang="hu-HU" sz="3600" dirty="0">
                <a:solidFill>
                  <a:schemeClr val="tx1"/>
                </a:solidFill>
                <a:latin typeface="Georgia" panose="02040502050405020303" pitchFamily="18" charset="0"/>
                <a:cs typeface="Arial" panose="020B0604020202020204" pitchFamily="34" charset="0"/>
              </a:rPr>
              <a:t>Na de mi itt a hiba?</a:t>
            </a:r>
          </a:p>
        </p:txBody>
      </p:sp>
    </p:spTree>
    <p:extLst>
      <p:ext uri="{BB962C8B-B14F-4D97-AF65-F5344CB8AC3E}">
        <p14:creationId xmlns:p14="http://schemas.microsoft.com/office/powerpoint/2010/main" val="293040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Ott látom a hibát, hogy</a:t>
            </a:r>
          </a:p>
          <a:p>
            <a:pPr algn="l">
              <a:lnSpc>
                <a:spcPct val="100000"/>
              </a:lnSpc>
            </a:pPr>
            <a:r>
              <a:rPr lang="hu-HU" sz="2800" dirty="0">
                <a:solidFill>
                  <a:schemeClr val="tx1"/>
                </a:solidFill>
                <a:latin typeface="Georgia" panose="02040502050405020303" pitchFamily="18" charset="0"/>
                <a:cs typeface="Arial" panose="020B0604020202020204" pitchFamily="34" charset="0"/>
              </a:rPr>
              <a:t>Amit én úgymond szenzorból származó változónak hívok,</a:t>
            </a:r>
          </a:p>
          <a:p>
            <a:pPr algn="l">
              <a:lnSpc>
                <a:spcPct val="100000"/>
              </a:lnSpc>
            </a:pPr>
            <a:r>
              <a:rPr lang="hu-HU" sz="2000" dirty="0">
                <a:solidFill>
                  <a:schemeClr val="tx1"/>
                </a:solidFill>
                <a:latin typeface="Georgia" panose="02040502050405020303" pitchFamily="18" charset="0"/>
                <a:cs typeface="Arial" panose="020B0604020202020204" pitchFamily="34" charset="0"/>
              </a:rPr>
              <a:t>Az egy olyan változó amit utána direktbe szabályozok.</a:t>
            </a:r>
          </a:p>
          <a:p>
            <a:pPr algn="l">
              <a:lnSpc>
                <a:spcPct val="100000"/>
              </a:lnSpc>
            </a:pPr>
            <a:r>
              <a:rPr lang="hu-HU" sz="3600" dirty="0">
                <a:solidFill>
                  <a:schemeClr val="tx1"/>
                </a:solidFill>
                <a:latin typeface="Georgia" panose="02040502050405020303" pitchFamily="18" charset="0"/>
                <a:cs typeface="Arial" panose="020B0604020202020204" pitchFamily="34" charset="0"/>
              </a:rPr>
              <a:t>Magyarul</a:t>
            </a:r>
          </a:p>
          <a:p>
            <a:pPr algn="l">
              <a:lnSpc>
                <a:spcPct val="100000"/>
              </a:lnSpc>
            </a:pPr>
            <a:r>
              <a:rPr lang="hu-HU" sz="2000" dirty="0">
                <a:solidFill>
                  <a:schemeClr val="tx1"/>
                </a:solidFill>
                <a:latin typeface="Georgia" panose="02040502050405020303" pitchFamily="18" charset="0"/>
                <a:cs typeface="Arial" panose="020B0604020202020204" pitchFamily="34" charset="0"/>
              </a:rPr>
              <a:t>Ha tudom – márpedig a szenzor ezt méri – hogy mi az úttól való eltérés mértéke, akkor utána simán azt mondhatnám, hogy pontosan ennyivel lépjen fel, vagy le és máris az út közepén találja magát.</a:t>
            </a:r>
          </a:p>
          <a:p>
            <a:pPr algn="l">
              <a:lnSpc>
                <a:spcPct val="100000"/>
              </a:lnSpc>
            </a:pPr>
            <a:r>
              <a:rPr lang="hu-HU" sz="2000" dirty="0">
                <a:solidFill>
                  <a:schemeClr val="tx1"/>
                </a:solidFill>
                <a:latin typeface="Georgia" panose="02040502050405020303" pitchFamily="18" charset="0"/>
                <a:cs typeface="Arial" panose="020B0604020202020204" pitchFamily="34" charset="0"/>
              </a:rPr>
              <a:t>Magyarul</a:t>
            </a:r>
          </a:p>
          <a:p>
            <a:pPr algn="l">
              <a:lnSpc>
                <a:spcPct val="100000"/>
              </a:lnSpc>
            </a:pPr>
            <a:r>
              <a:rPr lang="hu-HU" sz="2000" dirty="0">
                <a:solidFill>
                  <a:schemeClr val="tx1"/>
                </a:solidFill>
                <a:latin typeface="Georgia" panose="02040502050405020303" pitchFamily="18" charset="0"/>
                <a:cs typeface="Arial" panose="020B0604020202020204" pitchFamily="34" charset="0"/>
              </a:rPr>
              <a:t>Olyan ez mintha azt mondanám, hogy 20 fok van a szobában de azt akarom hogy legyen 23 fok. Mit kell ehhez tenni? Semmit. 3 egységgel megemelni a fűtésbe áramló gáz mennyiségét és máris 23 fok lesz.</a:t>
            </a:r>
          </a:p>
          <a:p>
            <a:pPr algn="l">
              <a:lnSpc>
                <a:spcPct val="100000"/>
              </a:lnSpc>
            </a:pPr>
            <a:r>
              <a:rPr lang="hu-HU" sz="2000" dirty="0">
                <a:solidFill>
                  <a:schemeClr val="tx1"/>
                </a:solidFill>
                <a:latin typeface="Georgia" panose="02040502050405020303" pitchFamily="18" charset="0"/>
                <a:cs typeface="Arial" panose="020B0604020202020204" pitchFamily="34" charset="0"/>
              </a:rPr>
              <a:t>Magyarul a vezérelt változó (</a:t>
            </a:r>
            <a:r>
              <a:rPr lang="hu-HU" sz="2000" dirty="0" err="1">
                <a:solidFill>
                  <a:schemeClr val="tx1"/>
                </a:solidFill>
                <a:latin typeface="Georgia" panose="02040502050405020303" pitchFamily="18" charset="0"/>
                <a:cs typeface="Arial" panose="020B0604020202020204" pitchFamily="34" charset="0"/>
              </a:rPr>
              <a:t>modulated</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variable</a:t>
            </a:r>
            <a:r>
              <a:rPr lang="hu-HU" sz="2000" dirty="0">
                <a:solidFill>
                  <a:schemeClr val="tx1"/>
                </a:solidFill>
                <a:latin typeface="Georgia" panose="02040502050405020303" pitchFamily="18" charset="0"/>
                <a:cs typeface="Arial" panose="020B0604020202020204" pitchFamily="34" charset="0"/>
              </a:rPr>
              <a:t>) és </a:t>
            </a:r>
            <a:r>
              <a:rPr lang="hu-HU" sz="2000" dirty="0" err="1">
                <a:solidFill>
                  <a:schemeClr val="tx1"/>
                </a:solidFill>
                <a:latin typeface="Georgia" panose="02040502050405020303" pitchFamily="18" charset="0"/>
                <a:cs typeface="Arial" panose="020B0604020202020204" pitchFamily="34" charset="0"/>
              </a:rPr>
              <a:t>szensorból</a:t>
            </a:r>
            <a:r>
              <a:rPr lang="hu-HU" sz="2000" dirty="0">
                <a:solidFill>
                  <a:schemeClr val="tx1"/>
                </a:solidFill>
                <a:latin typeface="Georgia" panose="02040502050405020303" pitchFamily="18" charset="0"/>
                <a:cs typeface="Arial" panose="020B0604020202020204" pitchFamily="34" charset="0"/>
              </a:rPr>
              <a:t> mért változó között egy tök egyértelmű </a:t>
            </a:r>
            <a:r>
              <a:rPr lang="hu-HU" sz="3600" dirty="0">
                <a:solidFill>
                  <a:schemeClr val="tx1"/>
                </a:solidFill>
                <a:latin typeface="Georgia" panose="02040502050405020303" pitchFamily="18" charset="0"/>
                <a:cs typeface="Arial" panose="020B0604020202020204" pitchFamily="34" charset="0"/>
              </a:rPr>
              <a:t>x = y</a:t>
            </a:r>
            <a:r>
              <a:rPr lang="hu-HU" sz="2000" dirty="0">
                <a:solidFill>
                  <a:schemeClr val="tx1"/>
                </a:solidFill>
                <a:latin typeface="Georgia" panose="02040502050405020303" pitchFamily="18" charset="0"/>
                <a:cs typeface="Arial" panose="020B0604020202020204" pitchFamily="34" charset="0"/>
              </a:rPr>
              <a:t> kapcsolat van.</a:t>
            </a:r>
          </a:p>
        </p:txBody>
      </p:sp>
    </p:spTree>
    <p:extLst>
      <p:ext uri="{BB962C8B-B14F-4D97-AF65-F5344CB8AC3E}">
        <p14:creationId xmlns:p14="http://schemas.microsoft.com/office/powerpoint/2010/main" val="319475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 fordított ingával összehasonlítva</a:t>
            </a:r>
          </a:p>
          <a:p>
            <a:pPr algn="l">
              <a:lnSpc>
                <a:spcPct val="100000"/>
              </a:lnSpc>
            </a:pPr>
            <a:r>
              <a:rPr lang="hu-HU" sz="2800" dirty="0">
                <a:solidFill>
                  <a:schemeClr val="tx1"/>
                </a:solidFill>
                <a:latin typeface="Georgia" panose="02040502050405020303" pitchFamily="18" charset="0"/>
                <a:cs typeface="Arial" panose="020B0604020202020204" pitchFamily="34" charset="0"/>
              </a:rPr>
              <a:t>Ott úgy néz ki az elrendezés, hogy</a:t>
            </a:r>
          </a:p>
          <a:p>
            <a:pPr algn="l">
              <a:lnSpc>
                <a:spcPct val="100000"/>
              </a:lnSpc>
            </a:pPr>
            <a:r>
              <a:rPr lang="hu-HU" sz="2000" dirty="0">
                <a:solidFill>
                  <a:schemeClr val="tx1"/>
                </a:solidFill>
                <a:latin typeface="Georgia" panose="02040502050405020303" pitchFamily="18" charset="0"/>
                <a:cs typeface="Arial" panose="020B0604020202020204" pitchFamily="34" charset="0"/>
              </a:rPr>
              <a:t>Az ingán van egy elmozdulás mérő ami az inga állását méri fokban (ez a szenzor) és van egy elektromotor amivel szabályozzuk (nem az inga dőlésszögét) hanem az alatta lévő kocsit mozgató motort.</a:t>
            </a:r>
          </a:p>
          <a:p>
            <a:pPr algn="l">
              <a:lnSpc>
                <a:spcPct val="100000"/>
              </a:lnSpc>
            </a:pPr>
            <a:r>
              <a:rPr lang="hu-HU" sz="2000" dirty="0">
                <a:solidFill>
                  <a:schemeClr val="tx1"/>
                </a:solidFill>
                <a:latin typeface="Georgia" panose="02040502050405020303" pitchFamily="18" charset="0"/>
                <a:cs typeface="Arial" panose="020B0604020202020204" pitchFamily="34" charset="0"/>
              </a:rPr>
              <a:t>Ott ez a modell úgy néz ki, hogy az inga dőlésszögének állása és a kívánt dőlésszög közötti különbséget tápláljuk be a kocsit mozgató motor vezérlésébe.</a:t>
            </a:r>
          </a:p>
          <a:p>
            <a:pPr algn="l">
              <a:lnSpc>
                <a:spcPct val="100000"/>
              </a:lnSpc>
            </a:pPr>
            <a:r>
              <a:rPr lang="hu-HU" sz="2000" dirty="0">
                <a:solidFill>
                  <a:schemeClr val="tx1"/>
                </a:solidFill>
                <a:latin typeface="Georgia" panose="02040502050405020303" pitchFamily="18" charset="0"/>
                <a:cs typeface="Arial" panose="020B0604020202020204" pitchFamily="34" charset="0"/>
              </a:rPr>
              <a:t>Olyan ez mintha benne lenne egy végtelenített ciklusban ahol minden pillanatban megmérjük, hogy mi a kívánt dőlésszög és a jelenlegi dőlésszög közötti különbség és fel van állítva valamilyen függvény (a PID) ami alapján elő áll egy érték ami a motort szabályozza.</a:t>
            </a:r>
          </a:p>
          <a:p>
            <a:pPr algn="l">
              <a:lnSpc>
                <a:spcPct val="100000"/>
              </a:lnSpc>
            </a:pPr>
            <a:r>
              <a:rPr lang="hu-HU" sz="2000" dirty="0">
                <a:solidFill>
                  <a:schemeClr val="tx1"/>
                </a:solidFill>
                <a:latin typeface="Georgia" panose="02040502050405020303" pitchFamily="18" charset="0"/>
                <a:cs typeface="Arial" panose="020B0604020202020204" pitchFamily="34" charset="0"/>
              </a:rPr>
              <a:t>Csakhogy ebben a példában a szabályozott változó és a mérés ami alapján szabályozzuk nem ugyan az.</a:t>
            </a:r>
          </a:p>
          <a:p>
            <a:pPr algn="l">
              <a:lnSpc>
                <a:spcPct val="100000"/>
              </a:lnSpc>
            </a:pPr>
            <a:r>
              <a:rPr lang="hu-HU" sz="2000" dirty="0">
                <a:solidFill>
                  <a:schemeClr val="tx1"/>
                </a:solidFill>
                <a:latin typeface="Georgia" panose="02040502050405020303" pitchFamily="18" charset="0"/>
                <a:cs typeface="Arial" panose="020B0604020202020204" pitchFamily="34" charset="0"/>
              </a:rPr>
              <a:t>Az egyik a dőlésszög a másik az elektromotornak adott feszültség.</a:t>
            </a:r>
          </a:p>
        </p:txBody>
      </p:sp>
    </p:spTree>
    <p:extLst>
      <p:ext uri="{BB962C8B-B14F-4D97-AF65-F5344CB8AC3E}">
        <p14:creationId xmlns:p14="http://schemas.microsoft.com/office/powerpoint/2010/main" val="17334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 fordított ingával összehasonlítva</a:t>
            </a:r>
          </a:p>
          <a:p>
            <a:pPr algn="l">
              <a:lnSpc>
                <a:spcPct val="100000"/>
              </a:lnSpc>
            </a:pPr>
            <a:r>
              <a:rPr lang="hu-HU" sz="2800" dirty="0">
                <a:solidFill>
                  <a:schemeClr val="tx1"/>
                </a:solidFill>
                <a:latin typeface="Georgia" panose="02040502050405020303" pitchFamily="18" charset="0"/>
                <a:cs typeface="Arial" panose="020B0604020202020204" pitchFamily="34" charset="0"/>
              </a:rPr>
              <a:t>Az én példámban viszont</a:t>
            </a:r>
          </a:p>
          <a:p>
            <a:pPr algn="l">
              <a:lnSpc>
                <a:spcPct val="100000"/>
              </a:lnSpc>
            </a:pPr>
            <a:r>
              <a:rPr lang="hu-HU" sz="2000" dirty="0">
                <a:solidFill>
                  <a:schemeClr val="tx1"/>
                </a:solidFill>
                <a:latin typeface="Georgia" panose="02040502050405020303" pitchFamily="18" charset="0"/>
                <a:cs typeface="Arial" panose="020B0604020202020204" pitchFamily="34" charset="0"/>
              </a:rPr>
              <a:t>A hiba amit mérünk a szintén egy érték, a távolság a kívánt és a jelenlegi pozíció között.</a:t>
            </a:r>
            <a:br>
              <a:rPr lang="hu-HU" sz="20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Amit viszont szabályozok, az teljesen egy az egy kapcsolatban van magával a hibával.</a:t>
            </a:r>
          </a:p>
          <a:p>
            <a:pPr algn="l">
              <a:lnSpc>
                <a:spcPct val="100000"/>
              </a:lnSpc>
            </a:pPr>
            <a:r>
              <a:rPr lang="hu-HU" sz="2000" dirty="0">
                <a:solidFill>
                  <a:schemeClr val="tx1"/>
                </a:solidFill>
                <a:latin typeface="Georgia" panose="02040502050405020303" pitchFamily="18" charset="0"/>
                <a:cs typeface="Arial" panose="020B0604020202020204" pitchFamily="34" charset="0"/>
              </a:rPr>
              <a:t>Most ez tulajdonképpen még lehet jó is de egy kicsit zavar.</a:t>
            </a:r>
          </a:p>
          <a:p>
            <a:pPr algn="l">
              <a:lnSpc>
                <a:spcPct val="100000"/>
              </a:lnSpc>
            </a:pPr>
            <a:r>
              <a:rPr lang="hu-HU" sz="2000" dirty="0">
                <a:solidFill>
                  <a:schemeClr val="tx1"/>
                </a:solidFill>
                <a:latin typeface="Georgia" panose="02040502050405020303" pitchFamily="18" charset="0"/>
                <a:cs typeface="Arial" panose="020B0604020202020204" pitchFamily="34" charset="0"/>
              </a:rPr>
              <a:t>Ha jó lenne az analógia a felhő alapú erőforrás szabályozással akkor azt mondanánk, hogy amit szabályozunk az az erőforrások száma, és amit kontrollálni akarunk az a rendszer által adott válaszidő.</a:t>
            </a:r>
          </a:p>
          <a:p>
            <a:pPr algn="l">
              <a:lnSpc>
                <a:spcPct val="100000"/>
              </a:lnSpc>
            </a:pPr>
            <a:r>
              <a:rPr lang="hu-HU" sz="2000" dirty="0">
                <a:solidFill>
                  <a:schemeClr val="tx1"/>
                </a:solidFill>
                <a:latin typeface="Georgia" panose="02040502050405020303" pitchFamily="18" charset="0"/>
                <a:cs typeface="Arial" panose="020B0604020202020204" pitchFamily="34" charset="0"/>
              </a:rPr>
              <a:t>Amit viszont eddig csináltam az olyan mintha azt mondanám, hogy a válaszidő és az erőforrások száma egyenes arányban áll egymással.</a:t>
            </a:r>
          </a:p>
          <a:p>
            <a:pPr algn="l">
              <a:lnSpc>
                <a:spcPct val="100000"/>
              </a:lnSpc>
            </a:pPr>
            <a:r>
              <a:rPr lang="hu-HU" sz="2000" dirty="0">
                <a:solidFill>
                  <a:schemeClr val="tx1"/>
                </a:solidFill>
                <a:latin typeface="Georgia" panose="02040502050405020303" pitchFamily="18" charset="0"/>
                <a:cs typeface="Arial" panose="020B0604020202020204" pitchFamily="34" charset="0"/>
              </a:rPr>
              <a:t>Az én elképzelésem szerint az analógia helyre állításán csak az segített, hogy ha a szenzorokból származó adatok és a célváltozó között nem ilyen egyértelmű a megfeleltetés. De a hibát továbbra is ott vagy abban látom, hogy ennek ellenére a modulált változó (hogy mennyit lépjen felfelé lefelé) és a hiba (hogy milyen messze van a kívánt értéktől) között még mindig 1 = 1 kapcsolat van.</a:t>
            </a:r>
          </a:p>
        </p:txBody>
      </p:sp>
    </p:spTree>
    <p:extLst>
      <p:ext uri="{BB962C8B-B14F-4D97-AF65-F5344CB8AC3E}">
        <p14:creationId xmlns:p14="http://schemas.microsoft.com/office/powerpoint/2010/main" val="377298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14">
            <a:extLst>
              <a:ext uri="{FF2B5EF4-FFF2-40B4-BE49-F238E27FC236}">
                <a16:creationId xmlns:a16="http://schemas.microsoft.com/office/drawing/2014/main" id="{60AB627B-4807-430D-BDCF-204C14D104CA}"/>
              </a:ext>
            </a:extLst>
          </p:cNvPr>
          <p:cNvSpPr txBox="1">
            <a:spLocks/>
          </p:cNvSpPr>
          <p:nvPr/>
        </p:nvSpPr>
        <p:spPr>
          <a:xfrm>
            <a:off x="541246" y="750407"/>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Csak kíváncsiságból, mi lenne ha</a:t>
            </a:r>
          </a:p>
          <a:p>
            <a:pPr algn="l">
              <a:lnSpc>
                <a:spcPct val="100000"/>
              </a:lnSpc>
            </a:pPr>
            <a:r>
              <a:rPr lang="hu-HU" sz="2800" dirty="0">
                <a:solidFill>
                  <a:schemeClr val="tx1"/>
                </a:solidFill>
                <a:latin typeface="Georgia" panose="02040502050405020303" pitchFamily="18" charset="0"/>
                <a:cs typeface="Arial" panose="020B0604020202020204" pitchFamily="34" charset="0"/>
              </a:rPr>
              <a:t>Átírnám a programot úgy, hogy</a:t>
            </a:r>
          </a:p>
          <a:p>
            <a:pPr algn="l">
              <a:lnSpc>
                <a:spcPct val="100000"/>
              </a:lnSpc>
            </a:pPr>
            <a:r>
              <a:rPr lang="hu-HU" sz="2000" dirty="0">
                <a:solidFill>
                  <a:schemeClr val="tx1"/>
                </a:solidFill>
                <a:latin typeface="Georgia" panose="02040502050405020303" pitchFamily="18" charset="0"/>
                <a:cs typeface="Arial" panose="020B0604020202020204" pitchFamily="34" charset="0"/>
              </a:rPr>
              <a:t>Legyen egy változóm amit vezérleni óhajtok. Ez legyen mondjuk a kormánykerék állás.</a:t>
            </a:r>
            <a:br>
              <a:rPr lang="hu-HU" sz="2000" dirty="0">
                <a:solidFill>
                  <a:schemeClr val="tx1"/>
                </a:solidFill>
                <a:latin typeface="Georgia" panose="02040502050405020303" pitchFamily="18" charset="0"/>
                <a:cs typeface="Arial" panose="020B0604020202020204" pitchFamily="34" charset="0"/>
              </a:rPr>
            </a:br>
            <a:r>
              <a:rPr lang="hu-HU" sz="2000" dirty="0">
                <a:solidFill>
                  <a:schemeClr val="tx1"/>
                </a:solidFill>
                <a:latin typeface="Georgia" panose="02040502050405020303" pitchFamily="18" charset="0"/>
                <a:cs typeface="Arial" panose="020B0604020202020204" pitchFamily="34" charset="0"/>
              </a:rPr>
              <a:t>Mondjuk azt, hogy ez lehet -90 +90 fok között bármi. A kocsi úgy viselkedjen, hogy a kormányállás függvényében álljon elő, hogy mennyit lépjen felfele vagy lefele.</a:t>
            </a:r>
          </a:p>
          <a:p>
            <a:pPr algn="l">
              <a:lnSpc>
                <a:spcPct val="100000"/>
              </a:lnSpc>
            </a:pPr>
            <a:r>
              <a:rPr lang="hu-HU" sz="2000" dirty="0">
                <a:solidFill>
                  <a:schemeClr val="tx1"/>
                </a:solidFill>
                <a:latin typeface="Georgia" panose="02040502050405020303" pitchFamily="18" charset="0"/>
                <a:cs typeface="Arial" panose="020B0604020202020204" pitchFamily="34" charset="0"/>
              </a:rPr>
              <a:t>Mondjuk írjunk rá egy olyan szabályt, hogy ha +90 akkor 5-öt föl, ha -90 akkor 5-öt le és a kettő között legyen valamilyen szinuszos átmenet. Akár úgy is, hogy le </a:t>
            </a:r>
            <a:r>
              <a:rPr lang="hu-HU" sz="2000" dirty="0" err="1">
                <a:solidFill>
                  <a:schemeClr val="tx1"/>
                </a:solidFill>
                <a:latin typeface="Georgia" panose="02040502050405020303" pitchFamily="18" charset="0"/>
                <a:cs typeface="Arial" panose="020B0604020202020204" pitchFamily="34" charset="0"/>
              </a:rPr>
              <a:t>diszkretizálom</a:t>
            </a:r>
            <a:r>
              <a:rPr lang="hu-HU" sz="2000" dirty="0">
                <a:solidFill>
                  <a:schemeClr val="tx1"/>
                </a:solidFill>
                <a:latin typeface="Georgia" panose="02040502050405020303" pitchFamily="18" charset="0"/>
                <a:cs typeface="Arial" panose="020B0604020202020204" pitchFamily="34" charset="0"/>
              </a:rPr>
              <a:t> egész értékekere, hogy csak egész számban tudja módosítani a kormánykereket.</a:t>
            </a:r>
          </a:p>
          <a:p>
            <a:pPr algn="l">
              <a:lnSpc>
                <a:spcPct val="100000"/>
              </a:lnSpc>
            </a:pPr>
            <a:r>
              <a:rPr lang="hu-HU" sz="2000" dirty="0">
                <a:solidFill>
                  <a:schemeClr val="tx1"/>
                </a:solidFill>
                <a:latin typeface="Georgia" panose="02040502050405020303" pitchFamily="18" charset="0"/>
                <a:cs typeface="Arial" panose="020B0604020202020204" pitchFamily="34" charset="0"/>
              </a:rPr>
              <a:t>Ez azt jelenti, hogy 5=90, 4=72, 3 = 54, 2 = 36, 1 = 18, 0 = 0</a:t>
            </a:r>
          </a:p>
          <a:p>
            <a:pPr algn="l">
              <a:lnSpc>
                <a:spcPct val="100000"/>
              </a:lnSpc>
            </a:pPr>
            <a:r>
              <a:rPr lang="hu-HU" sz="2000" dirty="0">
                <a:solidFill>
                  <a:schemeClr val="tx1"/>
                </a:solidFill>
                <a:latin typeface="Georgia" panose="02040502050405020303" pitchFamily="18" charset="0"/>
                <a:cs typeface="Arial" panose="020B0604020202020204" pitchFamily="34" charset="0"/>
              </a:rPr>
              <a:t>Másképpen, ha a lépések amiket tehet</a:t>
            </a:r>
          </a:p>
          <a:p>
            <a:pPr algn="l">
              <a:lnSpc>
                <a:spcPct val="100000"/>
              </a:lnSpc>
            </a:pPr>
            <a:r>
              <a:rPr lang="hu-HU" sz="2000" dirty="0">
                <a:solidFill>
                  <a:schemeClr val="tx1"/>
                </a:solidFill>
                <a:latin typeface="Georgia" panose="02040502050405020303" pitchFamily="18" charset="0"/>
                <a:cs typeface="Arial" panose="020B0604020202020204" pitchFamily="34" charset="0"/>
              </a:rPr>
              <a:t>[1.         0.95105652      0.80901699       0.58778525      0.30901699       0.        ] *5</a:t>
            </a:r>
          </a:p>
          <a:p>
            <a:pPr algn="l">
              <a:lnSpc>
                <a:spcPct val="100000"/>
              </a:lnSpc>
            </a:pPr>
            <a:r>
              <a:rPr lang="hu-HU" sz="2000" dirty="0">
                <a:solidFill>
                  <a:schemeClr val="tx1"/>
                </a:solidFill>
                <a:latin typeface="Georgia" panose="02040502050405020303" pitchFamily="18" charset="0"/>
                <a:cs typeface="Arial" panose="020B0604020202020204" pitchFamily="34" charset="0"/>
              </a:rPr>
              <a:t>[5.         4.75528258     4.04508497       2.93892626      1.54508497        0.        ]</a:t>
            </a:r>
          </a:p>
        </p:txBody>
      </p:sp>
    </p:spTree>
    <p:extLst>
      <p:ext uri="{BB962C8B-B14F-4D97-AF65-F5344CB8AC3E}">
        <p14:creationId xmlns:p14="http://schemas.microsoft.com/office/powerpoint/2010/main" val="426937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Felismerés</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3600" dirty="0">
                <a:solidFill>
                  <a:schemeClr val="bg1"/>
                </a:solidFill>
                <a:latin typeface="Georgia" panose="02040502050405020303" pitchFamily="18" charset="0"/>
                <a:cs typeface="Arial" panose="020B0604020202020204" pitchFamily="34" charset="0"/>
              </a:rPr>
              <a:t>Miért írtam át a programot mi a baj?</a:t>
            </a:r>
          </a:p>
          <a:p>
            <a:pPr algn="l">
              <a:lnSpc>
                <a:spcPct val="100000"/>
              </a:lnSpc>
            </a:pPr>
            <a:r>
              <a:rPr lang="hu-HU" dirty="0">
                <a:solidFill>
                  <a:schemeClr val="bg1"/>
                </a:solidFill>
                <a:latin typeface="Arial" panose="020B0604020202020204" pitchFamily="34" charset="0"/>
                <a:cs typeface="Arial" panose="020B0604020202020204" pitchFamily="34" charset="0"/>
              </a:rPr>
              <a:t>A következő dián bemutatom, hogy miért írtam át teljesen a programot, mi volt a bajom, le fogom vezetni rendesen és alaposan kifejtem az indokaimat és érveimet.</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Elöljáróban annyit, hogy a régi rendszer nem volt rossz, de nagyon nehezen lenne érthető az analógia az erőforrás kezeléssel ezért a könnyebb érthetőség a jobb analógia érdekében át írtam az egész programot.</a:t>
            </a:r>
          </a:p>
        </p:txBody>
      </p:sp>
    </p:spTree>
    <p:extLst>
      <p:ext uri="{BB962C8B-B14F-4D97-AF65-F5344CB8AC3E}">
        <p14:creationId xmlns:p14="http://schemas.microsoft.com/office/powerpoint/2010/main" val="402559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C5C9A975-32C4-43B5-89B1-306554275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153" y="886752"/>
            <a:ext cx="17850307" cy="7101864"/>
          </a:xfrm>
          <a:prstGeom prst="rect">
            <a:avLst/>
          </a:prstGeom>
        </p:spPr>
      </p:pic>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És hogy mi volt a baj?</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Telesen mindegy, hogy milyen „pályát állítok elő” ebben az elrendezésben mindig előfordul a következő jelenség és ez baj.</a:t>
            </a:r>
          </a:p>
        </p:txBody>
      </p:sp>
      <p:sp>
        <p:nvSpPr>
          <p:cNvPr id="6" name="Szöveg helye 14">
            <a:extLst>
              <a:ext uri="{FF2B5EF4-FFF2-40B4-BE49-F238E27FC236}">
                <a16:creationId xmlns:a16="http://schemas.microsoft.com/office/drawing/2014/main" id="{62983A42-795E-4199-B931-BF3ECFAAC7D9}"/>
              </a:ext>
            </a:extLst>
          </p:cNvPr>
          <p:cNvSpPr txBox="1">
            <a:spLocks/>
          </p:cNvSpPr>
          <p:nvPr/>
        </p:nvSpPr>
        <p:spPr>
          <a:xfrm>
            <a:off x="6823881" y="2425149"/>
            <a:ext cx="5010310" cy="3566218"/>
          </a:xfrm>
          <a:prstGeom prst="rect">
            <a:avLst/>
          </a:prstGeom>
          <a:solidFill>
            <a:schemeClr val="bg1"/>
          </a:solidFill>
          <a:ln>
            <a:solidFill>
              <a:schemeClr val="tx1"/>
            </a:solidFill>
            <a:prstDash val="dash"/>
          </a:ln>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A baj az, hogy az Action és szenzorok változása között mindig lineáris kapcsolat lesz.</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Mit jelent ez?</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Egy egység Action mindig valamennyiszer 1 egység elmozdulást fog indukálni egy szenzorban.</a:t>
            </a:r>
          </a:p>
        </p:txBody>
      </p:sp>
      <p:sp>
        <p:nvSpPr>
          <p:cNvPr id="7" name="Szöveg helye 14">
            <a:extLst>
              <a:ext uri="{FF2B5EF4-FFF2-40B4-BE49-F238E27FC236}">
                <a16:creationId xmlns:a16="http://schemas.microsoft.com/office/drawing/2014/main" id="{12A8027B-26BB-44A9-AB7D-A9F461AA3ADF}"/>
              </a:ext>
            </a:extLst>
          </p:cNvPr>
          <p:cNvSpPr txBox="1">
            <a:spLocks/>
          </p:cNvSpPr>
          <p:nvPr/>
        </p:nvSpPr>
        <p:spPr>
          <a:xfrm>
            <a:off x="357810" y="2425149"/>
            <a:ext cx="5010310" cy="3566218"/>
          </a:xfrm>
          <a:prstGeom prst="rect">
            <a:avLst/>
          </a:prstGeom>
          <a:solidFill>
            <a:schemeClr val="bg1"/>
          </a:solidFill>
          <a:ln>
            <a:solidFill>
              <a:schemeClr val="tx1"/>
            </a:solidFill>
            <a:prstDash val="dash"/>
          </a:ln>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Ki tudnám küszöbölni ezt a problémát két féle képen is (ha nincsenek „szinkronban” a szenzoros adatok a középvonallal, vagy amikor úgymond előre fele nézett az érzékelő, akkor nagyon jó nem lineáris kapcsolatokat lehetett előállítani).</a:t>
            </a:r>
          </a:p>
        </p:txBody>
      </p:sp>
    </p:spTree>
    <p:extLst>
      <p:ext uri="{BB962C8B-B14F-4D97-AF65-F5344CB8AC3E}">
        <p14:creationId xmlns:p14="http://schemas.microsoft.com/office/powerpoint/2010/main" val="175287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lyamatábra: Összegzés 25">
            <a:extLst>
              <a:ext uri="{FF2B5EF4-FFF2-40B4-BE49-F238E27FC236}">
                <a16:creationId xmlns:a16="http://schemas.microsoft.com/office/drawing/2014/main" id="{5C80C640-00BA-4FDA-97E6-48E1FE7B2D06}"/>
              </a:ext>
            </a:extLst>
          </p:cNvPr>
          <p:cNvSpPr/>
          <p:nvPr/>
        </p:nvSpPr>
        <p:spPr>
          <a:xfrm>
            <a:off x="3651086" y="335300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9" name="Ábra 28" descr="Idegsejt körvonalas">
            <a:extLst>
              <a:ext uri="{FF2B5EF4-FFF2-40B4-BE49-F238E27FC236}">
                <a16:creationId xmlns:a16="http://schemas.microsoft.com/office/drawing/2014/main" id="{BA5FB539-2A40-467E-A2EF-B2136BB36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93412">
            <a:off x="3780317" y="3432565"/>
            <a:ext cx="831273" cy="831273"/>
          </a:xfrm>
          <a:prstGeom prst="rect">
            <a:avLst/>
          </a:prstGeom>
        </p:spPr>
      </p:pic>
      <p:pic>
        <p:nvPicPr>
          <p:cNvPr id="20" name="Ábra 19" descr="Sziklamászási lehetőség körvonalas">
            <a:extLst>
              <a:ext uri="{FF2B5EF4-FFF2-40B4-BE49-F238E27FC236}">
                <a16:creationId xmlns:a16="http://schemas.microsoft.com/office/drawing/2014/main" id="{F81B0F27-8357-45BB-83D1-D0F1F72761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0622652" y="3384508"/>
            <a:ext cx="567771" cy="567771"/>
          </a:xfrm>
          <a:prstGeom prst="rect">
            <a:avLst/>
          </a:prstGeom>
        </p:spPr>
      </p:pic>
      <p:sp>
        <p:nvSpPr>
          <p:cNvPr id="46" name="Szöveg helye 14">
            <a:extLst>
              <a:ext uri="{FF2B5EF4-FFF2-40B4-BE49-F238E27FC236}">
                <a16:creationId xmlns:a16="http://schemas.microsoft.com/office/drawing/2014/main" id="{8C193169-5BEA-4815-AD3C-B3F390173F76}"/>
              </a:ext>
            </a:extLst>
          </p:cNvPr>
          <p:cNvSpPr txBox="1">
            <a:spLocks/>
          </p:cNvSpPr>
          <p:nvPr/>
        </p:nvSpPr>
        <p:spPr>
          <a:xfrm rot="16200000">
            <a:off x="-652460" y="2284201"/>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Agent</a:t>
            </a:r>
            <a:endParaRPr lang="hu-HU" sz="3200" dirty="0">
              <a:solidFill>
                <a:schemeClr val="tx1"/>
              </a:solidFill>
              <a:latin typeface="Georgia" panose="02040502050405020303" pitchFamily="18" charset="0"/>
              <a:cs typeface="Calibri Light" panose="020F0302020204030204" pitchFamily="34" charset="0"/>
            </a:endParaRPr>
          </a:p>
        </p:txBody>
      </p:sp>
      <p:sp>
        <p:nvSpPr>
          <p:cNvPr id="2" name="Folyamatábra: Összegzés 1">
            <a:extLst>
              <a:ext uri="{FF2B5EF4-FFF2-40B4-BE49-F238E27FC236}">
                <a16:creationId xmlns:a16="http://schemas.microsoft.com/office/drawing/2014/main" id="{A5F6C936-89D6-4D8F-BEC7-59065489203E}"/>
              </a:ext>
            </a:extLst>
          </p:cNvPr>
          <p:cNvSpPr/>
          <p:nvPr/>
        </p:nvSpPr>
        <p:spPr>
          <a:xfrm>
            <a:off x="6834665" y="3399211"/>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7" name="Egyenes összekötő nyíllal 16">
            <a:extLst>
              <a:ext uri="{FF2B5EF4-FFF2-40B4-BE49-F238E27FC236}">
                <a16:creationId xmlns:a16="http://schemas.microsoft.com/office/drawing/2014/main" id="{958F8D7E-CF70-4091-BB5A-E6F638863250}"/>
              </a:ext>
            </a:extLst>
          </p:cNvPr>
          <p:cNvCxnSpPr>
            <a:cxnSpLocks/>
            <a:stCxn id="26" idx="6"/>
            <a:endCxn id="25" idx="1"/>
          </p:cNvCxnSpPr>
          <p:nvPr/>
        </p:nvCxnSpPr>
        <p:spPr>
          <a:xfrm>
            <a:off x="4684756" y="3869841"/>
            <a:ext cx="2149909" cy="1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zöveg helye 14">
            <a:extLst>
              <a:ext uri="{FF2B5EF4-FFF2-40B4-BE49-F238E27FC236}">
                <a16:creationId xmlns:a16="http://schemas.microsoft.com/office/drawing/2014/main" id="{C36298F3-BE79-495E-B374-6314CCA002E4}"/>
              </a:ext>
            </a:extLst>
          </p:cNvPr>
          <p:cNvSpPr txBox="1">
            <a:spLocks/>
          </p:cNvSpPr>
          <p:nvPr/>
        </p:nvSpPr>
        <p:spPr>
          <a:xfrm>
            <a:off x="541246" y="5801659"/>
            <a:ext cx="10497815"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Georgia" panose="02040502050405020303" pitchFamily="18" charset="0"/>
                <a:cs typeface="Arial" panose="020B0604020202020204" pitchFamily="34" charset="0"/>
              </a:rPr>
              <a:t>Ez is RL, mégpedig f(S,A) -&gt; St+1</a:t>
            </a:r>
            <a:endParaRPr lang="hu-HU" sz="3200" dirty="0">
              <a:solidFill>
                <a:schemeClr val="tx1"/>
              </a:solidFill>
              <a:latin typeface="Georgia" panose="02040502050405020303" pitchFamily="18" charset="0"/>
              <a:cs typeface="Calibri Light" panose="020F0302020204030204" pitchFamily="34" charset="0"/>
            </a:endParaRPr>
          </a:p>
        </p:txBody>
      </p:sp>
      <p:sp>
        <p:nvSpPr>
          <p:cNvPr id="16" name="Szöveg helye 14">
            <a:extLst>
              <a:ext uri="{FF2B5EF4-FFF2-40B4-BE49-F238E27FC236}">
                <a16:creationId xmlns:a16="http://schemas.microsoft.com/office/drawing/2014/main" id="{9C4CF37B-49B9-4E28-9FB0-592B5AC57620}"/>
              </a:ext>
            </a:extLst>
          </p:cNvPr>
          <p:cNvSpPr txBox="1">
            <a:spLocks/>
          </p:cNvSpPr>
          <p:nvPr/>
        </p:nvSpPr>
        <p:spPr>
          <a:xfrm rot="5400000">
            <a:off x="10287559" y="2284200"/>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Environment</a:t>
            </a:r>
            <a:endParaRPr lang="hu-HU" sz="3200" dirty="0">
              <a:solidFill>
                <a:schemeClr val="tx1"/>
              </a:solidFill>
              <a:latin typeface="Georgia" panose="02040502050405020303" pitchFamily="18" charset="0"/>
              <a:cs typeface="Calibri Light" panose="020F0302020204030204" pitchFamily="34" charset="0"/>
            </a:endParaRPr>
          </a:p>
        </p:txBody>
      </p:sp>
      <p:pic>
        <p:nvPicPr>
          <p:cNvPr id="7" name="Ábra 6" descr="Kocka körvonalas">
            <a:extLst>
              <a:ext uri="{FF2B5EF4-FFF2-40B4-BE49-F238E27FC236}">
                <a16:creationId xmlns:a16="http://schemas.microsoft.com/office/drawing/2014/main" id="{841C1160-C9AE-4F39-9E74-039372662B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34665" y="5678803"/>
            <a:ext cx="914400" cy="914400"/>
          </a:xfrm>
          <a:prstGeom prst="rect">
            <a:avLst/>
          </a:prstGeom>
        </p:spPr>
      </p:pic>
      <p:grpSp>
        <p:nvGrpSpPr>
          <p:cNvPr id="33" name="Csoportba foglalás 32">
            <a:extLst>
              <a:ext uri="{FF2B5EF4-FFF2-40B4-BE49-F238E27FC236}">
                <a16:creationId xmlns:a16="http://schemas.microsoft.com/office/drawing/2014/main" id="{BC1E8863-59A2-4170-B7FF-82CA2BB612B5}"/>
              </a:ext>
            </a:extLst>
          </p:cNvPr>
          <p:cNvGrpSpPr/>
          <p:nvPr/>
        </p:nvGrpSpPr>
        <p:grpSpPr>
          <a:xfrm>
            <a:off x="10621617" y="2060745"/>
            <a:ext cx="1033670" cy="1033670"/>
            <a:chOff x="10621617" y="1967981"/>
            <a:chExt cx="1033670" cy="1033670"/>
          </a:xfrm>
        </p:grpSpPr>
        <p:sp>
          <p:nvSpPr>
            <p:cNvPr id="18" name="Folyamatábra: Összegzés 17">
              <a:extLst>
                <a:ext uri="{FF2B5EF4-FFF2-40B4-BE49-F238E27FC236}">
                  <a16:creationId xmlns:a16="http://schemas.microsoft.com/office/drawing/2014/main" id="{BDDFE8D2-6B7F-4907-A464-F6DC215EBA54}"/>
                </a:ext>
              </a:extLst>
            </p:cNvPr>
            <p:cNvSpPr/>
            <p:nvPr/>
          </p:nvSpPr>
          <p:spPr>
            <a:xfrm>
              <a:off x="10621617" y="1967981"/>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Ábra 9" descr="Lombhullató fa körvonalas">
              <a:extLst>
                <a:ext uri="{FF2B5EF4-FFF2-40B4-BE49-F238E27FC236}">
                  <a16:creationId xmlns:a16="http://schemas.microsoft.com/office/drawing/2014/main" id="{6F3969F5-E7A9-4C08-88F0-F3677A9842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01131" y="2023805"/>
              <a:ext cx="914400" cy="914400"/>
            </a:xfrm>
            <a:prstGeom prst="rect">
              <a:avLst/>
            </a:prstGeom>
          </p:spPr>
        </p:pic>
      </p:grpSp>
      <p:pic>
        <p:nvPicPr>
          <p:cNvPr id="25" name="Ábra 24" descr="Bejárás körvonalas">
            <a:extLst>
              <a:ext uri="{FF2B5EF4-FFF2-40B4-BE49-F238E27FC236}">
                <a16:creationId xmlns:a16="http://schemas.microsoft.com/office/drawing/2014/main" id="{933A44A5-4FCE-4D29-92A8-D2A1A17151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34665" y="3429000"/>
            <a:ext cx="914400" cy="914400"/>
          </a:xfrm>
          <a:prstGeom prst="rect">
            <a:avLst/>
          </a:prstGeom>
        </p:spPr>
      </p:pic>
      <p:sp>
        <p:nvSpPr>
          <p:cNvPr id="39" name="Folyamatábra: Összegzés 38">
            <a:extLst>
              <a:ext uri="{FF2B5EF4-FFF2-40B4-BE49-F238E27FC236}">
                <a16:creationId xmlns:a16="http://schemas.microsoft.com/office/drawing/2014/main" id="{40429B9F-8630-4875-AC6A-D06CB446F8F5}"/>
              </a:ext>
            </a:extLst>
          </p:cNvPr>
          <p:cNvSpPr/>
          <p:nvPr/>
        </p:nvSpPr>
        <p:spPr>
          <a:xfrm>
            <a:off x="5836078" y="908030"/>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1" name="Ábra 30" descr="Kutatás körvonalas">
            <a:extLst>
              <a:ext uri="{FF2B5EF4-FFF2-40B4-BE49-F238E27FC236}">
                <a16:creationId xmlns:a16="http://schemas.microsoft.com/office/drawing/2014/main" id="{E16028F1-0270-416E-A61E-FE7A9D6043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23576" y="1000717"/>
            <a:ext cx="914400" cy="914400"/>
          </a:xfrm>
          <a:prstGeom prst="rect">
            <a:avLst/>
          </a:prstGeom>
        </p:spPr>
      </p:pic>
      <p:sp>
        <p:nvSpPr>
          <p:cNvPr id="41" name="Folyamatábra: Összegzés 40">
            <a:extLst>
              <a:ext uri="{FF2B5EF4-FFF2-40B4-BE49-F238E27FC236}">
                <a16:creationId xmlns:a16="http://schemas.microsoft.com/office/drawing/2014/main" id="{D0C8934F-F737-43A9-AC54-E8E7DE3A9ED5}"/>
              </a:ext>
            </a:extLst>
          </p:cNvPr>
          <p:cNvSpPr/>
          <p:nvPr/>
        </p:nvSpPr>
        <p:spPr>
          <a:xfrm>
            <a:off x="901759" y="209006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 name="Ábra 11" descr="Férfi nyomozó egyszínű kitöltéssel">
            <a:extLst>
              <a:ext uri="{FF2B5EF4-FFF2-40B4-BE49-F238E27FC236}">
                <a16:creationId xmlns:a16="http://schemas.microsoft.com/office/drawing/2014/main" id="{0DA00A6C-CE54-47E2-A36B-9AF911BB8EF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5194" y="2168771"/>
            <a:ext cx="914400" cy="914400"/>
          </a:xfrm>
          <a:prstGeom prst="rect">
            <a:avLst/>
          </a:prstGeom>
        </p:spPr>
      </p:pic>
      <p:sp>
        <p:nvSpPr>
          <p:cNvPr id="42" name="Szöveg helye 14">
            <a:extLst>
              <a:ext uri="{FF2B5EF4-FFF2-40B4-BE49-F238E27FC236}">
                <a16:creationId xmlns:a16="http://schemas.microsoft.com/office/drawing/2014/main" id="{4119500B-15A4-41E6-AC5F-70EADBBCB228}"/>
              </a:ext>
            </a:extLst>
          </p:cNvPr>
          <p:cNvSpPr txBox="1">
            <a:spLocks/>
          </p:cNvSpPr>
          <p:nvPr/>
        </p:nvSpPr>
        <p:spPr>
          <a:xfrm>
            <a:off x="6248249" y="4075348"/>
            <a:ext cx="2014331" cy="48995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a:solidFill>
                  <a:schemeClr val="tx1"/>
                </a:solidFill>
                <a:latin typeface="Georgia" panose="02040502050405020303" pitchFamily="18" charset="0"/>
                <a:cs typeface="Arial" panose="020B0604020202020204" pitchFamily="34" charset="0"/>
              </a:rPr>
              <a:t>Action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3" name="Szöveg helye 14">
            <a:extLst>
              <a:ext uri="{FF2B5EF4-FFF2-40B4-BE49-F238E27FC236}">
                <a16:creationId xmlns:a16="http://schemas.microsoft.com/office/drawing/2014/main" id="{2EFF2FE4-80DA-4DA5-B4C6-9BD68A7E9F09}"/>
              </a:ext>
            </a:extLst>
          </p:cNvPr>
          <p:cNvSpPr txBox="1">
            <a:spLocks/>
          </p:cNvSpPr>
          <p:nvPr/>
        </p:nvSpPr>
        <p:spPr>
          <a:xfrm>
            <a:off x="4961058" y="1930679"/>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err="1">
                <a:solidFill>
                  <a:schemeClr val="tx1"/>
                </a:solidFill>
                <a:latin typeface="Georgia" panose="02040502050405020303" pitchFamily="18" charset="0"/>
                <a:cs typeface="Arial" panose="020B0604020202020204" pitchFamily="34" charset="0"/>
              </a:rPr>
              <a:t>State</a:t>
            </a:r>
            <a:r>
              <a:rPr lang="hu-HU" sz="1800" dirty="0">
                <a:solidFill>
                  <a:schemeClr val="tx1"/>
                </a:solidFill>
                <a:latin typeface="Georgia" panose="02040502050405020303" pitchFamily="18" charset="0"/>
                <a:cs typeface="Arial" panose="020B0604020202020204" pitchFamily="34" charset="0"/>
              </a:rPr>
              <a:t> </a:t>
            </a:r>
            <a:r>
              <a:rPr lang="hu-HU" sz="1800" dirty="0" err="1">
                <a:solidFill>
                  <a:schemeClr val="tx1"/>
                </a:solidFill>
                <a:latin typeface="Georgia" panose="02040502050405020303" pitchFamily="18" charset="0"/>
                <a:cs typeface="Arial" panose="020B0604020202020204" pitchFamily="34" charset="0"/>
              </a:rPr>
              <a:t>changes</a:t>
            </a:r>
            <a:r>
              <a:rPr lang="hu-HU" sz="1800" dirty="0">
                <a:solidFill>
                  <a:schemeClr val="tx1"/>
                </a:solidFill>
                <a:latin typeface="Georgia" panose="02040502050405020303" pitchFamily="18" charset="0"/>
                <a:cs typeface="Arial" panose="020B0604020202020204" pitchFamily="34" charset="0"/>
              </a:rPr>
              <a:t>: </a:t>
            </a:r>
            <a:r>
              <a:rPr lang="hu-HU" sz="1800" i="1" dirty="0">
                <a:solidFill>
                  <a:schemeClr val="tx1"/>
                </a:solidFill>
                <a:latin typeface="Georgia" panose="02040502050405020303" pitchFamily="18" charset="0"/>
                <a:cs typeface="Arial" panose="020B0604020202020204" pitchFamily="34" charset="0"/>
              </a:rPr>
              <a:t>St+</a:t>
            </a:r>
            <a:r>
              <a:rPr lang="hu-HU" sz="1800" dirty="0">
                <a:solidFill>
                  <a:schemeClr val="tx1"/>
                </a:solidFill>
                <a:latin typeface="Georgia" panose="02040502050405020303" pitchFamily="18" charset="0"/>
                <a:cs typeface="Arial" panose="020B0604020202020204" pitchFamily="34" charset="0"/>
              </a:rPr>
              <a:t>1</a:t>
            </a:r>
            <a:endParaRPr lang="hu-HU" sz="1800" dirty="0">
              <a:solidFill>
                <a:schemeClr val="tx1"/>
              </a:solidFill>
              <a:latin typeface="Georgia" panose="02040502050405020303" pitchFamily="18" charset="0"/>
              <a:cs typeface="Calibri Light" panose="020F0302020204030204" pitchFamily="34" charset="0"/>
            </a:endParaRPr>
          </a:p>
        </p:txBody>
      </p:sp>
      <p:sp>
        <p:nvSpPr>
          <p:cNvPr id="44" name="Szöveg helye 14">
            <a:extLst>
              <a:ext uri="{FF2B5EF4-FFF2-40B4-BE49-F238E27FC236}">
                <a16:creationId xmlns:a16="http://schemas.microsoft.com/office/drawing/2014/main" id="{B720B021-7988-488D-B794-18D67F1703EF}"/>
              </a:ext>
            </a:extLst>
          </p:cNvPr>
          <p:cNvSpPr txBox="1">
            <a:spLocks/>
          </p:cNvSpPr>
          <p:nvPr/>
        </p:nvSpPr>
        <p:spPr>
          <a:xfrm>
            <a:off x="4988921" y="471801"/>
            <a:ext cx="2783710"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3200" dirty="0" err="1">
                <a:solidFill>
                  <a:schemeClr val="tx1"/>
                </a:solidFill>
                <a:latin typeface="Georgia" panose="02040502050405020303" pitchFamily="18" charset="0"/>
                <a:cs typeface="Arial" panose="020B0604020202020204" pitchFamily="34" charset="0"/>
              </a:rPr>
              <a:t>Observation</a:t>
            </a:r>
            <a:endParaRPr lang="hu-HU" sz="3200" dirty="0">
              <a:solidFill>
                <a:schemeClr val="tx1"/>
              </a:solidFill>
              <a:latin typeface="Georgia" panose="02040502050405020303" pitchFamily="18" charset="0"/>
              <a:cs typeface="Calibri Light" panose="020F0302020204030204" pitchFamily="34" charset="0"/>
            </a:endParaRPr>
          </a:p>
        </p:txBody>
      </p:sp>
      <p:sp>
        <p:nvSpPr>
          <p:cNvPr id="45" name="Szöveg helye 14">
            <a:extLst>
              <a:ext uri="{FF2B5EF4-FFF2-40B4-BE49-F238E27FC236}">
                <a16:creationId xmlns:a16="http://schemas.microsoft.com/office/drawing/2014/main" id="{4130044C-F066-4A66-8452-ADFCC207AC52}"/>
              </a:ext>
            </a:extLst>
          </p:cNvPr>
          <p:cNvSpPr txBox="1">
            <a:spLocks/>
          </p:cNvSpPr>
          <p:nvPr/>
        </p:nvSpPr>
        <p:spPr>
          <a:xfrm>
            <a:off x="5868760" y="4547651"/>
            <a:ext cx="2783710" cy="45315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800" dirty="0">
                <a:solidFill>
                  <a:schemeClr val="tx1"/>
                </a:solidFill>
                <a:latin typeface="Georgia" panose="02040502050405020303" pitchFamily="18" charset="0"/>
                <a:cs typeface="Arial" panose="020B0604020202020204" pitchFamily="34" charset="0"/>
              </a:rPr>
              <a:t>Action: </a:t>
            </a:r>
            <a:r>
              <a:rPr lang="hu-HU" sz="1800" i="1" dirty="0" err="1">
                <a:solidFill>
                  <a:schemeClr val="tx1"/>
                </a:solidFill>
                <a:latin typeface="Georgia" panose="02040502050405020303" pitchFamily="18" charset="0"/>
                <a:cs typeface="Arial" panose="020B0604020202020204" pitchFamily="34" charset="0"/>
              </a:rPr>
              <a:t>at</a:t>
            </a:r>
            <a:endParaRPr lang="hu-HU" sz="1800" dirty="0">
              <a:solidFill>
                <a:schemeClr val="tx1"/>
              </a:solidFill>
              <a:latin typeface="Georgia" panose="02040502050405020303" pitchFamily="18" charset="0"/>
              <a:cs typeface="Calibri Light" panose="020F0302020204030204" pitchFamily="34" charset="0"/>
            </a:endParaRPr>
          </a:p>
        </p:txBody>
      </p:sp>
      <p:sp>
        <p:nvSpPr>
          <p:cNvPr id="47" name="Szöveg helye 14">
            <a:extLst>
              <a:ext uri="{FF2B5EF4-FFF2-40B4-BE49-F238E27FC236}">
                <a16:creationId xmlns:a16="http://schemas.microsoft.com/office/drawing/2014/main" id="{2B7E2ACC-57F6-4E1F-8744-AEEEC56F344A}"/>
              </a:ext>
            </a:extLst>
          </p:cNvPr>
          <p:cNvSpPr txBox="1">
            <a:spLocks/>
          </p:cNvSpPr>
          <p:nvPr/>
        </p:nvSpPr>
        <p:spPr>
          <a:xfrm>
            <a:off x="3397212" y="4950350"/>
            <a:ext cx="5967129" cy="6820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b="1" dirty="0" err="1">
                <a:solidFill>
                  <a:schemeClr val="tx1"/>
                </a:solidFill>
                <a:latin typeface="Georgia" panose="02040502050405020303" pitchFamily="18" charset="0"/>
                <a:cs typeface="Arial" panose="020B0604020202020204" pitchFamily="34" charset="0"/>
              </a:rPr>
              <a:t>State</a:t>
            </a:r>
            <a:r>
              <a:rPr lang="hu-HU" sz="2000" dirty="0">
                <a:solidFill>
                  <a:schemeClr val="tx1"/>
                </a:solidFill>
                <a:latin typeface="Georgia" panose="02040502050405020303" pitchFamily="18" charset="0"/>
                <a:cs typeface="Arial" panose="020B0604020202020204" pitchFamily="34" charset="0"/>
              </a:rPr>
              <a:t>: a </a:t>
            </a:r>
            <a:r>
              <a:rPr lang="hu-HU" sz="2000" dirty="0" err="1">
                <a:solidFill>
                  <a:schemeClr val="tx1"/>
                </a:solidFill>
                <a:latin typeface="Georgia" panose="02040502050405020303" pitchFamily="18" charset="0"/>
                <a:cs typeface="Arial" panose="020B0604020202020204" pitchFamily="34" charset="0"/>
              </a:rPr>
              <a:t>situation</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which</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the</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agent</a:t>
            </a:r>
            <a:r>
              <a:rPr lang="hu-HU" sz="2000" dirty="0">
                <a:solidFill>
                  <a:schemeClr val="tx1"/>
                </a:solidFill>
                <a:latin typeface="Georgia" panose="02040502050405020303" pitchFamily="18" charset="0"/>
                <a:cs typeface="Arial" panose="020B0604020202020204" pitchFamily="34" charset="0"/>
              </a:rPr>
              <a:t> </a:t>
            </a:r>
            <a:r>
              <a:rPr lang="hu-HU" sz="2000" dirty="0" err="1">
                <a:solidFill>
                  <a:schemeClr val="tx1"/>
                </a:solidFill>
                <a:latin typeface="Georgia" panose="02040502050405020303" pitchFamily="18" charset="0"/>
                <a:cs typeface="Arial" panose="020B0604020202020204" pitchFamily="34" charset="0"/>
              </a:rPr>
              <a:t>perceives</a:t>
            </a:r>
            <a:endParaRPr lang="hu-HU" sz="2000" dirty="0">
              <a:solidFill>
                <a:schemeClr val="tx1"/>
              </a:solidFill>
              <a:latin typeface="Georgia" panose="02040502050405020303" pitchFamily="18" charset="0"/>
              <a:cs typeface="Calibri Light" panose="020F0302020204030204" pitchFamily="34" charset="0"/>
            </a:endParaRPr>
          </a:p>
        </p:txBody>
      </p:sp>
      <p:cxnSp>
        <p:nvCxnSpPr>
          <p:cNvPr id="48" name="Összekötő: szögletes 47">
            <a:extLst>
              <a:ext uri="{FF2B5EF4-FFF2-40B4-BE49-F238E27FC236}">
                <a16:creationId xmlns:a16="http://schemas.microsoft.com/office/drawing/2014/main" id="{8347D902-F0A7-43E4-821C-F0B9DDDF6E3E}"/>
              </a:ext>
            </a:extLst>
          </p:cNvPr>
          <p:cNvCxnSpPr>
            <a:cxnSpLocks/>
            <a:stCxn id="2" idx="6"/>
            <a:endCxn id="18" idx="4"/>
          </p:cNvCxnSpPr>
          <p:nvPr/>
        </p:nvCxnSpPr>
        <p:spPr>
          <a:xfrm flipV="1">
            <a:off x="7868335" y="3094415"/>
            <a:ext cx="3270117" cy="82163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Összekötő: szögletes 50">
            <a:extLst>
              <a:ext uri="{FF2B5EF4-FFF2-40B4-BE49-F238E27FC236}">
                <a16:creationId xmlns:a16="http://schemas.microsoft.com/office/drawing/2014/main" id="{5C51DCFD-ED93-441B-BA8C-5E874661FA1C}"/>
              </a:ext>
            </a:extLst>
          </p:cNvPr>
          <p:cNvCxnSpPr>
            <a:cxnSpLocks/>
            <a:stCxn id="18" idx="0"/>
            <a:endCxn id="39" idx="6"/>
          </p:cNvCxnSpPr>
          <p:nvPr/>
        </p:nvCxnSpPr>
        <p:spPr>
          <a:xfrm rot="16200000" flipV="1">
            <a:off x="8686160" y="-391547"/>
            <a:ext cx="635880" cy="4268704"/>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Összekötő: szögletes 53">
            <a:extLst>
              <a:ext uri="{FF2B5EF4-FFF2-40B4-BE49-F238E27FC236}">
                <a16:creationId xmlns:a16="http://schemas.microsoft.com/office/drawing/2014/main" id="{F7B73393-5D7B-47B4-BB55-3F6E963B58AD}"/>
              </a:ext>
            </a:extLst>
          </p:cNvPr>
          <p:cNvCxnSpPr>
            <a:cxnSpLocks/>
            <a:stCxn id="39" idx="2"/>
            <a:endCxn id="41" idx="0"/>
          </p:cNvCxnSpPr>
          <p:nvPr/>
        </p:nvCxnSpPr>
        <p:spPr>
          <a:xfrm rot="10800000" flipV="1">
            <a:off x="1418594" y="1424864"/>
            <a:ext cx="4417484" cy="665201"/>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Összekötő: szögletes 56">
            <a:extLst>
              <a:ext uri="{FF2B5EF4-FFF2-40B4-BE49-F238E27FC236}">
                <a16:creationId xmlns:a16="http://schemas.microsoft.com/office/drawing/2014/main" id="{880B9CD7-3A43-48C0-A68E-F164070E0F93}"/>
              </a:ext>
            </a:extLst>
          </p:cNvPr>
          <p:cNvCxnSpPr>
            <a:cxnSpLocks/>
            <a:stCxn id="41" idx="4"/>
            <a:endCxn id="26" idx="2"/>
          </p:cNvCxnSpPr>
          <p:nvPr/>
        </p:nvCxnSpPr>
        <p:spPr>
          <a:xfrm rot="16200000" flipH="1">
            <a:off x="2161788" y="2380542"/>
            <a:ext cx="746105" cy="2232492"/>
          </a:xfrm>
          <a:prstGeom prst="bentConnector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8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C5C9A975-32C4-43B5-89B1-306554275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153" y="886752"/>
            <a:ext cx="17850307" cy="7101864"/>
          </a:xfrm>
          <a:prstGeom prst="rect">
            <a:avLst/>
          </a:prstGeom>
        </p:spPr>
      </p:pic>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És hogy mi volt a baj?</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Telesen mindegy, hogy milyen „pályát állítok elő” ebben az elrendezésben mindig előfordul a következő jelenség és ez baj.</a:t>
            </a:r>
          </a:p>
        </p:txBody>
      </p:sp>
      <p:sp>
        <p:nvSpPr>
          <p:cNvPr id="8" name="Szöveg helye 14">
            <a:extLst>
              <a:ext uri="{FF2B5EF4-FFF2-40B4-BE49-F238E27FC236}">
                <a16:creationId xmlns:a16="http://schemas.microsoft.com/office/drawing/2014/main" id="{1EA669C5-615A-4F32-92B8-79E8A49FDF00}"/>
              </a:ext>
            </a:extLst>
          </p:cNvPr>
          <p:cNvSpPr txBox="1">
            <a:spLocks/>
          </p:cNvSpPr>
          <p:nvPr/>
        </p:nvSpPr>
        <p:spPr>
          <a:xfrm>
            <a:off x="357809" y="2425149"/>
            <a:ext cx="11476381" cy="3566218"/>
          </a:xfrm>
          <a:prstGeom prst="rect">
            <a:avLst/>
          </a:prstGeom>
          <a:solidFill>
            <a:schemeClr val="bg1"/>
          </a:solidFill>
          <a:ln>
            <a:noFill/>
            <a:prstDash val="dash"/>
          </a:ln>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De az egész annyira nyakatekerten bonyolult, átláthatatlanul bonyolult lenne és az analógia az erőforrás szabályozással annyira erőltetett és nehezen érthető, hogy átgondoltam és egész rendszert átírtam a következő féle képen.</a:t>
            </a:r>
          </a:p>
        </p:txBody>
      </p:sp>
      <p:sp>
        <p:nvSpPr>
          <p:cNvPr id="11" name="Szöveg helye 14">
            <a:extLst>
              <a:ext uri="{FF2B5EF4-FFF2-40B4-BE49-F238E27FC236}">
                <a16:creationId xmlns:a16="http://schemas.microsoft.com/office/drawing/2014/main" id="{7FECBC0C-EF9E-4DE5-848F-B599AC3340C3}"/>
              </a:ext>
            </a:extLst>
          </p:cNvPr>
          <p:cNvSpPr txBox="1">
            <a:spLocks/>
          </p:cNvSpPr>
          <p:nvPr/>
        </p:nvSpPr>
        <p:spPr>
          <a:xfrm>
            <a:off x="357809" y="3754159"/>
            <a:ext cx="11476381" cy="2237207"/>
          </a:xfrm>
          <a:prstGeom prst="rect">
            <a:avLst/>
          </a:prstGeom>
          <a:solidFill>
            <a:schemeClr val="bg1">
              <a:lumMod val="95000"/>
            </a:schemeClr>
          </a:solidFill>
          <a:ln>
            <a:noFill/>
            <a:prstDash val="dash"/>
          </a:ln>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Megjegyzés: </a:t>
            </a:r>
            <a:br>
              <a:rPr lang="hu-HU" sz="2000" dirty="0">
                <a:solidFill>
                  <a:schemeClr val="tx1"/>
                </a:solidFill>
                <a:latin typeface="Georgia" panose="02040502050405020303" pitchFamily="18" charset="0"/>
                <a:cs typeface="Calibri Light" panose="020F0302020204030204" pitchFamily="34" charset="0"/>
              </a:rPr>
            </a:br>
            <a:r>
              <a:rPr lang="hu-HU" dirty="0">
                <a:solidFill>
                  <a:schemeClr val="tx1"/>
                </a:solidFill>
                <a:latin typeface="Georgia" panose="02040502050405020303" pitchFamily="18" charset="0"/>
                <a:cs typeface="Calibri Light" panose="020F0302020204030204" pitchFamily="34" charset="0"/>
              </a:rPr>
              <a:t>A régit nem dobtam ki mert az is nagyon érdekes, összehasonlításnak sem rossz és az alapvető összefüggések a rendszerben ugyan úgy megállják a helyüket mint az újban, de azt a legfőbb problémát, hogy a szenzoros érétkekben indukált változás egy </a:t>
            </a:r>
            <a:r>
              <a:rPr lang="hu-HU" dirty="0" err="1">
                <a:solidFill>
                  <a:schemeClr val="tx1"/>
                </a:solidFill>
                <a:latin typeface="Georgia" panose="02040502050405020303" pitchFamily="18" charset="0"/>
                <a:cs typeface="Calibri Light" panose="020F0302020204030204" pitchFamily="34" charset="0"/>
              </a:rPr>
              <a:t>egy</a:t>
            </a:r>
            <a:r>
              <a:rPr lang="hu-HU" dirty="0">
                <a:solidFill>
                  <a:schemeClr val="tx1"/>
                </a:solidFill>
                <a:latin typeface="Georgia" panose="02040502050405020303" pitchFamily="18" charset="0"/>
                <a:cs typeface="Calibri Light" panose="020F0302020204030204" pitchFamily="34" charset="0"/>
              </a:rPr>
              <a:t> </a:t>
            </a:r>
            <a:r>
              <a:rPr lang="hu-HU" dirty="0" err="1">
                <a:solidFill>
                  <a:schemeClr val="tx1"/>
                </a:solidFill>
                <a:latin typeface="Georgia" panose="02040502050405020303" pitchFamily="18" charset="0"/>
                <a:cs typeface="Calibri Light" panose="020F0302020204030204" pitchFamily="34" charset="0"/>
              </a:rPr>
              <a:t>action</a:t>
            </a:r>
            <a:r>
              <a:rPr lang="hu-HU" dirty="0">
                <a:solidFill>
                  <a:schemeClr val="tx1"/>
                </a:solidFill>
                <a:latin typeface="Georgia" panose="02040502050405020303" pitchFamily="18" charset="0"/>
                <a:cs typeface="Calibri Light" panose="020F0302020204030204" pitchFamily="34" charset="0"/>
              </a:rPr>
              <a:t> esetében teljesen lineáris kapcsolatban áll az </a:t>
            </a:r>
            <a:r>
              <a:rPr lang="hu-HU" dirty="0" err="1">
                <a:solidFill>
                  <a:schemeClr val="tx1"/>
                </a:solidFill>
                <a:latin typeface="Georgia" panose="02040502050405020303" pitchFamily="18" charset="0"/>
                <a:cs typeface="Calibri Light" panose="020F0302020204030204" pitchFamily="34" charset="0"/>
              </a:rPr>
              <a:t>actionnel</a:t>
            </a:r>
            <a:r>
              <a:rPr lang="hu-HU" dirty="0">
                <a:solidFill>
                  <a:schemeClr val="tx1"/>
                </a:solidFill>
                <a:latin typeface="Georgia" panose="02040502050405020303" pitchFamily="18" charset="0"/>
                <a:cs typeface="Calibri Light" panose="020F0302020204030204" pitchFamily="34" charset="0"/>
              </a:rPr>
              <a:t> függetlenül annak éppen aktuális értékétől (100-ról 110-re vagy 10-ről 20-ra lépünk) ezt sikerült </a:t>
            </a:r>
            <a:r>
              <a:rPr lang="hu-HU" dirty="0" err="1">
                <a:solidFill>
                  <a:schemeClr val="tx1"/>
                </a:solidFill>
                <a:latin typeface="Georgia" panose="02040502050405020303" pitchFamily="18" charset="0"/>
                <a:cs typeface="Calibri Light" panose="020F0302020204030204" pitchFamily="34" charset="0"/>
              </a:rPr>
              <a:t>kiküszöbölnöm</a:t>
            </a:r>
            <a:r>
              <a:rPr lang="hu-HU" dirty="0">
                <a:solidFill>
                  <a:schemeClr val="tx1"/>
                </a:solidFill>
                <a:latin typeface="Georgia" panose="02040502050405020303" pitchFamily="18" charset="0"/>
                <a:cs typeface="Calibri Light" panose="020F0302020204030204" pitchFamily="34" charset="0"/>
              </a:rPr>
              <a:t> az új rendszerben.</a:t>
            </a:r>
          </a:p>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D71B6A60-ECE7-4BA5-80AC-6C7166AAFBB6}"/>
              </a:ext>
            </a:extLst>
          </p:cNvPr>
          <p:cNvSpPr txBox="1">
            <a:spLocks/>
          </p:cNvSpPr>
          <p:nvPr/>
        </p:nvSpPr>
        <p:spPr>
          <a:xfrm>
            <a:off x="357809" y="2425148"/>
            <a:ext cx="11476381" cy="3566218"/>
          </a:xfrm>
          <a:prstGeom prst="rect">
            <a:avLst/>
          </a:prstGeom>
          <a:noFill/>
          <a:ln>
            <a:solidFill>
              <a:schemeClr val="tx1"/>
            </a:solidFill>
            <a:prstDash val="dash"/>
          </a:ln>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54629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C5C9A975-32C4-43B5-89B1-306554275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153" y="886752"/>
            <a:ext cx="17850307" cy="7101864"/>
          </a:xfrm>
          <a:prstGeom prst="rect">
            <a:avLst/>
          </a:prstGeom>
        </p:spPr>
      </p:pic>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És hogy mi volt a másik baj?</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Sajnos ezzel az elrendezéssel van egy másik probléma is ami legalább ekkora, ha nem nagyobb baj. És, hogy erre miért most jövök rá? Hát jobb később mint soha kedves urak.</a:t>
            </a:r>
          </a:p>
        </p:txBody>
      </p:sp>
      <p:sp>
        <p:nvSpPr>
          <p:cNvPr id="6" name="Szöveg helye 14">
            <a:extLst>
              <a:ext uri="{FF2B5EF4-FFF2-40B4-BE49-F238E27FC236}">
                <a16:creationId xmlns:a16="http://schemas.microsoft.com/office/drawing/2014/main" id="{62983A42-795E-4199-B931-BF3ECFAAC7D9}"/>
              </a:ext>
            </a:extLst>
          </p:cNvPr>
          <p:cNvSpPr txBox="1">
            <a:spLocks/>
          </p:cNvSpPr>
          <p:nvPr/>
        </p:nvSpPr>
        <p:spPr>
          <a:xfrm>
            <a:off x="6823881" y="2425149"/>
            <a:ext cx="5010310" cy="3566218"/>
          </a:xfrm>
          <a:prstGeom prst="rect">
            <a:avLst/>
          </a:prstGeom>
          <a:solidFill>
            <a:schemeClr val="bg1"/>
          </a:solidFill>
          <a:ln>
            <a:solidFill>
              <a:schemeClr val="tx1"/>
            </a:solidFill>
            <a:prstDash val="dash"/>
          </a:ln>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A másik baj, hogy az Action és célváltozó ami a középpontól mért távolság (ezt szeretnék minimalizálgatni) között is 1=1 kapcsolat van</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Mit jelent ez?</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Ugyan azt mint előbb.</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Egy egység Action egy egység változás a célváltozóban.</a:t>
            </a:r>
          </a:p>
        </p:txBody>
      </p:sp>
      <p:sp>
        <p:nvSpPr>
          <p:cNvPr id="7" name="Szöveg helye 14">
            <a:extLst>
              <a:ext uri="{FF2B5EF4-FFF2-40B4-BE49-F238E27FC236}">
                <a16:creationId xmlns:a16="http://schemas.microsoft.com/office/drawing/2014/main" id="{12A8027B-26BB-44A9-AB7D-A9F461AA3ADF}"/>
              </a:ext>
            </a:extLst>
          </p:cNvPr>
          <p:cNvSpPr txBox="1">
            <a:spLocks/>
          </p:cNvSpPr>
          <p:nvPr/>
        </p:nvSpPr>
        <p:spPr>
          <a:xfrm>
            <a:off x="357810" y="2425149"/>
            <a:ext cx="5010310" cy="3566218"/>
          </a:xfrm>
          <a:prstGeom prst="rect">
            <a:avLst/>
          </a:prstGeom>
          <a:solidFill>
            <a:schemeClr val="bg1"/>
          </a:solidFill>
          <a:ln>
            <a:solidFill>
              <a:schemeClr val="tx1"/>
            </a:solidFill>
            <a:prstDash val="dash"/>
          </a:ln>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Ami nem jó. De hát miért?</a:t>
            </a:r>
          </a:p>
          <a:p>
            <a:pPr>
              <a:lnSpc>
                <a:spcPct val="100000"/>
              </a:lnSpc>
            </a:pPr>
            <a:r>
              <a:rPr lang="hu-HU" sz="2000" dirty="0">
                <a:solidFill>
                  <a:schemeClr val="tx1"/>
                </a:solidFill>
                <a:latin typeface="Georgia" panose="02040502050405020303" pitchFamily="18" charset="0"/>
                <a:cs typeface="Calibri Light" panose="020F0302020204030204" pitchFamily="34" charset="0"/>
              </a:rPr>
              <a:t>Mert 1 VM hozzáadása a rendszerhez nem 1 egység változást fog indukálni a válaszidőben akkor ha 1 VM-</a:t>
            </a:r>
            <a:r>
              <a:rPr lang="hu-HU" sz="2000" dirty="0" err="1">
                <a:solidFill>
                  <a:schemeClr val="tx1"/>
                </a:solidFill>
                <a:latin typeface="Georgia" panose="02040502050405020303" pitchFamily="18" charset="0"/>
                <a:cs typeface="Calibri Light" panose="020F0302020204030204" pitchFamily="34" charset="0"/>
              </a:rPr>
              <a:t>ünk</a:t>
            </a:r>
            <a:r>
              <a:rPr lang="hu-HU" sz="2000" dirty="0">
                <a:solidFill>
                  <a:schemeClr val="tx1"/>
                </a:solidFill>
                <a:latin typeface="Georgia" panose="02040502050405020303" pitchFamily="18" charset="0"/>
                <a:cs typeface="Calibri Light" panose="020F0302020204030204" pitchFamily="34" charset="0"/>
              </a:rPr>
              <a:t> volt és akkor ha 110.</a:t>
            </a:r>
          </a:p>
          <a:p>
            <a:pPr>
              <a:lnSpc>
                <a:spcPct val="100000"/>
              </a:lnSpc>
            </a:pPr>
            <a:r>
              <a:rPr lang="hu-HU" sz="2000" dirty="0">
                <a:solidFill>
                  <a:schemeClr val="tx1"/>
                </a:solidFill>
                <a:latin typeface="Georgia" panose="02040502050405020303" pitchFamily="18" charset="0"/>
                <a:cs typeface="Calibri Light" panose="020F0302020204030204" pitchFamily="34" charset="0"/>
              </a:rPr>
              <a:t>Ezt ugye nem kell fejtegetnem. A fenti rendszerben viszont ez az állítás nem igaz sőt, és ez a baj.</a:t>
            </a:r>
          </a:p>
        </p:txBody>
      </p:sp>
    </p:spTree>
    <p:extLst>
      <p:ext uri="{BB962C8B-B14F-4D97-AF65-F5344CB8AC3E}">
        <p14:creationId xmlns:p14="http://schemas.microsoft.com/office/powerpoint/2010/main" val="234688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Egyébként felmerül a kérdés, hogy</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3600" dirty="0">
                <a:solidFill>
                  <a:schemeClr val="bg1"/>
                </a:solidFill>
                <a:latin typeface="Georgia" panose="02040502050405020303" pitchFamily="18" charset="0"/>
                <a:cs typeface="Arial" panose="020B0604020202020204" pitchFamily="34" charset="0"/>
              </a:rPr>
              <a:t>Eleve miért nem így kezdtem?</a:t>
            </a:r>
          </a:p>
          <a:p>
            <a:pPr algn="l">
              <a:lnSpc>
                <a:spcPct val="100000"/>
              </a:lnSpc>
            </a:pPr>
            <a:r>
              <a:rPr lang="hu-HU" dirty="0">
                <a:solidFill>
                  <a:schemeClr val="bg1"/>
                </a:solidFill>
                <a:latin typeface="Arial" panose="020B0604020202020204" pitchFamily="34" charset="0"/>
                <a:cs typeface="Arial" panose="020B0604020202020204" pitchFamily="34" charset="0"/>
              </a:rPr>
              <a:t>Mert ha az apukám komp lett volna akkor komp lenne, de nem komp lett.</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Vannak az életben kérdések amelyekre nincs válasz.</a:t>
            </a:r>
          </a:p>
        </p:txBody>
      </p:sp>
    </p:spTree>
    <p:extLst>
      <p:ext uri="{BB962C8B-B14F-4D97-AF65-F5344CB8AC3E}">
        <p14:creationId xmlns:p14="http://schemas.microsoft.com/office/powerpoint/2010/main" val="123591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Akkor most nézzük, hogy mi lett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Ezek egyelőre prototípus képek de nem baj, mert a program állítja elő ezeket.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Igen tudom kicsit máskép néznek ki mint a korábbiak de nem baj, vegyük át őket.</a:t>
            </a:r>
          </a:p>
        </p:txBody>
      </p:sp>
      <p:pic>
        <p:nvPicPr>
          <p:cNvPr id="5" name="Kép 4">
            <a:extLst>
              <a:ext uri="{FF2B5EF4-FFF2-40B4-BE49-F238E27FC236}">
                <a16:creationId xmlns:a16="http://schemas.microsoft.com/office/drawing/2014/main" id="{7621DFA4-A39C-4F04-994D-B76E8E93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5974"/>
            <a:ext cx="12192000" cy="3723305"/>
          </a:xfrm>
          <a:prstGeom prst="rect">
            <a:avLst/>
          </a:prstGeom>
        </p:spPr>
      </p:pic>
    </p:spTree>
    <p:extLst>
      <p:ext uri="{BB962C8B-B14F-4D97-AF65-F5344CB8AC3E}">
        <p14:creationId xmlns:p14="http://schemas.microsoft.com/office/powerpoint/2010/main" val="15102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Hogy a rákba működik most a bogi?</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Eddig úgy működött a bogi, hogy volt egy út ami eleve adott volt és ezen kellett végig </a:t>
            </a:r>
            <a:r>
              <a:rPr lang="hu-HU" sz="2000" dirty="0" err="1">
                <a:solidFill>
                  <a:schemeClr val="tx1"/>
                </a:solidFill>
                <a:latin typeface="Georgia" panose="02040502050405020303" pitchFamily="18" charset="0"/>
                <a:cs typeface="Calibri Light" panose="020F0302020204030204" pitchFamily="34" charset="0"/>
              </a:rPr>
              <a:t>kavirnyolnia</a:t>
            </a:r>
            <a:r>
              <a:rPr lang="hu-HU" sz="2000" dirty="0">
                <a:solidFill>
                  <a:schemeClr val="tx1"/>
                </a:solidFill>
                <a:latin typeface="Georgia" panose="02040502050405020303" pitchFamily="18" charset="0"/>
                <a:cs typeface="Calibri Light" panose="020F0302020204030204" pitchFamily="34" charset="0"/>
              </a:rPr>
              <a:t> a barátunknak úgy, hogy szenzoros adatok a falaktól mért távolságokat mérték.</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út eleve adott volt és rögtön a bogi elején legeneráltam.</a:t>
            </a:r>
          </a:p>
        </p:txBody>
      </p:sp>
      <p:sp>
        <p:nvSpPr>
          <p:cNvPr id="6" name="Szöveg helye 14">
            <a:extLst>
              <a:ext uri="{FF2B5EF4-FFF2-40B4-BE49-F238E27FC236}">
                <a16:creationId xmlns:a16="http://schemas.microsoft.com/office/drawing/2014/main" id="{44F9AACD-EC60-4AB9-B906-698047463CF9}"/>
              </a:ext>
            </a:extLst>
          </p:cNvPr>
          <p:cNvSpPr txBox="1">
            <a:spLocks/>
          </p:cNvSpPr>
          <p:nvPr/>
        </p:nvSpPr>
        <p:spPr>
          <a:xfrm>
            <a:off x="541246" y="2831299"/>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Most viszont az van, hogy</a:t>
            </a:r>
            <a:endParaRPr lang="hu-HU" sz="4800" dirty="0">
              <a:solidFill>
                <a:schemeClr val="tx1"/>
              </a:solidFill>
              <a:latin typeface="Georgia" panose="02040502050405020303" pitchFamily="18" charset="0"/>
              <a:cs typeface="Calibri Light" panose="020F0302020204030204" pitchFamily="34" charset="0"/>
            </a:endParaRPr>
          </a:p>
        </p:txBody>
      </p:sp>
      <p:sp>
        <p:nvSpPr>
          <p:cNvPr id="7" name="Szöveg helye 14">
            <a:extLst>
              <a:ext uri="{FF2B5EF4-FFF2-40B4-BE49-F238E27FC236}">
                <a16:creationId xmlns:a16="http://schemas.microsoft.com/office/drawing/2014/main" id="{5FC84BE2-3B02-4AA0-80FD-1243347C12B3}"/>
              </a:ext>
            </a:extLst>
          </p:cNvPr>
          <p:cNvSpPr txBox="1">
            <a:spLocks/>
          </p:cNvSpPr>
          <p:nvPr/>
        </p:nvSpPr>
        <p:spPr>
          <a:xfrm>
            <a:off x="541247" y="3803156"/>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Generálok egy terhelés görbét és ez az egyetlen ami statikus és nem dinamikusan alakul.</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Ez viszont fix mint a </a:t>
            </a:r>
            <a:r>
              <a:rPr lang="hu-HU" sz="2000" dirty="0" err="1">
                <a:solidFill>
                  <a:schemeClr val="tx1"/>
                </a:solidFill>
                <a:latin typeface="Georgia" panose="02040502050405020303" pitchFamily="18" charset="0"/>
                <a:cs typeface="Calibri Light" panose="020F0302020204030204" pitchFamily="34" charset="0"/>
              </a:rPr>
              <a:t>fidesz</a:t>
            </a:r>
            <a:r>
              <a:rPr lang="hu-HU" sz="2000" dirty="0">
                <a:solidFill>
                  <a:schemeClr val="tx1"/>
                </a:solidFill>
                <a:latin typeface="Georgia" panose="02040502050405020303" pitchFamily="18" charset="0"/>
                <a:cs typeface="Calibri Light" panose="020F0302020204030204" pitchFamily="34" charset="0"/>
              </a:rPr>
              <a:t> 2/3-ad.</a:t>
            </a:r>
          </a:p>
        </p:txBody>
      </p:sp>
      <p:pic>
        <p:nvPicPr>
          <p:cNvPr id="4" name="Kép 3">
            <a:extLst>
              <a:ext uri="{FF2B5EF4-FFF2-40B4-BE49-F238E27FC236}">
                <a16:creationId xmlns:a16="http://schemas.microsoft.com/office/drawing/2014/main" id="{FD60B41C-4563-408E-BBAA-1840F7546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6633"/>
            <a:ext cx="12192000" cy="3745735"/>
          </a:xfrm>
          <a:prstGeom prst="rect">
            <a:avLst/>
          </a:prstGeom>
        </p:spPr>
      </p:pic>
      <p:sp>
        <p:nvSpPr>
          <p:cNvPr id="11" name="Szöveg helye 14">
            <a:extLst>
              <a:ext uri="{FF2B5EF4-FFF2-40B4-BE49-F238E27FC236}">
                <a16:creationId xmlns:a16="http://schemas.microsoft.com/office/drawing/2014/main" id="{9E98A85C-548A-4A7A-BBDD-BE053BA98A9D}"/>
              </a:ext>
            </a:extLst>
          </p:cNvPr>
          <p:cNvSpPr txBox="1">
            <a:spLocks/>
          </p:cNvSpPr>
          <p:nvPr/>
        </p:nvSpPr>
        <p:spPr>
          <a:xfrm>
            <a:off x="541247" y="4231624"/>
            <a:ext cx="10988144" cy="1096138"/>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fekete vonal a terhelés görbe (lesz ez még bonyolultabb is) és az értelmezési tartománya is valahol 0 és 1400 között van.</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Azt feltételezzük, hogy a metrikák és a terhelés között van valamilyen kapcsolat.</a:t>
            </a:r>
          </a:p>
        </p:txBody>
      </p:sp>
    </p:spTree>
    <p:extLst>
      <p:ext uri="{BB962C8B-B14F-4D97-AF65-F5344CB8AC3E}">
        <p14:creationId xmlns:p14="http://schemas.microsoft.com/office/powerpoint/2010/main" val="379998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Kép 11">
            <a:extLst>
              <a:ext uri="{FF2B5EF4-FFF2-40B4-BE49-F238E27FC236}">
                <a16:creationId xmlns:a16="http://schemas.microsoft.com/office/drawing/2014/main" id="{58146FB1-14C0-4CAF-8419-3D407E061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6633"/>
            <a:ext cx="12192000" cy="3745735"/>
          </a:xfrm>
          <a:prstGeom prst="rect">
            <a:avLst/>
          </a:prstGeom>
        </p:spPr>
      </p:pic>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Hogy a rákba működik most a bogi?</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Eddig úgy működött a bogi, hogy volt egy út ami eleve adott volt és ezen kellett végig </a:t>
            </a:r>
            <a:r>
              <a:rPr lang="hu-HU" sz="2000" dirty="0" err="1">
                <a:solidFill>
                  <a:schemeClr val="tx1"/>
                </a:solidFill>
                <a:latin typeface="Georgia" panose="02040502050405020303" pitchFamily="18" charset="0"/>
                <a:cs typeface="Calibri Light" panose="020F0302020204030204" pitchFamily="34" charset="0"/>
              </a:rPr>
              <a:t>kavirnyolnia</a:t>
            </a:r>
            <a:r>
              <a:rPr lang="hu-HU" sz="2000" dirty="0">
                <a:solidFill>
                  <a:schemeClr val="tx1"/>
                </a:solidFill>
                <a:latin typeface="Georgia" panose="02040502050405020303" pitchFamily="18" charset="0"/>
                <a:cs typeface="Calibri Light" panose="020F0302020204030204" pitchFamily="34" charset="0"/>
              </a:rPr>
              <a:t> a barátunknak úgy, hogy szenzoros adatok a falaktól mért távolságokat mérték.</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út eleve adott volt és rögtön a bogi elején legeneráltam.</a:t>
            </a:r>
          </a:p>
        </p:txBody>
      </p:sp>
      <p:sp>
        <p:nvSpPr>
          <p:cNvPr id="11" name="Szöveg helye 14">
            <a:extLst>
              <a:ext uri="{FF2B5EF4-FFF2-40B4-BE49-F238E27FC236}">
                <a16:creationId xmlns:a16="http://schemas.microsoft.com/office/drawing/2014/main" id="{9E98A85C-548A-4A7A-BBDD-BE053BA98A9D}"/>
              </a:ext>
            </a:extLst>
          </p:cNvPr>
          <p:cNvSpPr txBox="1">
            <a:spLocks/>
          </p:cNvSpPr>
          <p:nvPr/>
        </p:nvSpPr>
        <p:spPr>
          <a:xfrm>
            <a:off x="541247" y="4231624"/>
            <a:ext cx="10988144" cy="1404902"/>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Igen sajnos ez a legnagyobb szív fájdalmam, hogy valamilyen kapcsolatot, valamilyen függvény szerű kapcsolatot meg kell adnunk. Ez akár determinisztikus, akár időben változó, akár lineáris akár nem lineáris mindenféleképpen mi adjuk meg. Ha élő adatokból dolgoznánk nem így lenne, de hát nem abból dolgozunk úgyhogy valamit meg kell adnunk.</a:t>
            </a:r>
          </a:p>
        </p:txBody>
      </p:sp>
    </p:spTree>
    <p:extLst>
      <p:ext uri="{BB962C8B-B14F-4D97-AF65-F5344CB8AC3E}">
        <p14:creationId xmlns:p14="http://schemas.microsoft.com/office/powerpoint/2010/main" val="8921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Viszont most jön a csavar</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csak a próba kedvéért egy nagyon egyszerű függvényszerű kapcsolatot adtam meg a terhelés és a metrikák között.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Viszont mi az amit dinamikusan szabályozunk?</a:t>
            </a:r>
          </a:p>
        </p:txBody>
      </p:sp>
      <p:sp>
        <p:nvSpPr>
          <p:cNvPr id="11" name="Szöveg helye 14">
            <a:extLst>
              <a:ext uri="{FF2B5EF4-FFF2-40B4-BE49-F238E27FC236}">
                <a16:creationId xmlns:a16="http://schemas.microsoft.com/office/drawing/2014/main" id="{9E98A85C-548A-4A7A-BBDD-BE053BA98A9D}"/>
              </a:ext>
            </a:extLst>
          </p:cNvPr>
          <p:cNvSpPr txBox="1">
            <a:spLocks/>
          </p:cNvSpPr>
          <p:nvPr/>
        </p:nvSpPr>
        <p:spPr>
          <a:xfrm>
            <a:off x="541247" y="3549231"/>
            <a:ext cx="10988144" cy="489887"/>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Igen!</a:t>
            </a:r>
          </a:p>
        </p:txBody>
      </p:sp>
      <p:sp>
        <p:nvSpPr>
          <p:cNvPr id="7" name="Szöveg helye 14">
            <a:extLst>
              <a:ext uri="{FF2B5EF4-FFF2-40B4-BE49-F238E27FC236}">
                <a16:creationId xmlns:a16="http://schemas.microsoft.com/office/drawing/2014/main" id="{BE7DF979-C7BE-409C-A68C-0B238A0A77D6}"/>
              </a:ext>
            </a:extLst>
          </p:cNvPr>
          <p:cNvSpPr txBox="1">
            <a:spLocks/>
          </p:cNvSpPr>
          <p:nvPr/>
        </p:nvSpPr>
        <p:spPr>
          <a:xfrm>
            <a:off x="541246" y="268947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A virtuális gépek száma?</a:t>
            </a:r>
            <a:endParaRPr lang="hu-HU" sz="4000" dirty="0">
              <a:solidFill>
                <a:schemeClr val="tx1"/>
              </a:solidFill>
              <a:latin typeface="Georgia" panose="02040502050405020303" pitchFamily="18" charset="0"/>
              <a:cs typeface="Calibri Light" panose="020F0302020204030204" pitchFamily="34" charset="0"/>
            </a:endParaRPr>
          </a:p>
        </p:txBody>
      </p:sp>
      <p:sp>
        <p:nvSpPr>
          <p:cNvPr id="13" name="Szöveg helye 14">
            <a:extLst>
              <a:ext uri="{FF2B5EF4-FFF2-40B4-BE49-F238E27FC236}">
                <a16:creationId xmlns:a16="http://schemas.microsoft.com/office/drawing/2014/main" id="{E0BD1AC2-17A2-4AB4-94E6-C7B25CE31D76}"/>
              </a:ext>
            </a:extLst>
          </p:cNvPr>
          <p:cNvSpPr txBox="1">
            <a:spLocks/>
          </p:cNvSpPr>
          <p:nvPr/>
        </p:nvSpPr>
        <p:spPr>
          <a:xfrm>
            <a:off x="541246" y="4103310"/>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És mire van hatása a gépek számának?</a:t>
            </a:r>
            <a:endParaRPr lang="hu-HU" sz="4000" dirty="0">
              <a:solidFill>
                <a:schemeClr val="tx1"/>
              </a:solidFill>
              <a:latin typeface="Georgia" panose="02040502050405020303" pitchFamily="18" charset="0"/>
              <a:cs typeface="Calibri Light" panose="020F0302020204030204" pitchFamily="34" charset="0"/>
            </a:endParaRPr>
          </a:p>
        </p:txBody>
      </p:sp>
      <p:sp>
        <p:nvSpPr>
          <p:cNvPr id="16" name="Szöveg helye 14">
            <a:extLst>
              <a:ext uri="{FF2B5EF4-FFF2-40B4-BE49-F238E27FC236}">
                <a16:creationId xmlns:a16="http://schemas.microsoft.com/office/drawing/2014/main" id="{7D905518-9FC2-4A09-B282-D9CD79C565A6}"/>
              </a:ext>
            </a:extLst>
          </p:cNvPr>
          <p:cNvSpPr txBox="1">
            <a:spLocks/>
          </p:cNvSpPr>
          <p:nvPr/>
        </p:nvSpPr>
        <p:spPr>
          <a:xfrm>
            <a:off x="541247" y="4918256"/>
            <a:ext cx="2056179" cy="489887"/>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Hát a terhelésre!</a:t>
            </a:r>
          </a:p>
        </p:txBody>
      </p:sp>
      <p:sp>
        <p:nvSpPr>
          <p:cNvPr id="17" name="Szöveg helye 14">
            <a:extLst>
              <a:ext uri="{FF2B5EF4-FFF2-40B4-BE49-F238E27FC236}">
                <a16:creationId xmlns:a16="http://schemas.microsoft.com/office/drawing/2014/main" id="{FA0C7082-7B7D-4548-BFC1-5089476125C0}"/>
              </a:ext>
            </a:extLst>
          </p:cNvPr>
          <p:cNvSpPr txBox="1">
            <a:spLocks/>
          </p:cNvSpPr>
          <p:nvPr/>
        </p:nvSpPr>
        <p:spPr>
          <a:xfrm>
            <a:off x="541246" y="5326408"/>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És még mire?</a:t>
            </a:r>
            <a:endParaRPr lang="hu-HU" sz="4000" dirty="0">
              <a:solidFill>
                <a:schemeClr val="tx1"/>
              </a:solidFill>
              <a:latin typeface="Georgia" panose="02040502050405020303" pitchFamily="18" charset="0"/>
              <a:cs typeface="Calibri Light" panose="020F0302020204030204" pitchFamily="34" charset="0"/>
            </a:endParaRPr>
          </a:p>
        </p:txBody>
      </p:sp>
      <p:sp>
        <p:nvSpPr>
          <p:cNvPr id="18" name="Szöveg helye 14">
            <a:extLst>
              <a:ext uri="{FF2B5EF4-FFF2-40B4-BE49-F238E27FC236}">
                <a16:creationId xmlns:a16="http://schemas.microsoft.com/office/drawing/2014/main" id="{C92079C6-EFA1-4E4D-99ED-9BF1B7847C12}"/>
              </a:ext>
            </a:extLst>
          </p:cNvPr>
          <p:cNvSpPr txBox="1">
            <a:spLocks/>
          </p:cNvSpPr>
          <p:nvPr/>
        </p:nvSpPr>
        <p:spPr>
          <a:xfrm>
            <a:off x="541247" y="6060324"/>
            <a:ext cx="10988144" cy="489887"/>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Hát a metrikákra is, vagy nem?</a:t>
            </a:r>
          </a:p>
        </p:txBody>
      </p:sp>
      <p:sp>
        <p:nvSpPr>
          <p:cNvPr id="19" name="Szöveg helye 14">
            <a:extLst>
              <a:ext uri="{FF2B5EF4-FFF2-40B4-BE49-F238E27FC236}">
                <a16:creationId xmlns:a16="http://schemas.microsoft.com/office/drawing/2014/main" id="{4F3C3BCE-15DB-4025-AA2E-8EB8F0BFBFE2}"/>
              </a:ext>
            </a:extLst>
          </p:cNvPr>
          <p:cNvSpPr txBox="1">
            <a:spLocks/>
          </p:cNvSpPr>
          <p:nvPr/>
        </p:nvSpPr>
        <p:spPr>
          <a:xfrm>
            <a:off x="2794116" y="4918256"/>
            <a:ext cx="6323380" cy="489887"/>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Nem arra nincs. A válaszidőre.</a:t>
            </a:r>
          </a:p>
        </p:txBody>
      </p:sp>
    </p:spTree>
    <p:extLst>
      <p:ext uri="{BB962C8B-B14F-4D97-AF65-F5344CB8AC3E}">
        <p14:creationId xmlns:p14="http://schemas.microsoft.com/office/powerpoint/2010/main" val="83118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13" grpId="0"/>
      <p:bldP spid="16" grpId="0" animBg="1"/>
      <p:bldP spid="17" grpId="0"/>
      <p:bldP spid="18" grpId="0" animBg="1"/>
      <p:bldP spid="1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Georgia" panose="02040502050405020303" pitchFamily="18" charset="0"/>
                <a:cs typeface="Arial" panose="020B0604020202020204" pitchFamily="34" charset="0"/>
              </a:rPr>
              <a:t>Annó</a:t>
            </a:r>
            <a:r>
              <a:rPr lang="hu-HU" sz="2400" dirty="0">
                <a:solidFill>
                  <a:schemeClr val="tx1"/>
                </a:solidFill>
                <a:latin typeface="Georgia" panose="02040502050405020303" pitchFamily="18" charset="0"/>
                <a:cs typeface="Arial" panose="020B0604020202020204" pitchFamily="34" charset="0"/>
              </a:rPr>
              <a:t> ez volt a gondolatmenetem, azért hagyom itt mert minden gyermek-betegsége ellenére ebből tudom a legjobban rekonstruálni a gondolatot.</a:t>
            </a:r>
            <a:endParaRPr lang="hu-HU" sz="24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5C2215AF-F85A-419C-A4D5-6247911739CD}"/>
              </a:ext>
            </a:extLst>
          </p:cNvPr>
          <p:cNvSpPr txBox="1">
            <a:spLocks/>
          </p:cNvSpPr>
          <p:nvPr/>
        </p:nvSpPr>
        <p:spPr>
          <a:xfrm>
            <a:off x="541247" y="1715464"/>
            <a:ext cx="10988144" cy="4756084"/>
          </a:xfrm>
          <a:prstGeom prst="rect">
            <a:avLst/>
          </a:prstGeom>
          <a:noFill/>
          <a:ln>
            <a:solidFill>
              <a:schemeClr val="tx1"/>
            </a:solidFill>
            <a:prstDash val="dash"/>
          </a:ln>
        </p:spPr>
        <p:txBody>
          <a:bodyPr vert="horz" lIns="324000" tIns="144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Georgia" panose="02040502050405020303" pitchFamily="18" charset="0"/>
                <a:cs typeface="Calibri Light" panose="020F0302020204030204" pitchFamily="34" charset="0"/>
              </a:rPr>
              <a:t>rájöttem hogy úgy kéne, hogy meg van adva hogy elindul a kocsi</a:t>
            </a:r>
          </a:p>
          <a:p>
            <a:pPr algn="l">
              <a:lnSpc>
                <a:spcPct val="100000"/>
              </a:lnSpc>
            </a:pPr>
            <a:r>
              <a:rPr lang="hu-HU" sz="1400" dirty="0">
                <a:solidFill>
                  <a:schemeClr val="tx1"/>
                </a:solidFill>
                <a:latin typeface="Georgia" panose="02040502050405020303" pitchFamily="18" charset="0"/>
                <a:cs typeface="Calibri Light" panose="020F0302020204030204" pitchFamily="34" charset="0"/>
              </a:rPr>
              <a:t>dinamikusan rajzolódik ki az út, méghozzá úgy, hogy meg van adva egy vonal ez a terhelés</a:t>
            </a:r>
          </a:p>
          <a:p>
            <a:pPr algn="l">
              <a:lnSpc>
                <a:spcPct val="100000"/>
              </a:lnSpc>
            </a:pPr>
            <a:endParaRPr lang="hu-HU" sz="14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sz="1400" dirty="0">
                <a:solidFill>
                  <a:schemeClr val="tx1"/>
                </a:solidFill>
                <a:latin typeface="Georgia" panose="02040502050405020303" pitchFamily="18" charset="0"/>
                <a:cs typeface="Calibri Light" panose="020F0302020204030204" pitchFamily="34" charset="0"/>
              </a:rPr>
              <a:t>úgy indul a rendszer hogy van három </a:t>
            </a:r>
            <a:r>
              <a:rPr lang="hu-HU" sz="1400" dirty="0" err="1">
                <a:solidFill>
                  <a:schemeClr val="tx1"/>
                </a:solidFill>
                <a:latin typeface="Georgia" panose="02040502050405020303" pitchFamily="18" charset="0"/>
                <a:cs typeface="Calibri Light" panose="020F0302020204030204" pitchFamily="34" charset="0"/>
              </a:rPr>
              <a:t>vm</a:t>
            </a:r>
            <a:r>
              <a:rPr lang="hu-HU" sz="1400" dirty="0">
                <a:solidFill>
                  <a:schemeClr val="tx1"/>
                </a:solidFill>
                <a:latin typeface="Georgia" panose="02040502050405020303" pitchFamily="18" charset="0"/>
                <a:cs typeface="Calibri Light" panose="020F0302020204030204" pitchFamily="34" charset="0"/>
              </a:rPr>
              <a:t>.</a:t>
            </a:r>
          </a:p>
          <a:p>
            <a:pPr algn="l">
              <a:lnSpc>
                <a:spcPct val="100000"/>
              </a:lnSpc>
            </a:pPr>
            <a:endParaRPr lang="hu-HU" sz="14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sz="1400" dirty="0">
                <a:solidFill>
                  <a:schemeClr val="tx1"/>
                </a:solidFill>
                <a:latin typeface="Georgia" panose="02040502050405020303" pitchFamily="18" charset="0"/>
                <a:cs typeface="Calibri Light" panose="020F0302020204030204" pitchFamily="34" charset="0"/>
              </a:rPr>
              <a:t>van két metrika de ezek dinamikusan álnak elő a </a:t>
            </a:r>
            <a:r>
              <a:rPr lang="hu-HU" sz="1400" dirty="0" err="1">
                <a:solidFill>
                  <a:schemeClr val="tx1"/>
                </a:solidFill>
                <a:latin typeface="Georgia" panose="02040502050405020303" pitchFamily="18" charset="0"/>
                <a:cs typeface="Calibri Light" panose="020F0302020204030204" pitchFamily="34" charset="0"/>
              </a:rPr>
              <a:t>vm</a:t>
            </a:r>
            <a:r>
              <a:rPr lang="hu-HU" sz="1400" dirty="0">
                <a:solidFill>
                  <a:schemeClr val="tx1"/>
                </a:solidFill>
                <a:latin typeface="Georgia" panose="02040502050405020303" pitchFamily="18" charset="0"/>
                <a:cs typeface="Calibri Light" panose="020F0302020204030204" pitchFamily="34" charset="0"/>
              </a:rPr>
              <a:t>-ek függvényében</a:t>
            </a:r>
          </a:p>
          <a:p>
            <a:pPr algn="l">
              <a:lnSpc>
                <a:spcPct val="100000"/>
              </a:lnSpc>
            </a:pPr>
            <a:endParaRPr lang="hu-HU" sz="14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sz="1400" dirty="0">
                <a:solidFill>
                  <a:schemeClr val="tx1"/>
                </a:solidFill>
                <a:latin typeface="Georgia" panose="02040502050405020303" pitchFamily="18" charset="0"/>
                <a:cs typeface="Calibri Light" panose="020F0302020204030204" pitchFamily="34" charset="0"/>
              </a:rPr>
              <a:t>a </a:t>
            </a:r>
            <a:r>
              <a:rPr lang="hu-HU" sz="1400" dirty="0" err="1">
                <a:solidFill>
                  <a:schemeClr val="tx1"/>
                </a:solidFill>
                <a:latin typeface="Georgia" panose="02040502050405020303" pitchFamily="18" charset="0"/>
                <a:cs typeface="Calibri Light" panose="020F0302020204030204" pitchFamily="34" charset="0"/>
              </a:rPr>
              <a:t>target</a:t>
            </a:r>
            <a:r>
              <a:rPr lang="hu-HU" sz="1400" dirty="0">
                <a:solidFill>
                  <a:schemeClr val="tx1"/>
                </a:solidFill>
                <a:latin typeface="Georgia" panose="02040502050405020303" pitchFamily="18" charset="0"/>
                <a:cs typeface="Calibri Light" panose="020F0302020204030204" pitchFamily="34" charset="0"/>
              </a:rPr>
              <a:t> amire rá akarjuk </a:t>
            </a:r>
            <a:r>
              <a:rPr lang="hu-HU" sz="1400" dirty="0" err="1">
                <a:solidFill>
                  <a:schemeClr val="tx1"/>
                </a:solidFill>
                <a:latin typeface="Georgia" panose="02040502050405020303" pitchFamily="18" charset="0"/>
                <a:cs typeface="Calibri Light" panose="020F0302020204030204" pitchFamily="34" charset="0"/>
              </a:rPr>
              <a:t>mappelni</a:t>
            </a:r>
            <a:r>
              <a:rPr lang="hu-HU" sz="1400" dirty="0">
                <a:solidFill>
                  <a:schemeClr val="tx1"/>
                </a:solidFill>
                <a:latin typeface="Georgia" panose="02040502050405020303" pitchFamily="18" charset="0"/>
                <a:cs typeface="Calibri Light" panose="020F0302020204030204" pitchFamily="34" charset="0"/>
              </a:rPr>
              <a:t> az </a:t>
            </a:r>
            <a:r>
              <a:rPr lang="hu-HU" sz="1400" dirty="0" err="1">
                <a:solidFill>
                  <a:schemeClr val="tx1"/>
                </a:solidFill>
                <a:latin typeface="Georgia" panose="02040502050405020303" pitchFamily="18" charset="0"/>
                <a:cs typeface="Calibri Light" panose="020F0302020204030204" pitchFamily="34" charset="0"/>
              </a:rPr>
              <a:t>autot</a:t>
            </a:r>
            <a:r>
              <a:rPr lang="hu-HU" sz="1400" dirty="0">
                <a:solidFill>
                  <a:schemeClr val="tx1"/>
                </a:solidFill>
                <a:latin typeface="Georgia" panose="02040502050405020303" pitchFamily="18" charset="0"/>
                <a:cs typeface="Calibri Light" panose="020F0302020204030204" pitchFamily="34" charset="0"/>
              </a:rPr>
              <a:t> pedig úgy áll elő, hogy</a:t>
            </a:r>
          </a:p>
          <a:p>
            <a:pPr algn="l">
              <a:lnSpc>
                <a:spcPct val="100000"/>
              </a:lnSpc>
            </a:pPr>
            <a:endParaRPr lang="hu-HU" sz="14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sz="1400" dirty="0">
                <a:solidFill>
                  <a:schemeClr val="tx1"/>
                </a:solidFill>
                <a:latin typeface="Georgia" panose="02040502050405020303" pitchFamily="18" charset="0"/>
                <a:cs typeface="Calibri Light" panose="020F0302020204030204" pitchFamily="34" charset="0"/>
              </a:rPr>
              <a:t>(metrika1*4 + metrika2*9) / 13 ez az út ami elő áll és rá akarjuk </a:t>
            </a:r>
            <a:r>
              <a:rPr lang="hu-HU" sz="1400" dirty="0" err="1">
                <a:solidFill>
                  <a:schemeClr val="tx1"/>
                </a:solidFill>
                <a:latin typeface="Georgia" panose="02040502050405020303" pitchFamily="18" charset="0"/>
                <a:cs typeface="Calibri Light" panose="020F0302020204030204" pitchFamily="34" charset="0"/>
              </a:rPr>
              <a:t>mappelni</a:t>
            </a:r>
            <a:r>
              <a:rPr lang="hu-HU" sz="1400" dirty="0">
                <a:solidFill>
                  <a:schemeClr val="tx1"/>
                </a:solidFill>
                <a:latin typeface="Georgia" panose="02040502050405020303" pitchFamily="18" charset="0"/>
                <a:cs typeface="Calibri Light" panose="020F0302020204030204" pitchFamily="34" charset="0"/>
              </a:rPr>
              <a:t> az </a:t>
            </a:r>
            <a:r>
              <a:rPr lang="hu-HU" sz="1400" dirty="0" err="1">
                <a:solidFill>
                  <a:schemeClr val="tx1"/>
                </a:solidFill>
                <a:latin typeface="Georgia" panose="02040502050405020303" pitchFamily="18" charset="0"/>
                <a:cs typeface="Calibri Light" panose="020F0302020204030204" pitchFamily="34" charset="0"/>
              </a:rPr>
              <a:t>autot</a:t>
            </a:r>
            <a:endParaRPr lang="hu-HU" sz="1400" dirty="0">
              <a:solidFill>
                <a:schemeClr val="tx1"/>
              </a:solidFill>
              <a:latin typeface="Georgia" panose="02040502050405020303" pitchFamily="18" charset="0"/>
              <a:cs typeface="Calibri Light" panose="020F0302020204030204" pitchFamily="34" charset="0"/>
            </a:endParaRPr>
          </a:p>
          <a:p>
            <a:pPr algn="l">
              <a:lnSpc>
                <a:spcPct val="100000"/>
              </a:lnSpc>
            </a:pPr>
            <a:endParaRPr lang="hu-HU" sz="14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sz="1400" dirty="0">
                <a:solidFill>
                  <a:schemeClr val="tx1"/>
                </a:solidFill>
                <a:latin typeface="Georgia" panose="02040502050405020303" pitchFamily="18" charset="0"/>
                <a:cs typeface="Calibri Light" panose="020F0302020204030204" pitchFamily="34" charset="0"/>
              </a:rPr>
              <a:t>a metrika1 meg úgy áll elő, hogy terhelés (ez az egyetlen vonal ami adott) * </a:t>
            </a:r>
            <a:r>
              <a:rPr lang="hu-HU" sz="1400" dirty="0" err="1">
                <a:solidFill>
                  <a:schemeClr val="tx1"/>
                </a:solidFill>
                <a:latin typeface="Georgia" panose="02040502050405020303" pitchFamily="18" charset="0"/>
                <a:cs typeface="Calibri Light" panose="020F0302020204030204" pitchFamily="34" charset="0"/>
              </a:rPr>
              <a:t>vm</a:t>
            </a:r>
            <a:r>
              <a:rPr lang="hu-HU" sz="1400" dirty="0">
                <a:solidFill>
                  <a:schemeClr val="tx1"/>
                </a:solidFill>
                <a:latin typeface="Georgia" panose="02040502050405020303" pitchFamily="18" charset="0"/>
                <a:cs typeface="Calibri Light" panose="020F0302020204030204" pitchFamily="34" charset="0"/>
              </a:rPr>
              <a:t> (</a:t>
            </a:r>
            <a:r>
              <a:rPr lang="hu-HU" sz="1400" dirty="0" err="1">
                <a:solidFill>
                  <a:schemeClr val="tx1"/>
                </a:solidFill>
                <a:latin typeface="Georgia" panose="02040502050405020303" pitchFamily="18" charset="0"/>
                <a:cs typeface="Calibri Light" panose="020F0302020204030204" pitchFamily="34" charset="0"/>
              </a:rPr>
              <a:t>self.y</a:t>
            </a:r>
            <a:r>
              <a:rPr lang="hu-HU" sz="1400" dirty="0">
                <a:solidFill>
                  <a:schemeClr val="tx1"/>
                </a:solidFill>
                <a:latin typeface="Georgia" panose="02040502050405020303" pitchFamily="18" charset="0"/>
                <a:cs typeface="Calibri Light" panose="020F0302020204030204" pitchFamily="34" charset="0"/>
              </a:rPr>
              <a:t>) * 8</a:t>
            </a:r>
          </a:p>
          <a:p>
            <a:pPr algn="l">
              <a:lnSpc>
                <a:spcPct val="100000"/>
              </a:lnSpc>
            </a:pPr>
            <a:r>
              <a:rPr lang="hu-HU" sz="1400" dirty="0">
                <a:solidFill>
                  <a:schemeClr val="tx1"/>
                </a:solidFill>
                <a:latin typeface="Georgia" panose="02040502050405020303" pitchFamily="18" charset="0"/>
                <a:cs typeface="Calibri Light" panose="020F0302020204030204" pitchFamily="34" charset="0"/>
              </a:rPr>
              <a:t>a metrika2 meg úgy áll elő, hogy terhelés (ez az egyetlen vonal ami adott) * </a:t>
            </a:r>
            <a:r>
              <a:rPr lang="hu-HU" sz="1400" dirty="0" err="1">
                <a:solidFill>
                  <a:schemeClr val="tx1"/>
                </a:solidFill>
                <a:latin typeface="Georgia" panose="02040502050405020303" pitchFamily="18" charset="0"/>
                <a:cs typeface="Calibri Light" panose="020F0302020204030204" pitchFamily="34" charset="0"/>
              </a:rPr>
              <a:t>vm</a:t>
            </a:r>
            <a:r>
              <a:rPr lang="hu-HU" sz="1400" dirty="0">
                <a:solidFill>
                  <a:schemeClr val="tx1"/>
                </a:solidFill>
                <a:latin typeface="Georgia" panose="02040502050405020303" pitchFamily="18" charset="0"/>
                <a:cs typeface="Calibri Light" panose="020F0302020204030204" pitchFamily="34" charset="0"/>
              </a:rPr>
              <a:t> (</a:t>
            </a:r>
            <a:r>
              <a:rPr lang="hu-HU" sz="1400" dirty="0" err="1">
                <a:solidFill>
                  <a:schemeClr val="tx1"/>
                </a:solidFill>
                <a:latin typeface="Georgia" panose="02040502050405020303" pitchFamily="18" charset="0"/>
                <a:cs typeface="Calibri Light" panose="020F0302020204030204" pitchFamily="34" charset="0"/>
              </a:rPr>
              <a:t>self.y</a:t>
            </a:r>
            <a:r>
              <a:rPr lang="hu-HU" sz="1400" dirty="0">
                <a:solidFill>
                  <a:schemeClr val="tx1"/>
                </a:solidFill>
                <a:latin typeface="Georgia" panose="02040502050405020303" pitchFamily="18" charset="0"/>
                <a:cs typeface="Calibri Light" panose="020F0302020204030204" pitchFamily="34" charset="0"/>
              </a:rPr>
              <a:t>) * 3.5</a:t>
            </a:r>
          </a:p>
        </p:txBody>
      </p:sp>
    </p:spTree>
    <p:extLst>
      <p:ext uri="{BB962C8B-B14F-4D97-AF65-F5344CB8AC3E}">
        <p14:creationId xmlns:p14="http://schemas.microsoft.com/office/powerpoint/2010/main" val="374431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Tehát a rendszer úgy néz ki, hogy</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Van egy terhelés amiből származtatjuk a metrikákat. Erre még a VM-ek száma is hatással van.</a:t>
            </a:r>
          </a:p>
        </p:txBody>
      </p:sp>
      <p:sp>
        <p:nvSpPr>
          <p:cNvPr id="12" name="Szöveg helye 14">
            <a:extLst>
              <a:ext uri="{FF2B5EF4-FFF2-40B4-BE49-F238E27FC236}">
                <a16:creationId xmlns:a16="http://schemas.microsoft.com/office/drawing/2014/main" id="{A6184CF2-1FB0-45BC-9B98-0EAF7210AC1A}"/>
              </a:ext>
            </a:extLst>
          </p:cNvPr>
          <p:cNvSpPr txBox="1">
            <a:spLocks/>
          </p:cNvSpPr>
          <p:nvPr/>
        </p:nvSpPr>
        <p:spPr>
          <a:xfrm>
            <a:off x="541247" y="1979786"/>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metrika1 = terhelés (ez az egyetlen vonal ami adott) * </a:t>
            </a:r>
            <a:r>
              <a:rPr lang="hu-HU" sz="2000" dirty="0" err="1">
                <a:solidFill>
                  <a:schemeClr val="tx1"/>
                </a:solidFill>
                <a:latin typeface="Georgia" panose="02040502050405020303" pitchFamily="18" charset="0"/>
                <a:cs typeface="Calibri Light" panose="020F0302020204030204" pitchFamily="34" charset="0"/>
              </a:rPr>
              <a:t>vm_number</a:t>
            </a:r>
            <a:r>
              <a:rPr lang="hu-HU" sz="2000" dirty="0">
                <a:solidFill>
                  <a:schemeClr val="tx1"/>
                </a:solidFill>
                <a:latin typeface="Georgia" panose="02040502050405020303" pitchFamily="18" charset="0"/>
                <a:cs typeface="Calibri Light" panose="020F0302020204030204" pitchFamily="34" charset="0"/>
              </a:rPr>
              <a:t> * 8</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metrika2 = terhelés (ez az egyetlen vonal ami adott) * </a:t>
            </a:r>
            <a:r>
              <a:rPr lang="hu-HU" sz="2000" dirty="0" err="1">
                <a:solidFill>
                  <a:schemeClr val="tx1"/>
                </a:solidFill>
                <a:latin typeface="Georgia" panose="02040502050405020303" pitchFamily="18" charset="0"/>
                <a:cs typeface="Calibri Light" panose="020F0302020204030204" pitchFamily="34" charset="0"/>
              </a:rPr>
              <a:t>vm_number</a:t>
            </a:r>
            <a:r>
              <a:rPr lang="hu-HU" sz="2000" dirty="0">
                <a:solidFill>
                  <a:schemeClr val="tx1"/>
                </a:solidFill>
                <a:latin typeface="Georgia" panose="02040502050405020303" pitchFamily="18" charset="0"/>
                <a:cs typeface="Calibri Light" panose="020F0302020204030204" pitchFamily="34" charset="0"/>
              </a:rPr>
              <a:t> * 3.5</a:t>
            </a:r>
          </a:p>
        </p:txBody>
      </p:sp>
      <p:sp>
        <p:nvSpPr>
          <p:cNvPr id="14" name="Szöveg helye 14">
            <a:extLst>
              <a:ext uri="{FF2B5EF4-FFF2-40B4-BE49-F238E27FC236}">
                <a16:creationId xmlns:a16="http://schemas.microsoft.com/office/drawing/2014/main" id="{64A23435-4EC7-47F9-B52D-2869042276FA}"/>
              </a:ext>
            </a:extLst>
          </p:cNvPr>
          <p:cNvSpPr txBox="1">
            <a:spLocks/>
          </p:cNvSpPr>
          <p:nvPr/>
        </p:nvSpPr>
        <p:spPr>
          <a:xfrm>
            <a:off x="541247" y="320609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azt jelenti, hogy a metrikák a virtuális gépek számának (</a:t>
            </a:r>
            <a:r>
              <a:rPr lang="hu-HU" sz="2000" dirty="0" err="1">
                <a:solidFill>
                  <a:schemeClr val="tx1"/>
                </a:solidFill>
                <a:latin typeface="Georgia" panose="02040502050405020303" pitchFamily="18" charset="0"/>
                <a:cs typeface="Calibri Light" panose="020F0302020204030204" pitchFamily="34" charset="0"/>
              </a:rPr>
              <a:t>vm_number</a:t>
            </a:r>
            <a:r>
              <a:rPr lang="hu-HU" sz="2000" dirty="0">
                <a:solidFill>
                  <a:schemeClr val="tx1"/>
                </a:solidFill>
                <a:latin typeface="Georgia" panose="02040502050405020303" pitchFamily="18" charset="0"/>
                <a:cs typeface="Calibri Light" panose="020F0302020204030204" pitchFamily="34" charset="0"/>
              </a:rPr>
              <a:t>) ismeretének hiányában nem is </a:t>
            </a:r>
            <a:r>
              <a:rPr lang="hu-HU" sz="2000" dirty="0" err="1">
                <a:solidFill>
                  <a:schemeClr val="tx1"/>
                </a:solidFill>
                <a:latin typeface="Georgia" panose="02040502050405020303" pitchFamily="18" charset="0"/>
                <a:cs typeface="Calibri Light" panose="020F0302020204030204" pitchFamily="34" charset="0"/>
              </a:rPr>
              <a:t>rajzoltathatóak</a:t>
            </a:r>
            <a:r>
              <a:rPr lang="hu-HU" sz="2000" dirty="0">
                <a:solidFill>
                  <a:schemeClr val="tx1"/>
                </a:solidFill>
                <a:latin typeface="Georgia" panose="02040502050405020303" pitchFamily="18" charset="0"/>
                <a:cs typeface="Calibri Light" panose="020F0302020204030204" pitchFamily="34" charset="0"/>
              </a:rPr>
              <a:t> ki.</a:t>
            </a:r>
          </a:p>
        </p:txBody>
      </p:sp>
      <p:pic>
        <p:nvPicPr>
          <p:cNvPr id="15" name="Kép 14">
            <a:extLst>
              <a:ext uri="{FF2B5EF4-FFF2-40B4-BE49-F238E27FC236}">
                <a16:creationId xmlns:a16="http://schemas.microsoft.com/office/drawing/2014/main" id="{6A1F737F-ED21-4E1B-91E0-5EA5762EA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6633"/>
            <a:ext cx="12192000" cy="3745735"/>
          </a:xfrm>
          <a:prstGeom prst="rect">
            <a:avLst/>
          </a:prstGeom>
        </p:spPr>
      </p:pic>
      <p:sp>
        <p:nvSpPr>
          <p:cNvPr id="20" name="Szöveg helye 14">
            <a:extLst>
              <a:ext uri="{FF2B5EF4-FFF2-40B4-BE49-F238E27FC236}">
                <a16:creationId xmlns:a16="http://schemas.microsoft.com/office/drawing/2014/main" id="{9BC9C93B-020B-48D9-98FA-EE0B9FDBB5F9}"/>
              </a:ext>
            </a:extLst>
          </p:cNvPr>
          <p:cNvSpPr txBox="1">
            <a:spLocks/>
          </p:cNvSpPr>
          <p:nvPr/>
        </p:nvSpPr>
        <p:spPr>
          <a:xfrm>
            <a:off x="541247" y="4139889"/>
            <a:ext cx="10988144" cy="1389099"/>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azt jelneti, hogy az alábbi ábrán látható két alsó vonal, sárga és kék színnel jelzett metrika úgy állt elő, hogy virtuális gépek száma (</a:t>
            </a:r>
            <a:r>
              <a:rPr lang="hu-HU" sz="2000" dirty="0" err="1">
                <a:solidFill>
                  <a:schemeClr val="tx1"/>
                </a:solidFill>
                <a:latin typeface="Georgia" panose="02040502050405020303" pitchFamily="18" charset="0"/>
                <a:cs typeface="Calibri Light" panose="020F0302020204030204" pitchFamily="34" charset="0"/>
              </a:rPr>
              <a:t>vm_number</a:t>
            </a:r>
            <a:r>
              <a:rPr lang="hu-HU" sz="2000" dirty="0">
                <a:solidFill>
                  <a:schemeClr val="tx1"/>
                </a:solidFill>
                <a:latin typeface="Georgia" panose="02040502050405020303" pitchFamily="18" charset="0"/>
                <a:cs typeface="Calibri Light" panose="020F0302020204030204" pitchFamily="34" charset="0"/>
              </a:rPr>
              <a:t>) végig konstans volt, értéke pedig 3, de ez az ábráról nem leolvasható. (ezt csak én tudom meg a program kód) – esteleg majd ráteszem a </a:t>
            </a:r>
            <a:r>
              <a:rPr lang="hu-HU" sz="2000" dirty="0" err="1">
                <a:solidFill>
                  <a:schemeClr val="tx1"/>
                </a:solidFill>
                <a:latin typeface="Georgia" panose="02040502050405020303" pitchFamily="18" charset="0"/>
                <a:cs typeface="Calibri Light" panose="020F0302020204030204" pitchFamily="34" charset="0"/>
              </a:rPr>
              <a:t>vm_number</a:t>
            </a:r>
            <a:r>
              <a:rPr lang="hu-HU" sz="2000" dirty="0">
                <a:solidFill>
                  <a:schemeClr val="tx1"/>
                </a:solidFill>
                <a:latin typeface="Georgia" panose="02040502050405020303" pitchFamily="18" charset="0"/>
                <a:cs typeface="Calibri Light" panose="020F0302020204030204" pitchFamily="34" charset="0"/>
              </a:rPr>
              <a:t> alakulását is, hogy mások is értésék.</a:t>
            </a:r>
          </a:p>
        </p:txBody>
      </p:sp>
    </p:spTree>
    <p:extLst>
      <p:ext uri="{BB962C8B-B14F-4D97-AF65-F5344CB8AC3E}">
        <p14:creationId xmlns:p14="http://schemas.microsoft.com/office/powerpoint/2010/main" val="36005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14238CAB-2FAA-45F8-8C20-7FFA9511B369}"/>
              </a:ext>
            </a:extLst>
          </p:cNvPr>
          <p:cNvSpPr/>
          <p:nvPr/>
        </p:nvSpPr>
        <p:spPr>
          <a:xfrm>
            <a:off x="0" y="0"/>
            <a:ext cx="12192000" cy="1746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045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Tehát a rendszer úgy néz ki, hogy</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fekete vonal ezen az ábrán a rendszer kimenete – hívjuk most válaszidőnek.</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az érték a két metrika függvényében alakul.</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metrikákról meg tudjuk, hogy (1) a VM szám és a (2) terhelés függvényében. (lásd. előző dia)</a:t>
            </a:r>
          </a:p>
        </p:txBody>
      </p:sp>
      <p:sp>
        <p:nvSpPr>
          <p:cNvPr id="14" name="Szöveg helye 14">
            <a:extLst>
              <a:ext uri="{FF2B5EF4-FFF2-40B4-BE49-F238E27FC236}">
                <a16:creationId xmlns:a16="http://schemas.microsoft.com/office/drawing/2014/main" id="{64A23435-4EC7-47F9-B52D-2869042276FA}"/>
              </a:ext>
            </a:extLst>
          </p:cNvPr>
          <p:cNvSpPr txBox="1">
            <a:spLocks/>
          </p:cNvSpPr>
          <p:nvPr/>
        </p:nvSpPr>
        <p:spPr>
          <a:xfrm>
            <a:off x="541247" y="3206091"/>
            <a:ext cx="10988144" cy="109613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azt jelenti, hogy a metrikák a virtuális gépek számának (</a:t>
            </a:r>
            <a:r>
              <a:rPr lang="hu-HU" sz="2000" dirty="0" err="1">
                <a:solidFill>
                  <a:schemeClr val="tx1"/>
                </a:solidFill>
                <a:latin typeface="Georgia" panose="02040502050405020303" pitchFamily="18" charset="0"/>
                <a:cs typeface="Calibri Light" panose="020F0302020204030204" pitchFamily="34" charset="0"/>
              </a:rPr>
              <a:t>vm_number</a:t>
            </a:r>
            <a:r>
              <a:rPr lang="hu-HU" sz="2000" dirty="0">
                <a:solidFill>
                  <a:schemeClr val="tx1"/>
                </a:solidFill>
                <a:latin typeface="Georgia" panose="02040502050405020303" pitchFamily="18" charset="0"/>
                <a:cs typeface="Calibri Light" panose="020F0302020204030204" pitchFamily="34" charset="0"/>
              </a:rPr>
              <a:t>) ismeretének hiányában nem is </a:t>
            </a:r>
            <a:r>
              <a:rPr lang="hu-HU" sz="2000" dirty="0" err="1">
                <a:solidFill>
                  <a:schemeClr val="tx1"/>
                </a:solidFill>
                <a:latin typeface="Georgia" panose="02040502050405020303" pitchFamily="18" charset="0"/>
                <a:cs typeface="Calibri Light" panose="020F0302020204030204" pitchFamily="34" charset="0"/>
              </a:rPr>
              <a:t>rajzoltathatóak</a:t>
            </a:r>
            <a:r>
              <a:rPr lang="hu-HU" sz="2000" dirty="0">
                <a:solidFill>
                  <a:schemeClr val="tx1"/>
                </a:solidFill>
                <a:latin typeface="Georgia" panose="02040502050405020303" pitchFamily="18" charset="0"/>
                <a:cs typeface="Calibri Light" panose="020F0302020204030204" pitchFamily="34" charset="0"/>
              </a:rPr>
              <a:t> ki.</a:t>
            </a:r>
          </a:p>
        </p:txBody>
      </p:sp>
      <p:pic>
        <p:nvPicPr>
          <p:cNvPr id="15" name="Kép 14">
            <a:extLst>
              <a:ext uri="{FF2B5EF4-FFF2-40B4-BE49-F238E27FC236}">
                <a16:creationId xmlns:a16="http://schemas.microsoft.com/office/drawing/2014/main" id="{6A1F737F-ED21-4E1B-91E0-5EA5762EA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6633"/>
            <a:ext cx="12192000" cy="3745735"/>
          </a:xfrm>
          <a:prstGeom prst="rect">
            <a:avLst/>
          </a:prstGeom>
        </p:spPr>
      </p:pic>
      <p:sp>
        <p:nvSpPr>
          <p:cNvPr id="20" name="Szöveg helye 14">
            <a:extLst>
              <a:ext uri="{FF2B5EF4-FFF2-40B4-BE49-F238E27FC236}">
                <a16:creationId xmlns:a16="http://schemas.microsoft.com/office/drawing/2014/main" id="{9BC9C93B-020B-48D9-98FA-EE0B9FDBB5F9}"/>
              </a:ext>
            </a:extLst>
          </p:cNvPr>
          <p:cNvSpPr txBox="1">
            <a:spLocks/>
          </p:cNvSpPr>
          <p:nvPr/>
        </p:nvSpPr>
        <p:spPr>
          <a:xfrm>
            <a:off x="541247" y="4139890"/>
            <a:ext cx="10988144" cy="1096138"/>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Nagyon fontos, hogy ezt az értéket szeretnénk kordában tartani, a </a:t>
            </a:r>
            <a:r>
              <a:rPr lang="hu-HU" sz="2000" dirty="0" err="1">
                <a:solidFill>
                  <a:schemeClr val="tx1"/>
                </a:solidFill>
                <a:latin typeface="Georgia" panose="02040502050405020303" pitchFamily="18" charset="0"/>
                <a:cs typeface="Calibri Light" panose="020F0302020204030204" pitchFamily="34" charset="0"/>
              </a:rPr>
              <a:t>vm</a:t>
            </a:r>
            <a:r>
              <a:rPr lang="hu-HU" sz="2000" dirty="0">
                <a:solidFill>
                  <a:schemeClr val="tx1"/>
                </a:solidFill>
                <a:latin typeface="Georgia" panose="02040502050405020303" pitchFamily="18" charset="0"/>
                <a:cs typeface="Calibri Light" panose="020F0302020204030204" pitchFamily="34" charset="0"/>
              </a:rPr>
              <a:t>-ek számának szabályozásán keresztül.</a:t>
            </a:r>
          </a:p>
        </p:txBody>
      </p:sp>
    </p:spTree>
    <p:extLst>
      <p:ext uri="{BB962C8B-B14F-4D97-AF65-F5344CB8AC3E}">
        <p14:creationId xmlns:p14="http://schemas.microsoft.com/office/powerpoint/2010/main" val="45315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36387</TotalTime>
  <Words>13998</Words>
  <Application>Microsoft Office PowerPoint</Application>
  <PresentationFormat>Szélesvásznú</PresentationFormat>
  <Paragraphs>1235</Paragraphs>
  <Slides>168</Slides>
  <Notes>167</Notes>
  <HiddenSlides>0</HiddenSlides>
  <MMClips>1</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168</vt:i4>
      </vt:variant>
    </vt:vector>
  </HeadingPairs>
  <TitlesOfParts>
    <vt:vector size="175" baseType="lpstr">
      <vt:lpstr>Arial</vt:lpstr>
      <vt:lpstr>Calibri</vt:lpstr>
      <vt:lpstr>Georgia</vt:lpstr>
      <vt:lpstr>ProximaNovaRegular</vt:lpstr>
      <vt:lpstr>Times New Roman</vt:lpstr>
      <vt:lpstr>Verdana</vt:lpstr>
      <vt:lpstr>Office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1906</cp:revision>
  <dcterms:created xsi:type="dcterms:W3CDTF">2019-06-15T13:08:53Z</dcterms:created>
  <dcterms:modified xsi:type="dcterms:W3CDTF">2022-04-14T17:25:37Z</dcterms:modified>
</cp:coreProperties>
</file>